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9" r:id="rId2"/>
    <p:sldId id="260" r:id="rId3"/>
    <p:sldId id="301" r:id="rId4"/>
    <p:sldId id="262" r:id="rId5"/>
    <p:sldId id="263" r:id="rId6"/>
    <p:sldId id="264" r:id="rId7"/>
    <p:sldId id="265" r:id="rId8"/>
    <p:sldId id="266" r:id="rId9"/>
    <p:sldId id="268" r:id="rId10"/>
    <p:sldId id="270" r:id="rId11"/>
    <p:sldId id="271" r:id="rId12"/>
    <p:sldId id="274" r:id="rId13"/>
    <p:sldId id="307" r:id="rId14"/>
    <p:sldId id="305" r:id="rId15"/>
    <p:sldId id="308" r:id="rId16"/>
    <p:sldId id="276" r:id="rId17"/>
    <p:sldId id="306" r:id="rId18"/>
    <p:sldId id="278"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C01FCE-B8F6-4AF0-9083-35E111C9A9C8}" type="datetimeFigureOut">
              <a:rPr lang="en-US" smtClean="0"/>
              <a:pPr/>
              <a:t>18-Feb-17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A548F9-E651-4D13-9905-0084560C10F0}" type="slidenum">
              <a:rPr lang="en-US" smtClean="0"/>
              <a:pPr/>
              <a:t>‹#›</a:t>
            </a:fld>
            <a:endParaRPr lang="en-US"/>
          </a:p>
        </p:txBody>
      </p:sp>
    </p:spTree>
    <p:extLst>
      <p:ext uri="{BB962C8B-B14F-4D97-AF65-F5344CB8AC3E}">
        <p14:creationId xmlns:p14="http://schemas.microsoft.com/office/powerpoint/2010/main" xmlns="" val="2986609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a:t>
            </a:fld>
            <a:endParaRPr lang="en-US"/>
          </a:p>
        </p:txBody>
      </p:sp>
    </p:spTree>
    <p:extLst>
      <p:ext uri="{BB962C8B-B14F-4D97-AF65-F5344CB8AC3E}">
        <p14:creationId xmlns:p14="http://schemas.microsoft.com/office/powerpoint/2010/main" xmlns="" val="1810307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10</a:t>
            </a:fld>
            <a:endParaRPr lang="en-US"/>
          </a:p>
        </p:txBody>
      </p:sp>
    </p:spTree>
    <p:extLst>
      <p:ext uri="{BB962C8B-B14F-4D97-AF65-F5344CB8AC3E}">
        <p14:creationId xmlns:p14="http://schemas.microsoft.com/office/powerpoint/2010/main" xmlns="" val="1301421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11</a:t>
            </a:fld>
            <a:endParaRPr lang="en-US"/>
          </a:p>
        </p:txBody>
      </p:sp>
    </p:spTree>
    <p:extLst>
      <p:ext uri="{BB962C8B-B14F-4D97-AF65-F5344CB8AC3E}">
        <p14:creationId xmlns:p14="http://schemas.microsoft.com/office/powerpoint/2010/main" xmlns="" val="1014147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12</a:t>
            </a:fld>
            <a:endParaRPr lang="en-US"/>
          </a:p>
        </p:txBody>
      </p:sp>
    </p:spTree>
    <p:extLst>
      <p:ext uri="{BB962C8B-B14F-4D97-AF65-F5344CB8AC3E}">
        <p14:creationId xmlns:p14="http://schemas.microsoft.com/office/powerpoint/2010/main" xmlns="" val="571360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13</a:t>
            </a:fld>
            <a:endParaRPr lang="en-US"/>
          </a:p>
        </p:txBody>
      </p:sp>
    </p:spTree>
    <p:extLst>
      <p:ext uri="{BB962C8B-B14F-4D97-AF65-F5344CB8AC3E}">
        <p14:creationId xmlns:p14="http://schemas.microsoft.com/office/powerpoint/2010/main" xmlns="" val="571360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14</a:t>
            </a:fld>
            <a:endParaRPr lang="en-US"/>
          </a:p>
        </p:txBody>
      </p:sp>
    </p:spTree>
    <p:extLst>
      <p:ext uri="{BB962C8B-B14F-4D97-AF65-F5344CB8AC3E}">
        <p14:creationId xmlns:p14="http://schemas.microsoft.com/office/powerpoint/2010/main" xmlns="" val="1498932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15</a:t>
            </a:fld>
            <a:endParaRPr lang="en-US"/>
          </a:p>
        </p:txBody>
      </p:sp>
    </p:spTree>
    <p:extLst>
      <p:ext uri="{BB962C8B-B14F-4D97-AF65-F5344CB8AC3E}">
        <p14:creationId xmlns:p14="http://schemas.microsoft.com/office/powerpoint/2010/main" xmlns="" val="1498932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16</a:t>
            </a:fld>
            <a:endParaRPr lang="en-US"/>
          </a:p>
        </p:txBody>
      </p:sp>
    </p:spTree>
    <p:extLst>
      <p:ext uri="{BB962C8B-B14F-4D97-AF65-F5344CB8AC3E}">
        <p14:creationId xmlns:p14="http://schemas.microsoft.com/office/powerpoint/2010/main" xmlns="" val="3909488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17</a:t>
            </a:fld>
            <a:endParaRPr lang="en-US"/>
          </a:p>
        </p:txBody>
      </p:sp>
    </p:spTree>
    <p:extLst>
      <p:ext uri="{BB962C8B-B14F-4D97-AF65-F5344CB8AC3E}">
        <p14:creationId xmlns:p14="http://schemas.microsoft.com/office/powerpoint/2010/main" xmlns="" val="39094881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18</a:t>
            </a:fld>
            <a:endParaRPr lang="en-US"/>
          </a:p>
        </p:txBody>
      </p:sp>
    </p:spTree>
    <p:extLst>
      <p:ext uri="{BB962C8B-B14F-4D97-AF65-F5344CB8AC3E}">
        <p14:creationId xmlns:p14="http://schemas.microsoft.com/office/powerpoint/2010/main" xmlns="" val="29943484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19</a:t>
            </a:fld>
            <a:endParaRPr lang="en-US"/>
          </a:p>
        </p:txBody>
      </p:sp>
    </p:spTree>
    <p:extLst>
      <p:ext uri="{BB962C8B-B14F-4D97-AF65-F5344CB8AC3E}">
        <p14:creationId xmlns:p14="http://schemas.microsoft.com/office/powerpoint/2010/main" xmlns="" val="1253845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2</a:t>
            </a:fld>
            <a:endParaRPr lang="en-US"/>
          </a:p>
        </p:txBody>
      </p:sp>
    </p:spTree>
    <p:extLst>
      <p:ext uri="{BB962C8B-B14F-4D97-AF65-F5344CB8AC3E}">
        <p14:creationId xmlns:p14="http://schemas.microsoft.com/office/powerpoint/2010/main" xmlns="" val="2129968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3</a:t>
            </a:fld>
            <a:endParaRPr lang="en-US"/>
          </a:p>
        </p:txBody>
      </p:sp>
    </p:spTree>
    <p:extLst>
      <p:ext uri="{BB962C8B-B14F-4D97-AF65-F5344CB8AC3E}">
        <p14:creationId xmlns:p14="http://schemas.microsoft.com/office/powerpoint/2010/main" xmlns="" val="3083396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4</a:t>
            </a:fld>
            <a:endParaRPr lang="en-US"/>
          </a:p>
        </p:txBody>
      </p:sp>
    </p:spTree>
    <p:extLst>
      <p:ext uri="{BB962C8B-B14F-4D97-AF65-F5344CB8AC3E}">
        <p14:creationId xmlns:p14="http://schemas.microsoft.com/office/powerpoint/2010/main" xmlns="" val="1783803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5</a:t>
            </a:fld>
            <a:endParaRPr lang="en-US"/>
          </a:p>
        </p:txBody>
      </p:sp>
    </p:spTree>
    <p:extLst>
      <p:ext uri="{BB962C8B-B14F-4D97-AF65-F5344CB8AC3E}">
        <p14:creationId xmlns:p14="http://schemas.microsoft.com/office/powerpoint/2010/main" xmlns="" val="1717439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6</a:t>
            </a:fld>
            <a:endParaRPr lang="en-US"/>
          </a:p>
        </p:txBody>
      </p:sp>
    </p:spTree>
    <p:extLst>
      <p:ext uri="{BB962C8B-B14F-4D97-AF65-F5344CB8AC3E}">
        <p14:creationId xmlns:p14="http://schemas.microsoft.com/office/powerpoint/2010/main" xmlns="" val="3621260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7</a:t>
            </a:fld>
            <a:endParaRPr lang="en-US"/>
          </a:p>
        </p:txBody>
      </p:sp>
    </p:spTree>
    <p:extLst>
      <p:ext uri="{BB962C8B-B14F-4D97-AF65-F5344CB8AC3E}">
        <p14:creationId xmlns:p14="http://schemas.microsoft.com/office/powerpoint/2010/main" xmlns="" val="2220775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8</a:t>
            </a:fld>
            <a:endParaRPr lang="en-US"/>
          </a:p>
        </p:txBody>
      </p:sp>
    </p:spTree>
    <p:extLst>
      <p:ext uri="{BB962C8B-B14F-4D97-AF65-F5344CB8AC3E}">
        <p14:creationId xmlns:p14="http://schemas.microsoft.com/office/powerpoint/2010/main" xmlns="" val="1395322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A548F9-E651-4D13-9905-0084560C10F0}" type="slidenum">
              <a:rPr lang="en-US" smtClean="0"/>
              <a:pPr/>
              <a:t>9</a:t>
            </a:fld>
            <a:endParaRPr lang="en-US"/>
          </a:p>
        </p:txBody>
      </p:sp>
    </p:spTree>
    <p:extLst>
      <p:ext uri="{BB962C8B-B14F-4D97-AF65-F5344CB8AC3E}">
        <p14:creationId xmlns:p14="http://schemas.microsoft.com/office/powerpoint/2010/main" xmlns="" val="1551998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606BEA-A06F-49C3-AF7F-52F86553F2BE}" type="datetime1">
              <a:rPr lang="en-US" smtClean="0"/>
              <a:pPr/>
              <a:t>18-Feb-17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F84A40-AEB5-4358-B150-65222DFF1F51}" type="datetime1">
              <a:rPr lang="en-US" smtClean="0"/>
              <a:pPr/>
              <a:t>18-Feb-17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75B26E-349F-4E44-9534-9548D0B01E4F}" type="datetime1">
              <a:rPr lang="en-US" smtClean="0"/>
              <a:pPr/>
              <a:t>18-Feb-17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77B9A0-F403-48B8-88F1-E4128FC50102}" type="datetime1">
              <a:rPr lang="en-US" smtClean="0"/>
              <a:pPr/>
              <a:t>18-Feb-17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D523BF-9136-4548-8C2F-751A2F61564E}" type="datetime1">
              <a:rPr lang="en-US" smtClean="0"/>
              <a:pPr/>
              <a:t>18-Feb-17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3351E2-F538-423A-A0C0-404DB6E7D627}" type="datetime1">
              <a:rPr lang="en-US" smtClean="0"/>
              <a:pPr/>
              <a:t>18-Feb-17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07849F-63F5-49C7-8554-2EB10E0BCB58}" type="datetime1">
              <a:rPr lang="en-US" smtClean="0"/>
              <a:pPr/>
              <a:t>18-Feb-17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33FDE6-B844-49F7-8210-10C7B3BBFF30}" type="datetime1">
              <a:rPr lang="en-US" smtClean="0"/>
              <a:pPr/>
              <a:t>18-Feb-17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AC6F6-8134-47C7-9B98-8001DE835D45}" type="datetime1">
              <a:rPr lang="en-US" smtClean="0"/>
              <a:pPr/>
              <a:t>18-Feb-17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5D81DD-7ADB-4633-A332-DF9C615CC1F3}" type="datetime1">
              <a:rPr lang="en-US" smtClean="0"/>
              <a:pPr/>
              <a:t>18-Feb-17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D5EA7-4918-4365-8631-06416DBFCC61}" type="datetime1">
              <a:rPr lang="en-US" smtClean="0"/>
              <a:pPr/>
              <a:t>18-Feb-17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C1B6D-BBB8-4F1A-9B36-7A61FA814100}" type="datetime1">
              <a:rPr lang="en-US" smtClean="0"/>
              <a:pPr/>
              <a:t>18-Feb-17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pic>
        <p:nvPicPr>
          <p:cNvPr id="2050" name="Picture 2" descr="http://www.neoda.org.uk/resources/images/top_images/field.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1676400" y="533400"/>
            <a:ext cx="5410200" cy="1569660"/>
          </a:xfrm>
          <a:prstGeom prst="rect">
            <a:avLst/>
          </a:prstGeom>
          <a:solidFill>
            <a:srgbClr val="FFFF00"/>
          </a:solidFill>
        </p:spPr>
        <p:txBody>
          <a:bodyPr wrap="square">
            <a:spAutoFit/>
          </a:bodyPr>
          <a:lstStyle/>
          <a:p>
            <a:pPr algn="ctr"/>
            <a:r>
              <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Welcome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990600"/>
          </a:xfrm>
          <a:solidFill>
            <a:schemeClr val="bg1"/>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55000" endA="300" endPos="45500" dir="5400000" sy="-100000" algn="bl" rotWithShape="0"/>
                </a:effectLst>
                <a:latin typeface="+mn-lt"/>
              </a:rPr>
              <a:t>Materials and Methods </a:t>
            </a:r>
            <a:endParaRPr lang="en-US" sz="4000" b="1" dirty="0">
              <a:ln>
                <a:solidFill>
                  <a:srgbClr val="00B050"/>
                </a:solidFill>
              </a:ln>
              <a:solidFill>
                <a:srgbClr val="00B050"/>
              </a:solidFill>
              <a:effectLst>
                <a:reflection blurRad="6350" stA="55000" endA="300" endPos="45500" dir="5400000" sy="-100000" algn="bl" rotWithShape="0"/>
              </a:effectLst>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xmlns="" val="3278591189"/>
              </p:ext>
            </p:extLst>
          </p:nvPr>
        </p:nvGraphicFramePr>
        <p:xfrm>
          <a:off x="228600" y="1295401"/>
          <a:ext cx="8610600" cy="4456176"/>
        </p:xfrm>
        <a:graphic>
          <a:graphicData uri="http://schemas.openxmlformats.org/drawingml/2006/table">
            <a:tbl>
              <a:tblPr firstRow="1" bandRow="1">
                <a:tableStyleId>{93296810-A885-4BE3-A3E7-6D5BEEA58F35}</a:tableStyleId>
              </a:tblPr>
              <a:tblGrid>
                <a:gridCol w="3505200"/>
                <a:gridCol w="5105400"/>
              </a:tblGrid>
              <a:tr h="7890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solidFill>
                            <a:srgbClr val="0000FF"/>
                          </a:solidFill>
                          <a:effectLst/>
                          <a:latin typeface="Times New Roman" pitchFamily="18" charset="0"/>
                          <a:cs typeface="Times New Roman" pitchFamily="18" charset="0"/>
                        </a:rPr>
                        <a:t>Location</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IN" sz="2600" b="1" dirty="0" smtClean="0">
                          <a:solidFill>
                            <a:srgbClr val="0000FF"/>
                          </a:solidFill>
                          <a:latin typeface="Times New Roman" pitchFamily="18" charset="0"/>
                          <a:cs typeface="Times New Roman" pitchFamily="18" charset="0"/>
                        </a:rPr>
                        <a:t>Main</a:t>
                      </a:r>
                      <a:r>
                        <a:rPr lang="en-IN" sz="2600" b="1" baseline="0" dirty="0" smtClean="0">
                          <a:solidFill>
                            <a:srgbClr val="0000FF"/>
                          </a:solidFill>
                          <a:latin typeface="Times New Roman" pitchFamily="18" charset="0"/>
                          <a:cs typeface="Times New Roman" pitchFamily="18" charset="0"/>
                        </a:rPr>
                        <a:t> Oilseeds Research Station</a:t>
                      </a:r>
                      <a:r>
                        <a:rPr lang="en-IN" sz="2600" b="1" dirty="0" smtClean="0">
                          <a:solidFill>
                            <a:srgbClr val="0000FF"/>
                          </a:solidFill>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lang="en-IN" sz="2600" b="1" dirty="0" err="1" smtClean="0">
                          <a:solidFill>
                            <a:srgbClr val="0000FF"/>
                          </a:solidFill>
                          <a:latin typeface="Times New Roman" pitchFamily="18" charset="0"/>
                          <a:cs typeface="Times New Roman" pitchFamily="18" charset="0"/>
                        </a:rPr>
                        <a:t>Junagadh</a:t>
                      </a:r>
                      <a:r>
                        <a:rPr lang="en-IN" sz="2600" b="1" dirty="0" smtClean="0">
                          <a:solidFill>
                            <a:srgbClr val="0000FF"/>
                          </a:solidFill>
                          <a:latin typeface="Times New Roman" pitchFamily="18" charset="0"/>
                          <a:cs typeface="Times New Roman" pitchFamily="18" charset="0"/>
                        </a:rPr>
                        <a:t> Agricultural University,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err="1" smtClean="0">
                          <a:ln>
                            <a:noFill/>
                          </a:ln>
                          <a:solidFill>
                            <a:srgbClr val="0000FF"/>
                          </a:solidFill>
                          <a:effectLst/>
                          <a:latin typeface="Times New Roman" pitchFamily="18" charset="0"/>
                          <a:cs typeface="Times New Roman" pitchFamily="18" charset="0"/>
                        </a:rPr>
                        <a:t>Junagadh</a:t>
                      </a:r>
                      <a:r>
                        <a:rPr kumimoji="0" lang="en-US" sz="2600" b="1" u="none" strike="noStrike" cap="none" normalizeH="0" baseline="0" dirty="0" smtClean="0">
                          <a:ln>
                            <a:noFill/>
                          </a:ln>
                          <a:solidFill>
                            <a:srgbClr val="0000FF"/>
                          </a:solidFill>
                          <a:effectLst/>
                          <a:latin typeface="Times New Roman" pitchFamily="18" charset="0"/>
                          <a:cs typeface="Times New Roman" pitchFamily="18" charset="0"/>
                        </a:rPr>
                        <a:t> </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509015">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Year and season of experiment</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Summer : 29</a:t>
                      </a:r>
                      <a:r>
                        <a:rPr kumimoji="0" lang="en-US" sz="2600" b="1" u="none" strike="noStrike" cap="none" normalizeH="0" baseline="30000" dirty="0" smtClean="0">
                          <a:ln>
                            <a:noFill/>
                          </a:ln>
                          <a:effectLst/>
                          <a:latin typeface="Times New Roman" pitchFamily="18" charset="0"/>
                          <a:cs typeface="Times New Roman" pitchFamily="18" charset="0"/>
                        </a:rPr>
                        <a:t>th</a:t>
                      </a:r>
                      <a:r>
                        <a:rPr kumimoji="0" lang="en-US" sz="2600" b="1" u="none" strike="noStrike" cap="none" normalizeH="0" baseline="0" dirty="0" smtClean="0">
                          <a:ln>
                            <a:noFill/>
                          </a:ln>
                          <a:effectLst/>
                          <a:latin typeface="Times New Roman" pitchFamily="18" charset="0"/>
                          <a:cs typeface="Times New Roman" pitchFamily="18" charset="0"/>
                        </a:rPr>
                        <a:t> January, 2016</a:t>
                      </a:r>
                      <a:endParaRPr kumimoji="0" lang="en-US" sz="2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67056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Treatment details</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12 Parents and 6 Crosses</a:t>
                      </a:r>
                      <a:endParaRPr kumimoji="0" lang="en-US" sz="2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6271">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Design (for evaluation)</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Randomized Block Design </a:t>
                      </a:r>
                      <a:endParaRPr kumimoji="0" lang="en-US" sz="2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416271">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Number of replications</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Three </a:t>
                      </a:r>
                      <a:endParaRPr kumimoji="0" lang="en-US" sz="2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6271">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Spacing</a:t>
                      </a:r>
                      <a:endParaRPr kumimoji="0" lang="en-US" sz="2600" b="1" i="0" u="none" strike="noStrike" cap="none" normalizeH="0" baseline="0" dirty="0" smtClean="0">
                        <a:ln>
                          <a:noFill/>
                        </a:ln>
                        <a:solidFill>
                          <a:srgbClr val="0000FF"/>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2600" b="1" u="none" strike="noStrike" cap="none" normalizeH="0" baseline="0" dirty="0" smtClean="0">
                          <a:ln>
                            <a:noFill/>
                          </a:ln>
                          <a:effectLst/>
                          <a:latin typeface="Times New Roman" pitchFamily="18" charset="0"/>
                          <a:cs typeface="Times New Roman" pitchFamily="18" charset="0"/>
                        </a:rPr>
                        <a:t>60 x 15 cm</a:t>
                      </a:r>
                      <a:endParaRPr kumimoji="0" lang="en-US" sz="2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z="2800" smtClean="0">
                <a:solidFill>
                  <a:schemeClr val="tx1"/>
                </a:solidFill>
              </a:rPr>
              <a:pPr/>
              <a:t>10</a:t>
            </a:fld>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a:solidFill>
            <a:srgbClr val="FFFF00"/>
          </a:solidFill>
          <a:ln/>
        </p:spPr>
        <p:style>
          <a:lnRef idx="1">
            <a:schemeClr val="accent4"/>
          </a:lnRef>
          <a:fillRef idx="2">
            <a:schemeClr val="accent4"/>
          </a:fillRef>
          <a:effectRef idx="1">
            <a:schemeClr val="accent4"/>
          </a:effectRef>
          <a:fontRef idx="minor">
            <a:schemeClr val="dk1"/>
          </a:fontRef>
        </p:style>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55000" endA="300" endPos="45500" dir="5400000" sy="-100000" algn="bl" rotWithShape="0"/>
                </a:effectLst>
                <a:latin typeface="+mn-lt"/>
              </a:rPr>
              <a:t>List of Parent and Crosses</a:t>
            </a:r>
            <a:endParaRPr lang="en-US" sz="4000"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6" name="Slide Number Placeholder 5"/>
          <p:cNvSpPr>
            <a:spLocks noGrp="1"/>
          </p:cNvSpPr>
          <p:nvPr>
            <p:ph type="sldNum" sz="quarter" idx="12"/>
          </p:nvPr>
        </p:nvSpPr>
        <p:spPr/>
        <p:txBody>
          <a:bodyPr/>
          <a:lstStyle/>
          <a:p>
            <a:fld id="{B6F15528-21DE-4FAA-801E-634DDDAF4B2B}" type="slidenum">
              <a:rPr lang="en-US" sz="3200" smtClean="0">
                <a:solidFill>
                  <a:schemeClr val="tx1"/>
                </a:solidFill>
              </a:rPr>
              <a:pPr/>
              <a:t>11</a:t>
            </a:fld>
            <a:endParaRPr lang="en-US" sz="3200" dirty="0">
              <a:solidFill>
                <a:schemeClr val="tx1"/>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826160270"/>
              </p:ext>
            </p:extLst>
          </p:nvPr>
        </p:nvGraphicFramePr>
        <p:xfrm>
          <a:off x="76200" y="1046800"/>
          <a:ext cx="8991600" cy="5247640"/>
        </p:xfrm>
        <a:graphic>
          <a:graphicData uri="http://schemas.openxmlformats.org/drawingml/2006/table">
            <a:tbl>
              <a:tblPr firstRow="1" firstCol="1" bandRow="1">
                <a:tableStyleId>{5C22544A-7EE6-4342-B048-85BDC9FD1C3A}</a:tableStyleId>
              </a:tblPr>
              <a:tblGrid>
                <a:gridCol w="1047317"/>
                <a:gridCol w="2604120"/>
                <a:gridCol w="1195559"/>
                <a:gridCol w="4144604"/>
              </a:tblGrid>
              <a:tr h="477200">
                <a:tc>
                  <a:txBody>
                    <a:bodyPr/>
                    <a:lstStyle/>
                    <a:p>
                      <a:pPr marL="0" marR="0" algn="ctr">
                        <a:lnSpc>
                          <a:spcPct val="100000"/>
                        </a:lnSpc>
                        <a:spcBef>
                          <a:spcPts val="0"/>
                        </a:spcBef>
                        <a:spcAft>
                          <a:spcPts val="1000"/>
                        </a:spcAft>
                      </a:pPr>
                      <a:r>
                        <a:rPr lang="en-US" sz="24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 N.</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Parental</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Cross </a:t>
                      </a: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marL="0" marR="0" algn="ctr">
                        <a:lnSpc>
                          <a:spcPct val="100000"/>
                        </a:lnSpc>
                        <a:spcBef>
                          <a:spcPts val="0"/>
                        </a:spcBef>
                        <a:spcAft>
                          <a:spcPts val="1000"/>
                        </a:spcAft>
                      </a:pPr>
                      <a:r>
                        <a:rPr lang="en-US" sz="2400" b="1" dirty="0" smtClean="0">
                          <a:solidFill>
                            <a:schemeClr val="tx1"/>
                          </a:solidFill>
                          <a:effectLst/>
                          <a:latin typeface="Times New Roman" panose="02020603050405020304" pitchFamily="18" charset="0"/>
                          <a:cs typeface="Times New Roman" panose="02020603050405020304" pitchFamily="18" charset="0"/>
                        </a:rPr>
                        <a:t>No</a:t>
                      </a:r>
                      <a:r>
                        <a:rPr lang="en-US" sz="2400" b="1" dirty="0">
                          <a:solidFill>
                            <a:schemeClr val="tx1"/>
                          </a:solidFill>
                          <a:effectLst/>
                          <a:latin typeface="Times New Roman" panose="02020603050405020304" pitchFamily="18" charset="0"/>
                          <a:cs typeface="Times New Roman" panose="02020603050405020304" pitchFamily="18" charset="0"/>
                        </a:rPr>
                        <a:t>.</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Cross</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P1</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NRCG – C5 – 253</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1</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NRCG – C5 – 253 </a:t>
                      </a:r>
                      <a:r>
                        <a:rPr lang="en-US" sz="2400" b="1" dirty="0" smtClean="0">
                          <a:effectLst/>
                          <a:latin typeface="Times New Roman" panose="02020603050405020304" pitchFamily="18" charset="0"/>
                          <a:cs typeface="Times New Roman" panose="02020603050405020304" pitchFamily="18" charset="0"/>
                        </a:rPr>
                        <a:t> x TPG </a:t>
                      </a:r>
                      <a:r>
                        <a:rPr lang="en-US" sz="2400" b="1" dirty="0">
                          <a:effectLst/>
                          <a:latin typeface="Times New Roman" panose="02020603050405020304" pitchFamily="18" charset="0"/>
                          <a:cs typeface="Times New Roman" panose="02020603050405020304" pitchFamily="18" charset="0"/>
                        </a:rPr>
                        <a:t>– 41</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P2</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TPG – 41</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P3</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TG – 71</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2</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TG – 71   </a:t>
                      </a:r>
                      <a:r>
                        <a:rPr lang="en-US" sz="2400" b="1" dirty="0" smtClean="0">
                          <a:effectLst/>
                          <a:latin typeface="Times New Roman" panose="02020603050405020304" pitchFamily="18" charset="0"/>
                          <a:cs typeface="Times New Roman" panose="02020603050405020304" pitchFamily="18" charset="0"/>
                        </a:rPr>
                        <a:t>x   </a:t>
                      </a:r>
                      <a:r>
                        <a:rPr lang="en-US" sz="2400" b="1" dirty="0">
                          <a:effectLst/>
                          <a:latin typeface="Times New Roman" panose="02020603050405020304" pitchFamily="18" charset="0"/>
                          <a:cs typeface="Times New Roman" panose="02020603050405020304" pitchFamily="18" charset="0"/>
                        </a:rPr>
                        <a:t>SB – XI</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 P4</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SB – XI</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P5</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TG – 26</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3</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TG – 26   </a:t>
                      </a:r>
                      <a:r>
                        <a:rPr lang="en-US" sz="2400" b="1" dirty="0" smtClean="0">
                          <a:effectLst/>
                          <a:latin typeface="Times New Roman" panose="02020603050405020304" pitchFamily="18" charset="0"/>
                          <a:cs typeface="Times New Roman" panose="02020603050405020304" pitchFamily="18" charset="0"/>
                        </a:rPr>
                        <a:t>x   </a:t>
                      </a:r>
                      <a:r>
                        <a:rPr lang="en-US" sz="2400" b="1" dirty="0">
                          <a:effectLst/>
                          <a:latin typeface="Times New Roman" panose="02020603050405020304" pitchFamily="18" charset="0"/>
                          <a:cs typeface="Times New Roman" panose="02020603050405020304" pitchFamily="18" charset="0"/>
                        </a:rPr>
                        <a:t>GJG – 22</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P6</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GJG – 22</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P7</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JB – 1296</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4</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JB – 1296   </a:t>
                      </a:r>
                      <a:r>
                        <a:rPr lang="en-US" sz="2400" b="1" dirty="0" smtClean="0">
                          <a:effectLst/>
                          <a:latin typeface="Times New Roman" panose="02020603050405020304" pitchFamily="18" charset="0"/>
                          <a:cs typeface="Times New Roman" panose="02020603050405020304" pitchFamily="18" charset="0"/>
                        </a:rPr>
                        <a:t>x   </a:t>
                      </a:r>
                      <a:r>
                        <a:rPr lang="en-US" sz="2400" b="1" dirty="0">
                          <a:effectLst/>
                          <a:latin typeface="Times New Roman" panose="02020603050405020304" pitchFamily="18" charset="0"/>
                          <a:cs typeface="Times New Roman" panose="02020603050405020304" pitchFamily="18" charset="0"/>
                        </a:rPr>
                        <a:t>RG – 425</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P8</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RG – 425</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P9</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GJG – 9</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5</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GJG – 9   </a:t>
                      </a:r>
                      <a:r>
                        <a:rPr lang="en-US" sz="2400" b="1" dirty="0" smtClean="0">
                          <a:effectLst/>
                          <a:latin typeface="Times New Roman" panose="02020603050405020304" pitchFamily="18" charset="0"/>
                          <a:cs typeface="Times New Roman" panose="02020603050405020304" pitchFamily="18" charset="0"/>
                        </a:rPr>
                        <a:t>x  </a:t>
                      </a:r>
                      <a:r>
                        <a:rPr lang="en-US" sz="2400" b="1" dirty="0">
                          <a:effectLst/>
                          <a:latin typeface="Times New Roman" panose="02020603050405020304" pitchFamily="18" charset="0"/>
                          <a:cs typeface="Times New Roman" panose="02020603050405020304" pitchFamily="18" charset="0"/>
                        </a:rPr>
                        <a:t>JUN – 27</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P10</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JUN – 27</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P11</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CTMG – 9</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tabLst>
                          <a:tab pos="1371600" algn="l"/>
                        </a:tabLst>
                      </a:pPr>
                      <a:r>
                        <a:rPr lang="en-US" sz="2400" b="1" dirty="0">
                          <a:effectLst/>
                          <a:latin typeface="Times New Roman" panose="02020603050405020304" pitchFamily="18" charset="0"/>
                          <a:cs typeface="Times New Roman" panose="02020603050405020304" pitchFamily="18" charset="0"/>
                        </a:rPr>
                        <a:t>6</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rowSpan="2">
                  <a:txBody>
                    <a:bodyPr/>
                    <a:lstStyle/>
                    <a:p>
                      <a:pPr marL="0" marR="0" algn="ctr">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CTMG – 9   </a:t>
                      </a:r>
                      <a:r>
                        <a:rPr lang="en-US" sz="2400" b="1" dirty="0" smtClean="0">
                          <a:effectLst/>
                          <a:latin typeface="Times New Roman" panose="02020603050405020304" pitchFamily="18" charset="0"/>
                          <a:cs typeface="Times New Roman" panose="02020603050405020304" pitchFamily="18" charset="0"/>
                        </a:rPr>
                        <a:t>x   </a:t>
                      </a:r>
                      <a:r>
                        <a:rPr lang="en-US" sz="2400" b="1" dirty="0">
                          <a:effectLst/>
                          <a:latin typeface="Times New Roman" panose="02020603050405020304" pitchFamily="18" charset="0"/>
                          <a:cs typeface="Times New Roman" panose="02020603050405020304" pitchFamily="18" charset="0"/>
                        </a:rPr>
                        <a:t>GJG – 22</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344991">
                <a:tc>
                  <a:txBody>
                    <a:bodyPr/>
                    <a:lstStyle/>
                    <a:p>
                      <a:pPr marL="0" marR="0" algn="ctr">
                        <a:lnSpc>
                          <a:spcPct val="100000"/>
                        </a:lnSpc>
                        <a:spcBef>
                          <a:spcPts val="0"/>
                        </a:spcBef>
                        <a:spcAft>
                          <a:spcPts val="1000"/>
                        </a:spcAft>
                      </a:pPr>
                      <a:r>
                        <a:rPr lang="en-US" sz="2400" b="1" dirty="0">
                          <a:solidFill>
                            <a:schemeClr val="tx1"/>
                          </a:solidFill>
                          <a:effectLst/>
                          <a:latin typeface="Times New Roman" panose="02020603050405020304" pitchFamily="18" charset="0"/>
                          <a:cs typeface="Times New Roman" panose="02020603050405020304" pitchFamily="18" charset="0"/>
                        </a:rPr>
                        <a:t>P12</a:t>
                      </a:r>
                      <a:endParaRPr lang="en-US" sz="24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algn="l">
                        <a:lnSpc>
                          <a:spcPct val="100000"/>
                        </a:lnSpc>
                        <a:spcBef>
                          <a:spcPts val="0"/>
                        </a:spcBef>
                        <a:spcAft>
                          <a:spcPts val="1000"/>
                        </a:spcAft>
                      </a:pPr>
                      <a:r>
                        <a:rPr lang="en-US" sz="2400" b="1" dirty="0">
                          <a:effectLst/>
                          <a:latin typeface="Times New Roman" panose="02020603050405020304" pitchFamily="18" charset="0"/>
                          <a:cs typeface="Times New Roman" panose="02020603050405020304" pitchFamily="18" charset="0"/>
                        </a:rPr>
                        <a:t>GJG – 22 </a:t>
                      </a:r>
                      <a:endPar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685800"/>
          </a:xfrm>
          <a:solidFill>
            <a:srgbClr val="FFFF00"/>
          </a:solidFill>
          <a:ln/>
        </p:spPr>
        <p:style>
          <a:lnRef idx="1">
            <a:schemeClr val="accent4"/>
          </a:lnRef>
          <a:fillRef idx="2">
            <a:schemeClr val="accent4"/>
          </a:fillRef>
          <a:effectRef idx="1">
            <a:schemeClr val="accent4"/>
          </a:effectRef>
          <a:fontRef idx="minor">
            <a:schemeClr val="dk1"/>
          </a:fontRef>
        </p:style>
        <p:txBody>
          <a:bodyPr>
            <a:noAutofit/>
            <a:scene3d>
              <a:camera prst="orthographicFront"/>
              <a:lightRig rig="threePt" dir="t"/>
            </a:scene3d>
            <a:sp3d extrusionH="57150">
              <a:bevelT w="82550" h="38100" prst="coolSlant"/>
            </a:sp3d>
          </a:bodyPr>
          <a:lstStyle/>
          <a:p>
            <a:r>
              <a:rPr lang="en-US" sz="3600" b="1" dirty="0" smtClean="0">
                <a:ln>
                  <a:solidFill>
                    <a:srgbClr val="00B050"/>
                  </a:solidFill>
                </a:ln>
                <a:solidFill>
                  <a:srgbClr val="00B050"/>
                </a:solidFill>
                <a:effectLst>
                  <a:reflection blurRad="6350" stA="55000" endA="300" endPos="45500" dir="5400000" sy="-100000" algn="bl" rotWithShape="0"/>
                </a:effectLst>
                <a:latin typeface="+mn-lt"/>
              </a:rPr>
              <a:t>Observations to be recorded</a:t>
            </a:r>
            <a:endParaRPr lang="en-US" sz="36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3" name="Content Placeholder 2"/>
          <p:cNvSpPr>
            <a:spLocks noGrp="1"/>
          </p:cNvSpPr>
          <p:nvPr>
            <p:ph idx="1"/>
          </p:nvPr>
        </p:nvSpPr>
        <p:spPr>
          <a:xfrm>
            <a:off x="76200" y="990600"/>
            <a:ext cx="8915400" cy="5562600"/>
          </a:xfrm>
          <a:solidFill>
            <a:schemeClr val="accent3">
              <a:lumMod val="20000"/>
              <a:lumOff val="80000"/>
            </a:schemeClr>
          </a:solidFill>
          <a:ln/>
        </p:spPr>
        <p:style>
          <a:lnRef idx="1">
            <a:schemeClr val="accent6"/>
          </a:lnRef>
          <a:fillRef idx="2">
            <a:schemeClr val="accent6"/>
          </a:fillRef>
          <a:effectRef idx="1">
            <a:schemeClr val="accent6"/>
          </a:effectRef>
          <a:fontRef idx="minor">
            <a:schemeClr val="dk1"/>
          </a:fontRef>
        </p:style>
        <p:txBody>
          <a:bodyPr>
            <a:normAutofit/>
          </a:bodyPr>
          <a:lstStyle/>
          <a:p>
            <a:pPr marL="0" indent="0" algn="just">
              <a:buNone/>
            </a:pPr>
            <a:r>
              <a:rPr lang="en-US" sz="2000" dirty="0" smtClean="0"/>
              <a:t>	</a:t>
            </a:r>
            <a:r>
              <a:rPr lang="en-US" sz="2600" dirty="0" smtClean="0">
                <a:latin typeface="Times New Roman" pitchFamily="18" charset="0"/>
                <a:cs typeface="Times New Roman" pitchFamily="18" charset="0"/>
              </a:rPr>
              <a:t>The </a:t>
            </a:r>
            <a:r>
              <a:rPr lang="en-US" sz="2600" dirty="0">
                <a:latin typeface="Times New Roman" pitchFamily="18" charset="0"/>
                <a:cs typeface="Times New Roman" pitchFamily="18" charset="0"/>
              </a:rPr>
              <a:t>observations </a:t>
            </a:r>
            <a:r>
              <a:rPr lang="en-US" sz="2600" dirty="0" smtClean="0">
                <a:latin typeface="Times New Roman" pitchFamily="18" charset="0"/>
                <a:cs typeface="Times New Roman" pitchFamily="18" charset="0"/>
              </a:rPr>
              <a:t>are </a:t>
            </a:r>
            <a:r>
              <a:rPr lang="en-US" sz="2600" dirty="0">
                <a:latin typeface="Times New Roman" pitchFamily="18" charset="0"/>
                <a:cs typeface="Times New Roman" pitchFamily="18" charset="0"/>
              </a:rPr>
              <a:t>recorded on randomly selected </a:t>
            </a:r>
            <a:r>
              <a:rPr lang="en-US" sz="2600" b="1" dirty="0">
                <a:latin typeface="Times New Roman" pitchFamily="18" charset="0"/>
                <a:cs typeface="Times New Roman" pitchFamily="18" charset="0"/>
              </a:rPr>
              <a:t>five</a:t>
            </a:r>
            <a:r>
              <a:rPr lang="en-US" sz="2600" dirty="0">
                <a:latin typeface="Times New Roman" pitchFamily="18" charset="0"/>
                <a:cs typeface="Times New Roman" pitchFamily="18" charset="0"/>
              </a:rPr>
              <a:t> plants from each parent and </a:t>
            </a:r>
            <a:r>
              <a:rPr lang="en-US" sz="2600" b="1" dirty="0">
                <a:latin typeface="Times New Roman" pitchFamily="18" charset="0"/>
                <a:cs typeface="Times New Roman" pitchFamily="18" charset="0"/>
              </a:rPr>
              <a:t>fifty</a:t>
            </a:r>
            <a:r>
              <a:rPr lang="en-US" sz="2600" dirty="0">
                <a:latin typeface="Times New Roman" pitchFamily="18" charset="0"/>
                <a:cs typeface="Times New Roman" pitchFamily="18" charset="0"/>
              </a:rPr>
              <a:t> plants from each F</a:t>
            </a:r>
            <a:r>
              <a:rPr lang="en-US" sz="2600" baseline="-25000" dirty="0">
                <a:latin typeface="Times New Roman" pitchFamily="18" charset="0"/>
                <a:cs typeface="Times New Roman" pitchFamily="18" charset="0"/>
              </a:rPr>
              <a:t>2 </a:t>
            </a:r>
            <a:r>
              <a:rPr lang="en-US" sz="2600" dirty="0">
                <a:latin typeface="Times New Roman" pitchFamily="18" charset="0"/>
                <a:cs typeface="Times New Roman" pitchFamily="18" charset="0"/>
              </a:rPr>
              <a:t>per replication. Selected plants </a:t>
            </a:r>
            <a:r>
              <a:rPr lang="en-US" sz="2600" dirty="0" smtClean="0">
                <a:latin typeface="Times New Roman" pitchFamily="18" charset="0"/>
                <a:cs typeface="Times New Roman" pitchFamily="18" charset="0"/>
              </a:rPr>
              <a:t>are </a:t>
            </a:r>
            <a:r>
              <a:rPr lang="en-US" sz="2600" dirty="0">
                <a:latin typeface="Times New Roman" pitchFamily="18" charset="0"/>
                <a:cs typeface="Times New Roman" pitchFamily="18" charset="0"/>
              </a:rPr>
              <a:t>tagged before the emergence of first flower. Data </a:t>
            </a:r>
            <a:r>
              <a:rPr lang="en-US" sz="2600" dirty="0" smtClean="0">
                <a:latin typeface="Times New Roman" pitchFamily="18" charset="0"/>
                <a:cs typeface="Times New Roman" pitchFamily="18" charset="0"/>
              </a:rPr>
              <a:t>are </a:t>
            </a:r>
            <a:r>
              <a:rPr lang="en-US" sz="2600" dirty="0">
                <a:latin typeface="Times New Roman" pitchFamily="18" charset="0"/>
                <a:cs typeface="Times New Roman" pitchFamily="18" charset="0"/>
              </a:rPr>
              <a:t>collected on individual plant basis for eleven characters. The technique/method used for measuring the character is described as below. </a:t>
            </a:r>
          </a:p>
          <a:p>
            <a:pPr algn="just">
              <a:buNone/>
            </a:pPr>
            <a:r>
              <a:rPr lang="en-US" sz="2400" b="1" dirty="0"/>
              <a:t>1. </a:t>
            </a:r>
            <a:r>
              <a:rPr lang="en-US" sz="2800" b="1" dirty="0">
                <a:latin typeface="Times New Roman" pitchFamily="18" charset="0"/>
                <a:cs typeface="Times New Roman" pitchFamily="18" charset="0"/>
              </a:rPr>
              <a:t>Days to appearance of first flower: </a:t>
            </a:r>
            <a:r>
              <a:rPr lang="en-US" sz="2800" dirty="0">
                <a:latin typeface="Times New Roman" pitchFamily="18" charset="0"/>
                <a:cs typeface="Times New Roman" pitchFamily="18" charset="0"/>
              </a:rPr>
              <a:t>Number of days from the date of sowing to the date of appearance of first flowers in the selected plant in each plot </a:t>
            </a:r>
            <a:r>
              <a:rPr lang="en-US" sz="2800" dirty="0" smtClean="0">
                <a:latin typeface="Times New Roman" pitchFamily="18" charset="0"/>
                <a:cs typeface="Times New Roman" pitchFamily="18" charset="0"/>
              </a:rPr>
              <a:t>is </a:t>
            </a:r>
            <a:r>
              <a:rPr lang="en-US" sz="2800" dirty="0">
                <a:latin typeface="Times New Roman" pitchFamily="18" charset="0"/>
                <a:cs typeface="Times New Roman" pitchFamily="18" charset="0"/>
              </a:rPr>
              <a:t>recorded. </a:t>
            </a:r>
          </a:p>
          <a:p>
            <a:pPr algn="just">
              <a:buNone/>
            </a:pPr>
            <a:r>
              <a:rPr lang="en-US" sz="2800" b="1" dirty="0">
                <a:latin typeface="Times New Roman" pitchFamily="18" charset="0"/>
                <a:cs typeface="Times New Roman" pitchFamily="18" charset="0"/>
              </a:rPr>
              <a:t>2. Days to maturity: </a:t>
            </a:r>
            <a:r>
              <a:rPr lang="en-US" sz="2800" dirty="0">
                <a:latin typeface="Times New Roman" pitchFamily="18" charset="0"/>
                <a:cs typeface="Times New Roman" pitchFamily="18" charset="0"/>
              </a:rPr>
              <a:t>The total number of days </a:t>
            </a:r>
            <a:r>
              <a:rPr lang="en-US" sz="2800" dirty="0" smtClean="0">
                <a:latin typeface="Times New Roman" pitchFamily="18" charset="0"/>
                <a:cs typeface="Times New Roman" pitchFamily="18" charset="0"/>
              </a:rPr>
              <a:t>is </a:t>
            </a:r>
            <a:r>
              <a:rPr lang="en-US" sz="2800" dirty="0">
                <a:latin typeface="Times New Roman" pitchFamily="18" charset="0"/>
                <a:cs typeface="Times New Roman" pitchFamily="18" charset="0"/>
              </a:rPr>
              <a:t>recorded from planting to physiological maturity of selected plants in each plot. </a:t>
            </a:r>
          </a:p>
          <a:p>
            <a:pPr marL="0" indent="0" algn="just">
              <a:lnSpc>
                <a:spcPct val="150000"/>
              </a:lnSpc>
              <a:buNone/>
            </a:pP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z="3200" smtClean="0">
                <a:solidFill>
                  <a:schemeClr val="tx1"/>
                </a:solidFill>
              </a:rPr>
              <a:pPr/>
              <a:t>12</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685800"/>
          </a:xfrm>
          <a:solidFill>
            <a:srgbClr val="FFFF00"/>
          </a:solidFill>
          <a:ln/>
        </p:spPr>
        <p:style>
          <a:lnRef idx="1">
            <a:schemeClr val="accent4"/>
          </a:lnRef>
          <a:fillRef idx="2">
            <a:schemeClr val="accent4"/>
          </a:fillRef>
          <a:effectRef idx="1">
            <a:schemeClr val="accent4"/>
          </a:effectRef>
          <a:fontRef idx="minor">
            <a:schemeClr val="dk1"/>
          </a:fontRef>
        </p:style>
        <p:txBody>
          <a:bodyPr>
            <a:noAutofit/>
            <a:scene3d>
              <a:camera prst="orthographicFront"/>
              <a:lightRig rig="threePt" dir="t"/>
            </a:scene3d>
            <a:sp3d extrusionH="57150">
              <a:bevelT w="82550" h="38100" prst="coolSlant"/>
            </a:sp3d>
          </a:bodyPr>
          <a:lstStyle/>
          <a:p>
            <a:r>
              <a:rPr lang="en-US" sz="3600" b="1" dirty="0" smtClean="0">
                <a:ln>
                  <a:solidFill>
                    <a:srgbClr val="00B050"/>
                  </a:solidFill>
                </a:ln>
                <a:solidFill>
                  <a:srgbClr val="00B050"/>
                </a:solidFill>
                <a:effectLst>
                  <a:reflection blurRad="6350" stA="55000" endA="300" endPos="45500" dir="5400000" sy="-100000" algn="bl" rotWithShape="0"/>
                </a:effectLst>
                <a:latin typeface="+mn-lt"/>
              </a:rPr>
              <a:t>Observations to be recorded</a:t>
            </a:r>
            <a:endParaRPr lang="en-US" sz="36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3" name="Content Placeholder 2"/>
          <p:cNvSpPr>
            <a:spLocks noGrp="1"/>
          </p:cNvSpPr>
          <p:nvPr>
            <p:ph idx="1"/>
          </p:nvPr>
        </p:nvSpPr>
        <p:spPr>
          <a:xfrm>
            <a:off x="76200" y="838200"/>
            <a:ext cx="8915400" cy="5943600"/>
          </a:xfrm>
          <a:solidFill>
            <a:schemeClr val="accent3">
              <a:lumMod val="20000"/>
              <a:lumOff val="80000"/>
            </a:schemeClr>
          </a:solidFill>
          <a:ln/>
        </p:spPr>
        <p:style>
          <a:lnRef idx="1">
            <a:schemeClr val="accent6"/>
          </a:lnRef>
          <a:fillRef idx="2">
            <a:schemeClr val="accent6"/>
          </a:fillRef>
          <a:effectRef idx="1">
            <a:schemeClr val="accent6"/>
          </a:effectRef>
          <a:fontRef idx="minor">
            <a:schemeClr val="dk1"/>
          </a:fontRef>
        </p:style>
        <p:txBody>
          <a:bodyPr>
            <a:noAutofit/>
          </a:bodyPr>
          <a:lstStyle/>
          <a:p>
            <a:pPr marL="407988" indent="-407988" algn="just">
              <a:lnSpc>
                <a:spcPct val="150000"/>
              </a:lnSpc>
              <a:buNone/>
            </a:pPr>
            <a:r>
              <a:rPr lang="en-US" sz="2800" b="1" dirty="0" smtClean="0">
                <a:latin typeface="Times New Roman" pitchFamily="18" charset="0"/>
                <a:cs typeface="Times New Roman" pitchFamily="18" charset="0"/>
              </a:rPr>
              <a:t>3</a:t>
            </a:r>
            <a:r>
              <a:rPr lang="en-US" sz="2800" b="1" dirty="0">
                <a:latin typeface="Times New Roman" pitchFamily="18" charset="0"/>
                <a:cs typeface="Times New Roman" pitchFamily="18" charset="0"/>
              </a:rPr>
              <a:t>. Number of primary branches per plant: </a:t>
            </a:r>
            <a:r>
              <a:rPr lang="en-US" sz="2800" dirty="0">
                <a:latin typeface="Times New Roman" pitchFamily="18" charset="0"/>
                <a:cs typeface="Times New Roman" pitchFamily="18" charset="0"/>
              </a:rPr>
              <a:t>The primary branches arising on main axis </a:t>
            </a:r>
            <a:r>
              <a:rPr lang="en-US" sz="2800" dirty="0" smtClean="0">
                <a:latin typeface="Times New Roman" pitchFamily="18" charset="0"/>
                <a:cs typeface="Times New Roman" pitchFamily="18" charset="0"/>
              </a:rPr>
              <a:t>are </a:t>
            </a:r>
            <a:r>
              <a:rPr lang="en-US" sz="2800" dirty="0">
                <a:latin typeface="Times New Roman" pitchFamily="18" charset="0"/>
                <a:cs typeface="Times New Roman" pitchFamily="18" charset="0"/>
              </a:rPr>
              <a:t>counted on each selected plant. </a:t>
            </a:r>
            <a:endParaRPr lang="en-US" sz="2800" dirty="0" smtClean="0">
              <a:latin typeface="Times New Roman" pitchFamily="18" charset="0"/>
              <a:cs typeface="Times New Roman" pitchFamily="18" charset="0"/>
            </a:endParaRPr>
          </a:p>
          <a:p>
            <a:pPr marL="407988" indent="-407988" algn="just">
              <a:lnSpc>
                <a:spcPct val="150000"/>
              </a:lnSpc>
              <a:buNone/>
            </a:pPr>
            <a:endParaRPr lang="en-US" sz="1000" dirty="0">
              <a:latin typeface="Times New Roman" pitchFamily="18" charset="0"/>
              <a:cs typeface="Times New Roman" pitchFamily="18" charset="0"/>
            </a:endParaRPr>
          </a:p>
          <a:p>
            <a:pPr algn="just">
              <a:lnSpc>
                <a:spcPct val="150000"/>
              </a:lnSpc>
              <a:buNone/>
            </a:pPr>
            <a:r>
              <a:rPr lang="en-US" sz="2800" b="1" dirty="0">
                <a:latin typeface="Times New Roman" pitchFamily="18" charset="0"/>
                <a:cs typeface="Times New Roman" pitchFamily="18" charset="0"/>
              </a:rPr>
              <a:t>4. Plant height (cm): </a:t>
            </a:r>
            <a:r>
              <a:rPr lang="en-US" sz="2800" dirty="0">
                <a:latin typeface="Times New Roman" pitchFamily="18" charset="0"/>
                <a:cs typeface="Times New Roman" pitchFamily="18" charset="0"/>
              </a:rPr>
              <a:t>Height </a:t>
            </a:r>
            <a:r>
              <a:rPr lang="en-US" sz="2800" dirty="0" smtClean="0">
                <a:latin typeface="Times New Roman" pitchFamily="18" charset="0"/>
                <a:cs typeface="Times New Roman" pitchFamily="18" charset="0"/>
              </a:rPr>
              <a:t>is </a:t>
            </a:r>
            <a:r>
              <a:rPr lang="en-US" sz="2800" dirty="0">
                <a:latin typeface="Times New Roman" pitchFamily="18" charset="0"/>
                <a:cs typeface="Times New Roman" pitchFamily="18" charset="0"/>
              </a:rPr>
              <a:t>measured in centimeters from ground level to the tip of main axis at maturity. </a:t>
            </a:r>
            <a:endParaRPr lang="en-US" sz="2800" dirty="0" smtClean="0">
              <a:latin typeface="Times New Roman" pitchFamily="18" charset="0"/>
              <a:cs typeface="Times New Roman" pitchFamily="18" charset="0"/>
            </a:endParaRPr>
          </a:p>
          <a:p>
            <a:pPr algn="just">
              <a:lnSpc>
                <a:spcPct val="150000"/>
              </a:lnSpc>
              <a:buNone/>
            </a:pPr>
            <a:endParaRPr lang="en-US" sz="1000" dirty="0">
              <a:latin typeface="Times New Roman" pitchFamily="18" charset="0"/>
              <a:cs typeface="Times New Roman" pitchFamily="18" charset="0"/>
            </a:endParaRPr>
          </a:p>
          <a:p>
            <a:pPr algn="just">
              <a:lnSpc>
                <a:spcPct val="150000"/>
              </a:lnSpc>
              <a:buNone/>
            </a:pPr>
            <a:r>
              <a:rPr lang="en-US" sz="2800" b="1" dirty="0">
                <a:latin typeface="Times New Roman" pitchFamily="18" charset="0"/>
                <a:cs typeface="Times New Roman" pitchFamily="18" charset="0"/>
              </a:rPr>
              <a:t>5. Number of matured pods per plant: </a:t>
            </a:r>
            <a:r>
              <a:rPr lang="en-US" sz="2800" dirty="0">
                <a:latin typeface="Times New Roman" pitchFamily="18" charset="0"/>
                <a:cs typeface="Times New Roman" pitchFamily="18" charset="0"/>
              </a:rPr>
              <a:t>Total number of fully developed pods per plant </a:t>
            </a:r>
            <a:r>
              <a:rPr lang="en-US" sz="2800" dirty="0" smtClean="0">
                <a:latin typeface="Times New Roman" pitchFamily="18" charset="0"/>
                <a:cs typeface="Times New Roman" pitchFamily="18" charset="0"/>
              </a:rPr>
              <a:t>is </a:t>
            </a:r>
            <a:r>
              <a:rPr lang="en-US" sz="2800" dirty="0">
                <a:latin typeface="Times New Roman" pitchFamily="18" charset="0"/>
                <a:cs typeface="Times New Roman" pitchFamily="18" charset="0"/>
              </a:rPr>
              <a:t>counted at the time of harvesting. </a:t>
            </a:r>
          </a:p>
          <a:p>
            <a:pPr marL="0" indent="0" algn="just">
              <a:lnSpc>
                <a:spcPct val="150000"/>
              </a:lnSpc>
              <a:buNone/>
            </a:pP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z="3200" smtClean="0">
                <a:solidFill>
                  <a:schemeClr val="tx1"/>
                </a:solidFill>
              </a:rPr>
              <a:pPr/>
              <a:t>13</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a:solidFill>
            <a:srgbClr val="FFFF00"/>
          </a:solidFill>
          <a:ln w="38100">
            <a:solidFill>
              <a:srgbClr val="00B0F0"/>
            </a:solidFill>
          </a:ln>
          <a:effectLst>
            <a:glow rad="139700">
              <a:schemeClr val="accent4">
                <a:satMod val="175000"/>
                <a:alpha val="40000"/>
              </a:schemeClr>
            </a:glow>
          </a:effectLst>
        </p:spPr>
        <p:style>
          <a:lnRef idx="0">
            <a:scrgbClr r="0" g="0" b="0"/>
          </a:lnRef>
          <a:fillRef idx="1002">
            <a:schemeClr val="lt2"/>
          </a:fillRef>
          <a:effectRef idx="0">
            <a:scrgbClr r="0" g="0" b="0"/>
          </a:effectRef>
          <a:fontRef idx="major"/>
        </p:style>
        <p:txBody>
          <a:bodyPr>
            <a:noAutofit/>
            <a:scene3d>
              <a:camera prst="orthographicFront"/>
              <a:lightRig rig="threePt" dir="t"/>
            </a:scene3d>
            <a:sp3d extrusionH="57150">
              <a:bevelT w="82550" h="38100" prst="coolSlant"/>
            </a:sp3d>
          </a:bodyPr>
          <a:lstStyle/>
          <a:p>
            <a:r>
              <a:rPr lang="en-US" sz="3600" b="1" dirty="0" smtClean="0">
                <a:ln>
                  <a:solidFill>
                    <a:srgbClr val="00B050"/>
                  </a:solidFill>
                </a:ln>
                <a:solidFill>
                  <a:srgbClr val="00B050"/>
                </a:solidFill>
                <a:effectLst>
                  <a:reflection blurRad="6350" stA="55000" endA="300" endPos="45500" dir="5400000" sy="-100000" algn="bl" rotWithShape="0"/>
                </a:effectLst>
              </a:rPr>
              <a:t>Observations to be recorded</a:t>
            </a:r>
            <a:endParaRPr lang="en-US" sz="36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3" name="Content Placeholder 2"/>
          <p:cNvSpPr>
            <a:spLocks noGrp="1"/>
          </p:cNvSpPr>
          <p:nvPr>
            <p:ph idx="1"/>
          </p:nvPr>
        </p:nvSpPr>
        <p:spPr>
          <a:xfrm>
            <a:off x="228600" y="1066800"/>
            <a:ext cx="8686800" cy="5410200"/>
          </a:xfrm>
          <a:solidFill>
            <a:schemeClr val="accent3">
              <a:lumMod val="20000"/>
              <a:lumOff val="80000"/>
            </a:schemeClr>
          </a:solidFill>
          <a:ln/>
        </p:spPr>
        <p:style>
          <a:lnRef idx="1">
            <a:schemeClr val="accent4"/>
          </a:lnRef>
          <a:fillRef idx="2">
            <a:schemeClr val="accent4"/>
          </a:fillRef>
          <a:effectRef idx="1">
            <a:schemeClr val="accent4"/>
          </a:effectRef>
          <a:fontRef idx="minor">
            <a:schemeClr val="dk1"/>
          </a:fontRef>
        </p:style>
        <p:txBody>
          <a:bodyPr>
            <a:noAutofit/>
          </a:bodyPr>
          <a:lstStyle/>
          <a:p>
            <a:pPr marL="293688" indent="-293688" algn="just">
              <a:lnSpc>
                <a:spcPct val="150000"/>
              </a:lnSpc>
              <a:buNone/>
            </a:pPr>
            <a:r>
              <a:rPr lang="en-US" sz="2800" b="1" dirty="0" smtClean="0">
                <a:latin typeface="Times New Roman" panose="02020603050405020304" pitchFamily="18" charset="0"/>
                <a:cs typeface="Times New Roman" panose="02020603050405020304" pitchFamily="18" charset="0"/>
              </a:rPr>
              <a:t>6</a:t>
            </a:r>
            <a:r>
              <a:rPr lang="en-US" sz="2800" b="1" dirty="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Number of </a:t>
            </a:r>
            <a:r>
              <a:rPr lang="en-US" sz="2800" b="1" dirty="0" err="1">
                <a:latin typeface="Times New Roman" panose="02020603050405020304" pitchFamily="18" charset="0"/>
                <a:cs typeface="Times New Roman" panose="02020603050405020304" pitchFamily="18" charset="0"/>
              </a:rPr>
              <a:t>immatured</a:t>
            </a:r>
            <a:r>
              <a:rPr lang="en-US" sz="2800" b="1" dirty="0">
                <a:latin typeface="Times New Roman" panose="02020603050405020304" pitchFamily="18" charset="0"/>
                <a:cs typeface="Times New Roman" panose="02020603050405020304" pitchFamily="18" charset="0"/>
              </a:rPr>
              <a:t> pods per plant: </a:t>
            </a:r>
            <a:r>
              <a:rPr lang="en-US" sz="2800" dirty="0">
                <a:latin typeface="Times New Roman" panose="02020603050405020304" pitchFamily="18" charset="0"/>
                <a:cs typeface="Times New Roman" panose="02020603050405020304" pitchFamily="18" charset="0"/>
              </a:rPr>
              <a:t>The number of undeveloped pods per plant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counted at the time of harvesting. </a:t>
            </a:r>
          </a:p>
          <a:p>
            <a:pPr marL="293688" indent="-293688" algn="just">
              <a:lnSpc>
                <a:spcPct val="150000"/>
              </a:lnSpc>
              <a:buNone/>
            </a:pPr>
            <a:r>
              <a:rPr lang="en-US" sz="2800" b="1" dirty="0" smtClean="0">
                <a:latin typeface="Times New Roman" panose="02020603050405020304" pitchFamily="18" charset="0"/>
                <a:cs typeface="Times New Roman" panose="02020603050405020304" pitchFamily="18" charset="0"/>
              </a:rPr>
              <a:t>7</a:t>
            </a:r>
            <a:r>
              <a:rPr lang="en-US" sz="2800" b="1" dirty="0">
                <a:latin typeface="Times New Roman" panose="02020603050405020304" pitchFamily="18" charset="0"/>
                <a:cs typeface="Times New Roman" panose="02020603050405020304" pitchFamily="18" charset="0"/>
              </a:rPr>
              <a:t>. Kernel yield per plant (g): </a:t>
            </a:r>
            <a:r>
              <a:rPr lang="en-US" sz="2800" dirty="0">
                <a:latin typeface="Times New Roman" panose="02020603050405020304" pitchFamily="18" charset="0"/>
                <a:cs typeface="Times New Roman" panose="02020603050405020304" pitchFamily="18" charset="0"/>
              </a:rPr>
              <a:t>Kernels removed from fully selected pods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weighed in gram. </a:t>
            </a:r>
          </a:p>
          <a:p>
            <a:pPr marL="293688" indent="-293688" algn="just">
              <a:lnSpc>
                <a:spcPct val="150000"/>
              </a:lnSpc>
              <a:buNone/>
            </a:pPr>
            <a:r>
              <a:rPr lang="en-US" sz="2800" b="1" dirty="0">
                <a:latin typeface="Times New Roman" panose="02020603050405020304" pitchFamily="18" charset="0"/>
                <a:cs typeface="Times New Roman" panose="02020603050405020304" pitchFamily="18" charset="0"/>
              </a:rPr>
              <a:t>8. Shelling outturn (%): </a:t>
            </a:r>
            <a:r>
              <a:rPr lang="en-US" sz="2800" dirty="0">
                <a:latin typeface="Times New Roman" panose="02020603050405020304" pitchFamily="18" charset="0"/>
                <a:cs typeface="Times New Roman" panose="02020603050405020304" pitchFamily="18" charset="0"/>
              </a:rPr>
              <a:t>The shelling outturn (%) based on the weight of kernels recovered from the pods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calculated as per formula given below. </a:t>
            </a:r>
          </a:p>
          <a:p>
            <a:pPr marL="292100" indent="-292100" algn="just">
              <a:spcBef>
                <a:spcPct val="50000"/>
              </a:spcBef>
              <a:buSzPct val="120000"/>
              <a:buNone/>
            </a:pPr>
            <a:endParaRPr lang="en-US" sz="2000" b="1" dirty="0" smtClean="0">
              <a:solidFill>
                <a:srgbClr val="002060"/>
              </a:solidFill>
              <a:latin typeface="Times New Roman" pitchFamily="18" charset="0"/>
            </a:endParaRPr>
          </a:p>
        </p:txBody>
      </p:sp>
      <p:sp>
        <p:nvSpPr>
          <p:cNvPr id="5" name="Slide Number Placeholder 4"/>
          <p:cNvSpPr>
            <a:spLocks noGrp="1"/>
          </p:cNvSpPr>
          <p:nvPr>
            <p:ph type="sldNum" sz="quarter" idx="12"/>
          </p:nvPr>
        </p:nvSpPr>
        <p:spPr>
          <a:xfrm>
            <a:off x="6477000" y="6492875"/>
            <a:ext cx="2133600" cy="365125"/>
          </a:xfrm>
        </p:spPr>
        <p:txBody>
          <a:bodyPr/>
          <a:lstStyle/>
          <a:p>
            <a:fld id="{B6F15528-21DE-4FAA-801E-634DDDAF4B2B}" type="slidenum">
              <a:rPr lang="en-US" sz="3200" smtClean="0">
                <a:solidFill>
                  <a:schemeClr val="tx1"/>
                </a:solidFill>
              </a:rPr>
              <a:pPr/>
              <a:t>14</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a:solidFill>
            <a:srgbClr val="FFFF00"/>
          </a:solidFill>
          <a:ln w="38100">
            <a:solidFill>
              <a:srgbClr val="00B0F0"/>
            </a:solidFill>
          </a:ln>
          <a:effectLst>
            <a:glow rad="139700">
              <a:schemeClr val="accent4">
                <a:satMod val="175000"/>
                <a:alpha val="40000"/>
              </a:schemeClr>
            </a:glow>
          </a:effectLst>
        </p:spPr>
        <p:style>
          <a:lnRef idx="0">
            <a:scrgbClr r="0" g="0" b="0"/>
          </a:lnRef>
          <a:fillRef idx="1002">
            <a:schemeClr val="lt2"/>
          </a:fillRef>
          <a:effectRef idx="0">
            <a:scrgbClr r="0" g="0" b="0"/>
          </a:effectRef>
          <a:fontRef idx="major"/>
        </p:style>
        <p:txBody>
          <a:bodyPr>
            <a:noAutofit/>
            <a:scene3d>
              <a:camera prst="orthographicFront"/>
              <a:lightRig rig="threePt" dir="t"/>
            </a:scene3d>
            <a:sp3d extrusionH="57150">
              <a:bevelT w="82550" h="38100" prst="coolSlant"/>
            </a:sp3d>
          </a:bodyPr>
          <a:lstStyle/>
          <a:p>
            <a:r>
              <a:rPr lang="en-US" sz="3600" b="1" dirty="0" smtClean="0">
                <a:ln>
                  <a:solidFill>
                    <a:srgbClr val="00B050"/>
                  </a:solidFill>
                </a:ln>
                <a:solidFill>
                  <a:srgbClr val="00B050"/>
                </a:solidFill>
                <a:effectLst>
                  <a:reflection blurRad="6350" stA="55000" endA="300" endPos="45500" dir="5400000" sy="-100000" algn="bl" rotWithShape="0"/>
                </a:effectLst>
              </a:rPr>
              <a:t>Observations to be recorded</a:t>
            </a:r>
            <a:endParaRPr lang="en-US" sz="36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3" name="Content Placeholder 2"/>
          <p:cNvSpPr>
            <a:spLocks noGrp="1"/>
          </p:cNvSpPr>
          <p:nvPr>
            <p:ph idx="1"/>
          </p:nvPr>
        </p:nvSpPr>
        <p:spPr>
          <a:xfrm>
            <a:off x="76200" y="838200"/>
            <a:ext cx="8915400" cy="5715000"/>
          </a:xfrm>
          <a:solidFill>
            <a:schemeClr val="accent3">
              <a:lumMod val="20000"/>
              <a:lumOff val="80000"/>
            </a:schemeClr>
          </a:solidFill>
          <a:ln/>
        </p:spPr>
        <p:style>
          <a:lnRef idx="1">
            <a:schemeClr val="accent4"/>
          </a:lnRef>
          <a:fillRef idx="2">
            <a:schemeClr val="accent4"/>
          </a:fillRef>
          <a:effectRef idx="1">
            <a:schemeClr val="accent4"/>
          </a:effectRef>
          <a:fontRef idx="minor">
            <a:schemeClr val="dk1"/>
          </a:fontRef>
        </p:style>
        <p:txBody>
          <a:bodyPr>
            <a:noAutofit/>
          </a:bodyPr>
          <a:lstStyle/>
          <a:p>
            <a:pPr marL="293688" indent="-293688" algn="just">
              <a:buNone/>
            </a:pPr>
            <a:r>
              <a:rPr lang="en-US" sz="2800" b="1" dirty="0" smtClean="0">
                <a:latin typeface="Times New Roman" panose="02020603050405020304" pitchFamily="18" charset="0"/>
                <a:cs typeface="Times New Roman" panose="02020603050405020304" pitchFamily="18" charset="0"/>
              </a:rPr>
              <a:t>9</a:t>
            </a:r>
            <a:r>
              <a:rPr lang="en-US" sz="2800" b="1" dirty="0">
                <a:latin typeface="Times New Roman" panose="02020603050405020304" pitchFamily="18" charset="0"/>
                <a:cs typeface="Times New Roman" panose="02020603050405020304" pitchFamily="18" charset="0"/>
              </a:rPr>
              <a:t>. Oil content (%): </a:t>
            </a:r>
            <a:r>
              <a:rPr lang="en-US" sz="2800" dirty="0">
                <a:latin typeface="Times New Roman" panose="02020603050405020304" pitchFamily="18" charset="0"/>
                <a:cs typeface="Times New Roman" panose="02020603050405020304" pitchFamily="18" charset="0"/>
              </a:rPr>
              <a:t>Representative samples of seed taken at the time of maturity </a:t>
            </a:r>
            <a:r>
              <a:rPr lang="en-US" sz="2800" dirty="0" smtClean="0">
                <a:latin typeface="Times New Roman" panose="02020603050405020304" pitchFamily="18" charset="0"/>
                <a:cs typeface="Times New Roman" panose="02020603050405020304" pitchFamily="18" charset="0"/>
              </a:rPr>
              <a:t>are </a:t>
            </a:r>
            <a:r>
              <a:rPr lang="en-US" sz="2800" dirty="0">
                <a:latin typeface="Times New Roman" panose="02020603050405020304" pitchFamily="18" charset="0"/>
                <a:cs typeface="Times New Roman" panose="02020603050405020304" pitchFamily="18" charset="0"/>
              </a:rPr>
              <a:t>oven dried for 4 hours at 105°C. About 30g seeds </a:t>
            </a:r>
            <a:r>
              <a:rPr lang="en-US" sz="2800" dirty="0" smtClean="0">
                <a:latin typeface="Times New Roman" panose="02020603050405020304" pitchFamily="18" charset="0"/>
                <a:cs typeface="Times New Roman" panose="02020603050405020304" pitchFamily="18" charset="0"/>
              </a:rPr>
              <a:t>are </a:t>
            </a:r>
            <a:r>
              <a:rPr lang="en-US" sz="2800" dirty="0">
                <a:latin typeface="Times New Roman" panose="02020603050405020304" pitchFamily="18" charset="0"/>
                <a:cs typeface="Times New Roman" panose="02020603050405020304" pitchFamily="18" charset="0"/>
              </a:rPr>
              <a:t>taken for the analysis of oil content. The oil content in the seed samples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determined by </a:t>
            </a:r>
            <a:r>
              <a:rPr lang="en-US" sz="2800" dirty="0" smtClean="0">
                <a:latin typeface="Times New Roman" panose="02020603050405020304" pitchFamily="18" charset="0"/>
                <a:cs typeface="Times New Roman" panose="02020603050405020304" pitchFamily="18" charset="0"/>
              </a:rPr>
              <a:t>non-destructive </a:t>
            </a:r>
            <a:r>
              <a:rPr lang="en-US" sz="2800" dirty="0">
                <a:latin typeface="Times New Roman" panose="02020603050405020304" pitchFamily="18" charset="0"/>
                <a:cs typeface="Times New Roman" panose="02020603050405020304" pitchFamily="18" charset="0"/>
              </a:rPr>
              <a:t>method using Nuclear Magnetic Resonance (model oxford 4000 NMR analyzer) as suggested by Tiwari </a:t>
            </a:r>
            <a:r>
              <a:rPr lang="en-US" sz="2800" i="1" dirty="0">
                <a:latin typeface="Times New Roman" panose="02020603050405020304" pitchFamily="18" charset="0"/>
                <a:cs typeface="Times New Roman" panose="02020603050405020304" pitchFamily="18" charset="0"/>
              </a:rPr>
              <a:t>et </a:t>
            </a:r>
            <a:r>
              <a:rPr lang="en-US" sz="2800" i="1" dirty="0" smtClean="0">
                <a:latin typeface="Times New Roman" panose="02020603050405020304" pitchFamily="18" charset="0"/>
                <a:cs typeface="Times New Roman" panose="02020603050405020304" pitchFamily="18" charset="0"/>
              </a:rPr>
              <a:t>al.</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(1974). </a:t>
            </a:r>
          </a:p>
          <a:p>
            <a:pPr marL="293688" indent="-293688" algn="just">
              <a:buNone/>
            </a:pPr>
            <a:r>
              <a:rPr lang="en-US" sz="2800" b="1" dirty="0">
                <a:latin typeface="Times New Roman" panose="02020603050405020304" pitchFamily="18" charset="0"/>
                <a:cs typeface="Times New Roman" panose="02020603050405020304" pitchFamily="18" charset="0"/>
              </a:rPr>
              <a:t>10. Protein content (%): </a:t>
            </a:r>
            <a:r>
              <a:rPr lang="en-US" sz="2800" dirty="0">
                <a:latin typeface="Times New Roman" panose="02020603050405020304" pitchFamily="18" charset="0"/>
                <a:cs typeface="Times New Roman" panose="02020603050405020304" pitchFamily="18" charset="0"/>
              </a:rPr>
              <a:t>The total nitrogen in composite sample of seed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estimated by micro-</a:t>
            </a:r>
            <a:r>
              <a:rPr lang="en-US" sz="2800" dirty="0" err="1">
                <a:latin typeface="Times New Roman" panose="02020603050405020304" pitchFamily="18" charset="0"/>
                <a:cs typeface="Times New Roman" panose="02020603050405020304" pitchFamily="18" charset="0"/>
              </a:rPr>
              <a:t>kjeldal</a:t>
            </a:r>
            <a:r>
              <a:rPr lang="en-US" sz="2800" dirty="0">
                <a:latin typeface="Times New Roman" panose="02020603050405020304" pitchFamily="18" charset="0"/>
                <a:cs typeface="Times New Roman" panose="02020603050405020304" pitchFamily="18" charset="0"/>
              </a:rPr>
              <a:t> method (</a:t>
            </a:r>
            <a:r>
              <a:rPr lang="en-US" sz="2800" dirty="0" smtClean="0">
                <a:latin typeface="Times New Roman" panose="02020603050405020304" pitchFamily="18" charset="0"/>
                <a:cs typeface="Times New Roman" panose="02020603050405020304" pitchFamily="18" charset="0"/>
              </a:rPr>
              <a:t>Bremmer,1965</a:t>
            </a:r>
            <a:r>
              <a:rPr lang="en-US" sz="2800" dirty="0">
                <a:latin typeface="Times New Roman" panose="02020603050405020304" pitchFamily="18" charset="0"/>
                <a:cs typeface="Times New Roman" panose="02020603050405020304" pitchFamily="18" charset="0"/>
              </a:rPr>
              <a:t>) and protein content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calculated by multiplying it with a conversion factor, </a:t>
            </a:r>
            <a:r>
              <a:rPr lang="en-US" sz="2800" i="1" dirty="0">
                <a:latin typeface="Times New Roman" panose="02020603050405020304" pitchFamily="18" charset="0"/>
                <a:cs typeface="Times New Roman" panose="02020603050405020304" pitchFamily="18" charset="0"/>
              </a:rPr>
              <a:t>i.e.</a:t>
            </a:r>
            <a:r>
              <a:rPr lang="en-US" sz="2800" dirty="0">
                <a:latin typeface="Times New Roman" panose="02020603050405020304" pitchFamily="18" charset="0"/>
                <a:cs typeface="Times New Roman" panose="02020603050405020304" pitchFamily="18" charset="0"/>
              </a:rPr>
              <a:t> 5.46. </a:t>
            </a:r>
          </a:p>
          <a:p>
            <a:pPr marL="293688" indent="-293688" algn="just">
              <a:buNone/>
            </a:pPr>
            <a:r>
              <a:rPr lang="en-US" sz="2800" b="1" dirty="0" smtClean="0">
                <a:latin typeface="Times New Roman" panose="02020603050405020304" pitchFamily="18" charset="0"/>
                <a:cs typeface="Times New Roman" panose="02020603050405020304" pitchFamily="18" charset="0"/>
              </a:rPr>
              <a:t>11</a:t>
            </a:r>
            <a:r>
              <a:rPr lang="en-US" sz="2800" b="1" dirty="0">
                <a:latin typeface="Times New Roman" panose="02020603050405020304" pitchFamily="18" charset="0"/>
                <a:cs typeface="Times New Roman" panose="02020603050405020304" pitchFamily="18" charset="0"/>
              </a:rPr>
              <a:t>. Pod yield per plant (g): </a:t>
            </a:r>
            <a:r>
              <a:rPr lang="en-US" sz="2800" dirty="0">
                <a:latin typeface="Times New Roman" panose="02020603050405020304" pitchFamily="18" charset="0"/>
                <a:cs typeface="Times New Roman" panose="02020603050405020304" pitchFamily="18" charset="0"/>
              </a:rPr>
              <a:t>The developed dry pods </a:t>
            </a:r>
            <a:r>
              <a:rPr lang="en-US" sz="2800" dirty="0" smtClean="0">
                <a:latin typeface="Times New Roman" panose="02020603050405020304" pitchFamily="18" charset="0"/>
                <a:cs typeface="Times New Roman" panose="02020603050405020304" pitchFamily="18" charset="0"/>
              </a:rPr>
              <a:t>are </a:t>
            </a:r>
            <a:r>
              <a:rPr lang="en-US" sz="2800" dirty="0">
                <a:latin typeface="Times New Roman" panose="02020603050405020304" pitchFamily="18" charset="0"/>
                <a:cs typeface="Times New Roman" panose="02020603050405020304" pitchFamily="18" charset="0"/>
              </a:rPr>
              <a:t>weighed in grams from each selected plant. </a:t>
            </a:r>
          </a:p>
          <a:p>
            <a:pPr marL="292100" indent="-292100" algn="just">
              <a:spcBef>
                <a:spcPct val="50000"/>
              </a:spcBef>
              <a:buSzPct val="120000"/>
              <a:buNone/>
            </a:pPr>
            <a:endParaRPr lang="en-US" sz="2000" b="1" dirty="0" smtClean="0">
              <a:solidFill>
                <a:srgbClr val="002060"/>
              </a:solidFill>
              <a:latin typeface="Times New Roman" pitchFamily="18" charset="0"/>
            </a:endParaRPr>
          </a:p>
        </p:txBody>
      </p:sp>
      <p:sp>
        <p:nvSpPr>
          <p:cNvPr id="5" name="Slide Number Placeholder 4"/>
          <p:cNvSpPr>
            <a:spLocks noGrp="1"/>
          </p:cNvSpPr>
          <p:nvPr>
            <p:ph type="sldNum" sz="quarter" idx="12"/>
          </p:nvPr>
        </p:nvSpPr>
        <p:spPr>
          <a:xfrm>
            <a:off x="6477000" y="6492875"/>
            <a:ext cx="2133600" cy="365125"/>
          </a:xfrm>
        </p:spPr>
        <p:txBody>
          <a:bodyPr/>
          <a:lstStyle/>
          <a:p>
            <a:fld id="{B6F15528-21DE-4FAA-801E-634DDDAF4B2B}" type="slidenum">
              <a:rPr lang="en-US" sz="3200" smtClean="0">
                <a:solidFill>
                  <a:schemeClr val="tx1"/>
                </a:solidFill>
              </a:rPr>
              <a:pPr/>
              <a:t>15</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990600"/>
          </a:xfrm>
          <a:solidFill>
            <a:srgbClr val="FFFF00"/>
          </a:solidFill>
          <a:ln/>
        </p:spPr>
        <p:style>
          <a:lnRef idx="1">
            <a:schemeClr val="dk1"/>
          </a:lnRef>
          <a:fillRef idx="2">
            <a:schemeClr val="dk1"/>
          </a:fillRef>
          <a:effectRef idx="1">
            <a:schemeClr val="dk1"/>
          </a:effectRef>
          <a:fontRef idx="minor">
            <a:schemeClr val="dk1"/>
          </a:fontRef>
        </p:style>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60000" endA="900" endPos="58000" dir="5400000" sy="-100000" algn="bl" rotWithShape="0"/>
                </a:effectLst>
                <a:latin typeface="+mn-lt"/>
              </a:rPr>
              <a:t>STATISTICAL ANALYSIS</a:t>
            </a:r>
            <a:endParaRPr lang="en-US" sz="4000" b="1" dirty="0">
              <a:ln>
                <a:solidFill>
                  <a:srgbClr val="00B050"/>
                </a:solidFill>
              </a:ln>
              <a:solidFill>
                <a:srgbClr val="00B050"/>
              </a:solidFill>
              <a:effectLst>
                <a:reflection blurRad="6350" stA="60000" endA="900" endPos="58000" dir="5400000" sy="-100000" algn="bl" rotWithShape="0"/>
              </a:effectLst>
              <a:latin typeface="+mn-lt"/>
            </a:endParaRPr>
          </a:p>
        </p:txBody>
      </p:sp>
      <p:sp>
        <p:nvSpPr>
          <p:cNvPr id="3" name="Content Placeholder 2"/>
          <p:cNvSpPr>
            <a:spLocks noGrp="1"/>
          </p:cNvSpPr>
          <p:nvPr>
            <p:ph idx="1"/>
          </p:nvPr>
        </p:nvSpPr>
        <p:spPr>
          <a:xfrm>
            <a:off x="228600" y="1295400"/>
            <a:ext cx="8686800" cy="5334000"/>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w="38100">
            <a:solidFill>
              <a:srgbClr val="00B050"/>
            </a:solidFill>
          </a:ln>
        </p:spPr>
        <p:txBody>
          <a:bodyPr>
            <a:normAutofit/>
          </a:bodyPr>
          <a:lstStyle/>
          <a:p>
            <a:pPr algn="just">
              <a:lnSpc>
                <a:spcPct val="150000"/>
              </a:lnSpc>
              <a:buNone/>
            </a:pPr>
            <a:r>
              <a:rPr lang="en-US" sz="800" dirty="0" smtClean="0"/>
              <a:t>.</a:t>
            </a:r>
            <a:endParaRPr lang="en-US" sz="800" dirty="0"/>
          </a:p>
        </p:txBody>
      </p:sp>
      <p:sp>
        <p:nvSpPr>
          <p:cNvPr id="7" name="Rectangle 3"/>
          <p:cNvSpPr txBox="1">
            <a:spLocks noChangeArrowheads="1"/>
          </p:cNvSpPr>
          <p:nvPr/>
        </p:nvSpPr>
        <p:spPr>
          <a:xfrm>
            <a:off x="304800" y="1219200"/>
            <a:ext cx="8534400" cy="4876800"/>
          </a:xfrm>
          <a:prstGeom prst="rect">
            <a:avLst/>
          </a:prstGeom>
          <a:solidFill>
            <a:schemeClr val="accent3">
              <a:lumMod val="20000"/>
              <a:lumOff val="80000"/>
            </a:schemeClr>
          </a:solidFill>
        </p:spPr>
        <p:style>
          <a:lnRef idx="1">
            <a:schemeClr val="accent1"/>
          </a:lnRef>
          <a:fillRef idx="2">
            <a:schemeClr val="accent1"/>
          </a:fillRef>
          <a:effectRef idx="1">
            <a:schemeClr val="accent1"/>
          </a:effectRef>
          <a:fontRef idx="minor">
            <a:schemeClr val="dk1"/>
          </a:fontRef>
        </p:style>
        <p:txBody>
          <a:bodyPr vert="horz" lIns="91440" tIns="45720" rIns="91440" bIns="45720" rtlCol="0">
            <a:noAutofit/>
          </a:bodyPr>
          <a:lstStyle/>
          <a:p>
            <a:pPr marL="292100" marR="0" lvl="0" indent="-292100" algn="just" defTabSz="914400" rtl="0" eaLnBrk="1" fontAlgn="auto" latinLnBrk="0" hangingPunct="1">
              <a:lnSpc>
                <a:spcPct val="80000"/>
              </a:lnSpc>
              <a:spcBef>
                <a:spcPct val="20000"/>
              </a:spcBef>
              <a:spcAft>
                <a:spcPts val="0"/>
              </a:spcAft>
              <a:buClrTx/>
              <a:buSzTx/>
              <a:buFontTx/>
              <a:buAutoNum type="arabicParenR"/>
              <a:tabLst/>
              <a:defRPr/>
            </a:pPr>
            <a:r>
              <a:rPr kumimoji="0" lang="en-US" sz="3200" b="1" i="0" u="none" strike="noStrike" kern="1200" cap="none" spc="0" normalizeH="0" baseline="0" noProof="0" dirty="0" smtClean="0">
                <a:ln>
                  <a:noFill/>
                </a:ln>
                <a:solidFill>
                  <a:srgbClr val="0000FF"/>
                </a:solidFill>
                <a:effectLst/>
                <a:uLnTx/>
                <a:uFillTx/>
                <a:latin typeface="Times New Roman" pitchFamily="18" charset="0"/>
                <a:ea typeface="+mn-ea"/>
                <a:cs typeface="+mn-cs"/>
              </a:rPr>
              <a:t> Analysis of variance for experimental design:</a:t>
            </a:r>
          </a:p>
          <a:p>
            <a:pPr marL="292100" lvl="0" indent="-292100" algn="just">
              <a:lnSpc>
                <a:spcPct val="150000"/>
              </a:lnSpc>
              <a:spcBef>
                <a:spcPct val="20000"/>
              </a:spcBef>
              <a:defRPr/>
            </a:pPr>
            <a:r>
              <a:rPr kumimoji="0" lang="en-US" sz="3200" b="1" i="0" u="none" strike="noStrike" kern="1200" cap="none" spc="0" normalizeH="0" baseline="0" noProof="0" dirty="0" smtClean="0">
                <a:ln>
                  <a:noFill/>
                </a:ln>
                <a:solidFill>
                  <a:srgbClr val="002060"/>
                </a:solidFill>
                <a:effectLst/>
                <a:uLnTx/>
                <a:uFillTx/>
                <a:latin typeface="Times New Roman" pitchFamily="18" charset="0"/>
                <a:ea typeface="+mn-ea"/>
                <a:cs typeface="+mn-cs"/>
              </a:rPr>
              <a:t>		</a:t>
            </a:r>
            <a:r>
              <a:rPr lang="en-US" sz="3200" b="1" dirty="0">
                <a:solidFill>
                  <a:schemeClr val="tx1"/>
                </a:solidFill>
                <a:latin typeface="Times New Roman" panose="02020603050405020304" pitchFamily="18" charset="0"/>
                <a:cs typeface="Times New Roman" panose="02020603050405020304" pitchFamily="18" charset="0"/>
              </a:rPr>
              <a:t>The data collected on randomly selected five plants from parents and fifty plants from each F</a:t>
            </a:r>
            <a:r>
              <a:rPr lang="en-US" sz="3200" b="1" baseline="-25000" dirty="0">
                <a:solidFill>
                  <a:schemeClr val="tx1"/>
                </a:solidFill>
                <a:latin typeface="Times New Roman" panose="02020603050405020304" pitchFamily="18" charset="0"/>
                <a:cs typeface="Times New Roman" panose="02020603050405020304" pitchFamily="18" charset="0"/>
              </a:rPr>
              <a:t>2</a:t>
            </a:r>
            <a:r>
              <a:rPr lang="en-US" sz="3200" b="1" dirty="0">
                <a:solidFill>
                  <a:schemeClr val="tx1"/>
                </a:solidFill>
                <a:latin typeface="Times New Roman" panose="02020603050405020304" pitchFamily="18" charset="0"/>
                <a:cs typeface="Times New Roman" panose="02020603050405020304" pitchFamily="18" charset="0"/>
              </a:rPr>
              <a:t> for individual character </a:t>
            </a:r>
            <a:r>
              <a:rPr lang="en-US" sz="3200" b="1" dirty="0" smtClean="0">
                <a:solidFill>
                  <a:schemeClr val="tx1"/>
                </a:solidFill>
                <a:latin typeface="Times New Roman" panose="02020603050405020304" pitchFamily="18" charset="0"/>
                <a:cs typeface="Times New Roman" panose="02020603050405020304" pitchFamily="18" charset="0"/>
              </a:rPr>
              <a:t>are </a:t>
            </a:r>
            <a:r>
              <a:rPr lang="en-US" sz="3200" b="1" dirty="0">
                <a:solidFill>
                  <a:schemeClr val="tx1"/>
                </a:solidFill>
                <a:latin typeface="Times New Roman" panose="02020603050405020304" pitchFamily="18" charset="0"/>
                <a:cs typeface="Times New Roman" panose="02020603050405020304" pitchFamily="18" charset="0"/>
              </a:rPr>
              <a:t>averaged and average value is used for statistical analysis according to </a:t>
            </a:r>
            <a:r>
              <a:rPr lang="en-US" sz="3200" b="1" dirty="0" err="1">
                <a:solidFill>
                  <a:schemeClr val="tx1"/>
                </a:solidFill>
                <a:latin typeface="Times New Roman" panose="02020603050405020304" pitchFamily="18" charset="0"/>
                <a:cs typeface="Times New Roman" panose="02020603050405020304" pitchFamily="18" charset="0"/>
              </a:rPr>
              <a:t>Panse</a:t>
            </a:r>
            <a:r>
              <a:rPr lang="en-US" sz="3200" b="1" dirty="0">
                <a:solidFill>
                  <a:schemeClr val="tx1"/>
                </a:solidFill>
                <a:latin typeface="Times New Roman" panose="02020603050405020304" pitchFamily="18" charset="0"/>
                <a:cs typeface="Times New Roman" panose="02020603050405020304" pitchFamily="18" charset="0"/>
              </a:rPr>
              <a:t> and </a:t>
            </a:r>
            <a:r>
              <a:rPr lang="en-US" sz="3200" b="1" dirty="0" err="1">
                <a:solidFill>
                  <a:schemeClr val="tx1"/>
                </a:solidFill>
                <a:latin typeface="Times New Roman" panose="02020603050405020304" pitchFamily="18" charset="0"/>
                <a:cs typeface="Times New Roman" panose="02020603050405020304" pitchFamily="18" charset="0"/>
              </a:rPr>
              <a:t>Sukhatme</a:t>
            </a:r>
            <a:r>
              <a:rPr lang="en-US" sz="3200" b="1" dirty="0">
                <a:solidFill>
                  <a:schemeClr val="tx1"/>
                </a:solidFill>
                <a:latin typeface="Times New Roman" panose="02020603050405020304" pitchFamily="18" charset="0"/>
                <a:cs typeface="Times New Roman" panose="02020603050405020304" pitchFamily="18" charset="0"/>
              </a:rPr>
              <a:t> (1985). </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11" name="Slide Number Placeholder 10"/>
          <p:cNvSpPr>
            <a:spLocks noGrp="1"/>
          </p:cNvSpPr>
          <p:nvPr>
            <p:ph type="sldNum" sz="quarter" idx="12"/>
          </p:nvPr>
        </p:nvSpPr>
        <p:spPr/>
        <p:txBody>
          <a:bodyPr/>
          <a:lstStyle/>
          <a:p>
            <a:fld id="{B6F15528-21DE-4FAA-801E-634DDDAF4B2B}" type="slidenum">
              <a:rPr lang="en-US" sz="3200" smtClean="0">
                <a:solidFill>
                  <a:schemeClr val="tx1"/>
                </a:solidFill>
              </a:rPr>
              <a:pPr/>
              <a:t>16</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990600"/>
          </a:xfrm>
          <a:solidFill>
            <a:srgbClr val="FFFF00"/>
          </a:solidFill>
          <a:ln/>
        </p:spPr>
        <p:style>
          <a:lnRef idx="1">
            <a:schemeClr val="dk1"/>
          </a:lnRef>
          <a:fillRef idx="2">
            <a:schemeClr val="dk1"/>
          </a:fillRef>
          <a:effectRef idx="1">
            <a:schemeClr val="dk1"/>
          </a:effectRef>
          <a:fontRef idx="minor">
            <a:schemeClr val="dk1"/>
          </a:fontRef>
        </p:style>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60000" endA="900" endPos="58000" dir="5400000" sy="-100000" algn="bl" rotWithShape="0"/>
                </a:effectLst>
                <a:latin typeface="+mn-lt"/>
              </a:rPr>
              <a:t>STATISTICAL ANALYSIS</a:t>
            </a:r>
            <a:endParaRPr lang="en-US" sz="4000" b="1" dirty="0">
              <a:ln>
                <a:solidFill>
                  <a:srgbClr val="00B050"/>
                </a:solidFill>
              </a:ln>
              <a:solidFill>
                <a:srgbClr val="00B050"/>
              </a:solidFill>
              <a:effectLst>
                <a:reflection blurRad="6350" stA="60000" endA="900" endPos="58000" dir="5400000" sy="-100000" algn="bl" rotWithShape="0"/>
              </a:effectLst>
              <a:latin typeface="+mn-lt"/>
            </a:endParaRPr>
          </a:p>
        </p:txBody>
      </p:sp>
      <p:sp>
        <p:nvSpPr>
          <p:cNvPr id="3" name="Content Placeholder 2"/>
          <p:cNvSpPr>
            <a:spLocks noGrp="1"/>
          </p:cNvSpPr>
          <p:nvPr>
            <p:ph idx="1"/>
          </p:nvPr>
        </p:nvSpPr>
        <p:spPr>
          <a:xfrm>
            <a:off x="228600" y="1295400"/>
            <a:ext cx="8686800" cy="5334000"/>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w="38100">
            <a:solidFill>
              <a:srgbClr val="00B050"/>
            </a:solidFill>
          </a:ln>
        </p:spPr>
        <p:txBody>
          <a:bodyPr>
            <a:normAutofit/>
          </a:bodyPr>
          <a:lstStyle/>
          <a:p>
            <a:pPr algn="just">
              <a:lnSpc>
                <a:spcPct val="150000"/>
              </a:lnSpc>
              <a:buNone/>
            </a:pPr>
            <a:r>
              <a:rPr lang="en-US" sz="800" dirty="0" smtClean="0"/>
              <a:t>.</a:t>
            </a:r>
            <a:endParaRPr lang="en-US" sz="800" dirty="0"/>
          </a:p>
        </p:txBody>
      </p:sp>
      <p:sp>
        <p:nvSpPr>
          <p:cNvPr id="7" name="Rectangle 3"/>
          <p:cNvSpPr txBox="1">
            <a:spLocks noChangeArrowheads="1"/>
          </p:cNvSpPr>
          <p:nvPr/>
        </p:nvSpPr>
        <p:spPr>
          <a:xfrm>
            <a:off x="304800" y="1219200"/>
            <a:ext cx="8534400" cy="5029200"/>
          </a:xfrm>
          <a:prstGeom prst="rect">
            <a:avLst/>
          </a:prstGeom>
          <a:solidFill>
            <a:schemeClr val="accent3">
              <a:lumMod val="20000"/>
              <a:lumOff val="80000"/>
            </a:schemeClr>
          </a:solidFill>
        </p:spPr>
        <p:style>
          <a:lnRef idx="1">
            <a:schemeClr val="accent1"/>
          </a:lnRef>
          <a:fillRef idx="2">
            <a:schemeClr val="accent1"/>
          </a:fillRef>
          <a:effectRef idx="1">
            <a:schemeClr val="accent1"/>
          </a:effectRef>
          <a:fontRef idx="minor">
            <a:schemeClr val="dk1"/>
          </a:fontRef>
        </p:style>
        <p:txBody>
          <a:bodyPr vert="horz" lIns="91440" tIns="45720" rIns="91440" bIns="45720" rtlCol="0">
            <a:noAutofit/>
          </a:bodyPr>
          <a:lstStyle/>
          <a:p>
            <a:pPr marL="292100" lvl="0" indent="-292100" algn="just">
              <a:lnSpc>
                <a:spcPct val="80000"/>
              </a:lnSpc>
              <a:spcBef>
                <a:spcPct val="50000"/>
              </a:spcBef>
              <a:buSzPct val="220000"/>
              <a:defRPr/>
            </a:pPr>
            <a:r>
              <a:rPr lang="en-US" sz="2800" b="1" dirty="0" smtClean="0">
                <a:solidFill>
                  <a:srgbClr val="0000FF"/>
                </a:solidFill>
                <a:latin typeface="Times New Roman" pitchFamily="18" charset="0"/>
                <a:cs typeface="Times New Roman" pitchFamily="18" charset="0"/>
              </a:rPr>
              <a:t>1) Measures </a:t>
            </a:r>
            <a:r>
              <a:rPr lang="en-US" sz="2800" b="1" dirty="0">
                <a:solidFill>
                  <a:srgbClr val="0000FF"/>
                </a:solidFill>
                <a:latin typeface="Times New Roman" pitchFamily="18" charset="0"/>
                <a:cs typeface="Times New Roman" pitchFamily="18" charset="0"/>
              </a:rPr>
              <a:t>of genetic </a:t>
            </a:r>
            <a:r>
              <a:rPr lang="en-US" sz="2800" b="1" dirty="0" smtClean="0">
                <a:solidFill>
                  <a:srgbClr val="0000FF"/>
                </a:solidFill>
                <a:latin typeface="Times New Roman" pitchFamily="18" charset="0"/>
                <a:cs typeface="Times New Roman" pitchFamily="18" charset="0"/>
              </a:rPr>
              <a:t>variability: </a:t>
            </a:r>
          </a:p>
          <a:p>
            <a:pPr marL="522288" indent="-522288" algn="just">
              <a:lnSpc>
                <a:spcPct val="150000"/>
              </a:lnSpc>
            </a:pPr>
            <a:r>
              <a:rPr lang="en-US" sz="2400" b="1"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a) </a:t>
            </a:r>
            <a:r>
              <a:rPr lang="en-US" sz="2800" b="1" dirty="0">
                <a:latin typeface="Times New Roman" panose="02020603050405020304" pitchFamily="18" charset="0"/>
                <a:cs typeface="Times New Roman" panose="02020603050405020304" pitchFamily="18" charset="0"/>
              </a:rPr>
              <a:t>Heritability (h</a:t>
            </a:r>
            <a:r>
              <a:rPr lang="en-US" sz="2800" b="1" baseline="30000" dirty="0">
                <a:latin typeface="Times New Roman" panose="02020603050405020304" pitchFamily="18" charset="0"/>
                <a:cs typeface="Times New Roman" panose="02020603050405020304" pitchFamily="18" charset="0"/>
              </a:rPr>
              <a:t>2</a:t>
            </a:r>
            <a:r>
              <a:rPr lang="en-US" sz="2800" b="1" dirty="0">
                <a:latin typeface="Times New Roman" panose="02020603050405020304" pitchFamily="18" charset="0"/>
                <a:cs typeface="Times New Roman" panose="02020603050405020304" pitchFamily="18" charset="0"/>
              </a:rPr>
              <a:t>) in broad </a:t>
            </a:r>
            <a:r>
              <a:rPr lang="en-US" sz="2800" b="1" dirty="0" smtClean="0">
                <a:latin typeface="Times New Roman" panose="02020603050405020304" pitchFamily="18" charset="0"/>
                <a:cs typeface="Times New Roman" panose="02020603050405020304" pitchFamily="18" charset="0"/>
              </a:rPr>
              <a:t>sense: </a:t>
            </a:r>
            <a:r>
              <a:rPr lang="en-US" sz="2800" dirty="0" smtClean="0">
                <a:latin typeface="Times New Roman" panose="02020603050405020304" pitchFamily="18" charset="0"/>
                <a:cs typeface="Times New Roman" panose="02020603050405020304" pitchFamily="18" charset="0"/>
              </a:rPr>
              <a:t>It is </a:t>
            </a:r>
            <a:r>
              <a:rPr lang="en-US" sz="2800" dirty="0">
                <a:latin typeface="Times New Roman" panose="02020603050405020304" pitchFamily="18" charset="0"/>
                <a:cs typeface="Times New Roman" panose="02020603050405020304" pitchFamily="18" charset="0"/>
              </a:rPr>
              <a:t>calculated according to formula suggested by Allard (1960) </a:t>
            </a:r>
          </a:p>
          <a:p>
            <a:pPr marL="522288" indent="-522288" algn="just">
              <a:lnSpc>
                <a:spcPct val="150000"/>
              </a:lnSpc>
            </a:pP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b) </a:t>
            </a:r>
            <a:r>
              <a:rPr lang="en-US" sz="2800" b="1" dirty="0" smtClean="0">
                <a:latin typeface="Times New Roman" panose="02020603050405020304" pitchFamily="18" charset="0"/>
                <a:cs typeface="Times New Roman" panose="02020603050405020304" pitchFamily="18" charset="0"/>
              </a:rPr>
              <a:t> Genotypic </a:t>
            </a:r>
            <a:r>
              <a:rPr lang="en-US" sz="2800" b="1" dirty="0">
                <a:latin typeface="Times New Roman" panose="02020603050405020304" pitchFamily="18" charset="0"/>
                <a:cs typeface="Times New Roman" panose="02020603050405020304" pitchFamily="18" charset="0"/>
              </a:rPr>
              <a:t>coefficient of variation (GCV ) </a:t>
            </a:r>
            <a:endParaRPr lang="en-US" sz="2800" dirty="0">
              <a:latin typeface="Times New Roman" panose="02020603050405020304" pitchFamily="18" charset="0"/>
              <a:cs typeface="Times New Roman" panose="02020603050405020304" pitchFamily="18" charset="0"/>
            </a:endParaRPr>
          </a:p>
          <a:p>
            <a:pPr marL="522288" indent="-522288" algn="just">
              <a:lnSpc>
                <a:spcPct val="150000"/>
              </a:lnSpc>
            </a:pP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c) </a:t>
            </a:r>
            <a:r>
              <a:rPr lang="en-US" sz="2800" b="1" dirty="0" smtClean="0">
                <a:latin typeface="Times New Roman" panose="02020603050405020304" pitchFamily="18" charset="0"/>
                <a:cs typeface="Times New Roman" panose="02020603050405020304" pitchFamily="18" charset="0"/>
              </a:rPr>
              <a:t>  Phenotypic </a:t>
            </a:r>
            <a:r>
              <a:rPr lang="en-US" sz="2800" b="1" dirty="0">
                <a:latin typeface="Times New Roman" panose="02020603050405020304" pitchFamily="18" charset="0"/>
                <a:cs typeface="Times New Roman" panose="02020603050405020304" pitchFamily="18" charset="0"/>
              </a:rPr>
              <a:t>coefficient of variation (PCV ) </a:t>
            </a:r>
            <a:endParaRPr lang="en-US" sz="2800" dirty="0">
              <a:latin typeface="Times New Roman" panose="02020603050405020304" pitchFamily="18" charset="0"/>
              <a:cs typeface="Times New Roman" panose="02020603050405020304" pitchFamily="18" charset="0"/>
            </a:endParaRPr>
          </a:p>
          <a:p>
            <a:pPr marL="522288" indent="-522288" algn="just">
              <a:lnSpc>
                <a:spcPct val="150000"/>
              </a:lnSpc>
            </a:pPr>
            <a:r>
              <a:rPr lang="en-US" sz="2800" b="1" dirty="0" smtClean="0">
                <a:latin typeface="Times New Roman" panose="02020603050405020304" pitchFamily="18" charset="0"/>
                <a:cs typeface="Times New Roman" panose="02020603050405020304" pitchFamily="18" charset="0"/>
              </a:rPr>
              <a:t>(d) Genetic </a:t>
            </a:r>
            <a:r>
              <a:rPr lang="en-US" sz="2800" b="1" dirty="0">
                <a:latin typeface="Times New Roman" panose="02020603050405020304" pitchFamily="18" charset="0"/>
                <a:cs typeface="Times New Roman" panose="02020603050405020304" pitchFamily="18" charset="0"/>
              </a:rPr>
              <a:t>advance (GA) </a:t>
            </a:r>
            <a:r>
              <a:rPr lang="en-US" sz="2800" b="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expected genetic advance under selection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estimated as per the formula described by Allard (1960). </a:t>
            </a:r>
          </a:p>
        </p:txBody>
      </p:sp>
      <p:sp>
        <p:nvSpPr>
          <p:cNvPr id="11" name="Slide Number Placeholder 10"/>
          <p:cNvSpPr>
            <a:spLocks noGrp="1"/>
          </p:cNvSpPr>
          <p:nvPr>
            <p:ph type="sldNum" sz="quarter" idx="12"/>
          </p:nvPr>
        </p:nvSpPr>
        <p:spPr/>
        <p:txBody>
          <a:bodyPr/>
          <a:lstStyle/>
          <a:p>
            <a:fld id="{B6F15528-21DE-4FAA-801E-634DDDAF4B2B}" type="slidenum">
              <a:rPr lang="en-US" sz="3200" smtClean="0">
                <a:solidFill>
                  <a:schemeClr val="tx1"/>
                </a:solidFill>
              </a:rPr>
              <a:pPr/>
              <a:t>17</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95400"/>
            <a:ext cx="8686800" cy="5334000"/>
          </a:xfrm>
          <a:solidFill>
            <a:schemeClr val="accent3">
              <a:lumMod val="20000"/>
              <a:lumOff val="80000"/>
            </a:schemeClr>
          </a:solidFill>
          <a:ln/>
        </p:spPr>
        <p:style>
          <a:lnRef idx="1">
            <a:schemeClr val="accent1"/>
          </a:lnRef>
          <a:fillRef idx="2">
            <a:schemeClr val="accent1"/>
          </a:fillRef>
          <a:effectRef idx="1">
            <a:schemeClr val="accent1"/>
          </a:effectRef>
          <a:fontRef idx="minor">
            <a:schemeClr val="dk1"/>
          </a:fontRef>
        </p:style>
        <p:txBody>
          <a:bodyPr>
            <a:normAutofit/>
          </a:bodyPr>
          <a:lstStyle/>
          <a:p>
            <a:pPr marL="0" indent="0" algn="just">
              <a:lnSpc>
                <a:spcPct val="150000"/>
              </a:lnSpc>
              <a:buNone/>
            </a:pPr>
            <a:r>
              <a:rPr lang="en-US" sz="2800" b="1" dirty="0" smtClean="0">
                <a:solidFill>
                  <a:srgbClr val="0000FF"/>
                </a:solidFill>
                <a:latin typeface="Times New Roman" panose="02020603050405020304" pitchFamily="18" charset="0"/>
                <a:cs typeface="Times New Roman" panose="02020603050405020304" pitchFamily="18" charset="0"/>
              </a:rPr>
              <a:t>2) Correlation coefficients: </a:t>
            </a:r>
            <a:endParaRPr lang="en-US" sz="2800" dirty="0">
              <a:solidFill>
                <a:srgbClr val="0000FF"/>
              </a:solidFill>
              <a:latin typeface="Times New Roman" panose="02020603050405020304" pitchFamily="18" charset="0"/>
              <a:cs typeface="Times New Roman" panose="02020603050405020304" pitchFamily="18" charset="0"/>
            </a:endParaRPr>
          </a:p>
          <a:p>
            <a:pPr algn="just">
              <a:lnSpc>
                <a:spcPct val="150000"/>
              </a:lnSpc>
              <a:buNone/>
            </a:pPr>
            <a:r>
              <a:rPr lang="en-US" sz="2800" dirty="0" smtClean="0">
                <a:latin typeface="Times New Roman" panose="02020603050405020304" pitchFamily="18" charset="0"/>
                <a:cs typeface="Times New Roman" panose="02020603050405020304" pitchFamily="18" charset="0"/>
              </a:rPr>
              <a:t>    In </a:t>
            </a:r>
            <a:r>
              <a:rPr lang="en-US" sz="2800" dirty="0">
                <a:latin typeface="Times New Roman" panose="02020603050405020304" pitchFamily="18" charset="0"/>
                <a:cs typeface="Times New Roman" panose="02020603050405020304" pitchFamily="18" charset="0"/>
              </a:rPr>
              <a:t>the present study, simple correlation coefficient between the characters are workout as per Al-</a:t>
            </a:r>
            <a:r>
              <a:rPr lang="en-US" sz="2800" dirty="0" err="1">
                <a:latin typeface="Times New Roman" panose="02020603050405020304" pitchFamily="18" charset="0"/>
                <a:cs typeface="Times New Roman" panose="02020603050405020304" pitchFamily="18" charset="0"/>
              </a:rPr>
              <a:t>Jibouri</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i="1" dirty="0" smtClean="0">
                <a:latin typeface="Times New Roman" panose="02020603050405020304" pitchFamily="18" charset="0"/>
                <a:cs typeface="Times New Roman" panose="02020603050405020304" pitchFamily="18" charset="0"/>
              </a:rPr>
              <a:t>et</a:t>
            </a:r>
            <a:r>
              <a:rPr lang="en-US" sz="2800" dirty="0" smtClean="0">
                <a:latin typeface="Times New Roman" panose="02020603050405020304" pitchFamily="18" charset="0"/>
                <a:cs typeface="Times New Roman" panose="02020603050405020304" pitchFamily="18" charset="0"/>
              </a:rPr>
              <a:t> </a:t>
            </a:r>
            <a:r>
              <a:rPr lang="en-US" sz="2800" i="1" dirty="0">
                <a:latin typeface="Times New Roman" panose="02020603050405020304" pitchFamily="18" charset="0"/>
                <a:cs typeface="Times New Roman" panose="02020603050405020304" pitchFamily="18" charset="0"/>
              </a:rPr>
              <a:t>al</a:t>
            </a:r>
            <a:r>
              <a:rPr lang="en-US" sz="2800" dirty="0">
                <a:latin typeface="Times New Roman" panose="02020603050405020304" pitchFamily="18" charset="0"/>
                <a:cs typeface="Times New Roman" panose="02020603050405020304" pitchFamily="18" charset="0"/>
              </a:rPr>
              <a:t>. (1958). </a:t>
            </a:r>
          </a:p>
          <a:p>
            <a:pPr marL="0" indent="0" algn="just">
              <a:lnSpc>
                <a:spcPct val="150000"/>
              </a:lnSpc>
              <a:buNone/>
            </a:pPr>
            <a:r>
              <a:rPr lang="en-US" sz="2800" b="1" dirty="0" smtClean="0">
                <a:solidFill>
                  <a:srgbClr val="0000FF"/>
                </a:solidFill>
                <a:latin typeface="Times New Roman" panose="02020603050405020304" pitchFamily="18" charset="0"/>
                <a:cs typeface="Times New Roman" panose="02020603050405020304" pitchFamily="18" charset="0"/>
              </a:rPr>
              <a:t>3) Path </a:t>
            </a:r>
            <a:r>
              <a:rPr lang="en-US" sz="2800" b="1" dirty="0">
                <a:solidFill>
                  <a:srgbClr val="0000FF"/>
                </a:solidFill>
                <a:latin typeface="Times New Roman" panose="02020603050405020304" pitchFamily="18" charset="0"/>
                <a:cs typeface="Times New Roman" panose="02020603050405020304" pitchFamily="18" charset="0"/>
              </a:rPr>
              <a:t>coefficient </a:t>
            </a:r>
            <a:r>
              <a:rPr lang="en-US" sz="2800" b="1" dirty="0" smtClean="0">
                <a:solidFill>
                  <a:srgbClr val="0000FF"/>
                </a:solidFill>
                <a:latin typeface="Times New Roman" panose="02020603050405020304" pitchFamily="18" charset="0"/>
                <a:cs typeface="Times New Roman" panose="02020603050405020304" pitchFamily="18" charset="0"/>
              </a:rPr>
              <a:t>analysis: </a:t>
            </a:r>
            <a:endParaRPr lang="en-US" sz="2800" dirty="0">
              <a:solidFill>
                <a:srgbClr val="0000FF"/>
              </a:solidFill>
              <a:latin typeface="Times New Roman" panose="02020603050405020304" pitchFamily="18" charset="0"/>
              <a:cs typeface="Times New Roman" panose="02020603050405020304" pitchFamily="18" charset="0"/>
            </a:endParaRPr>
          </a:p>
          <a:p>
            <a:pPr algn="just">
              <a:lnSpc>
                <a:spcPct val="150000"/>
              </a:lnSpc>
              <a:buNone/>
            </a:pPr>
            <a:r>
              <a:rPr lang="en-US" sz="2800" dirty="0" smtClean="0">
                <a:latin typeface="Times New Roman" panose="02020603050405020304" pitchFamily="18" charset="0"/>
                <a:cs typeface="Times New Roman" panose="02020603050405020304" pitchFamily="18" charset="0"/>
              </a:rPr>
              <a:t>    The </a:t>
            </a:r>
            <a:r>
              <a:rPr lang="en-US" sz="2800" dirty="0">
                <a:latin typeface="Times New Roman" panose="02020603050405020304" pitchFamily="18" charset="0"/>
                <a:cs typeface="Times New Roman" panose="02020603050405020304" pitchFamily="18" charset="0"/>
              </a:rPr>
              <a:t>path coefficient analysis </a:t>
            </a:r>
            <a:r>
              <a:rPr lang="en-US" sz="2800" dirty="0" smtClean="0">
                <a:latin typeface="Times New Roman" panose="02020603050405020304" pitchFamily="18" charset="0"/>
                <a:cs typeface="Times New Roman" panose="02020603050405020304" pitchFamily="18" charset="0"/>
              </a:rPr>
              <a:t>is </a:t>
            </a:r>
            <a:r>
              <a:rPr lang="en-US" sz="2800" dirty="0">
                <a:latin typeface="Times New Roman" panose="02020603050405020304" pitchFamily="18" charset="0"/>
                <a:cs typeface="Times New Roman" panose="02020603050405020304" pitchFamily="18" charset="0"/>
              </a:rPr>
              <a:t>carried-out as per the method suggested by Dewey and Lu (1959). </a:t>
            </a:r>
          </a:p>
        </p:txBody>
      </p:sp>
      <p:sp>
        <p:nvSpPr>
          <p:cNvPr id="8" name="Title 1"/>
          <p:cNvSpPr>
            <a:spLocks noGrp="1"/>
          </p:cNvSpPr>
          <p:nvPr>
            <p:ph type="title"/>
          </p:nvPr>
        </p:nvSpPr>
        <p:spPr>
          <a:xfrm>
            <a:off x="228600" y="152400"/>
            <a:ext cx="8686800" cy="990600"/>
          </a:xfrm>
          <a:solidFill>
            <a:srgbClr val="FFFF00"/>
          </a:solidFill>
          <a:ln w="38100">
            <a:solidFill>
              <a:srgbClr val="00B0F0"/>
            </a:solidFill>
          </a:ln>
          <a:effectLst>
            <a:glow rad="139700">
              <a:schemeClr val="accent4">
                <a:satMod val="175000"/>
                <a:alpha val="40000"/>
              </a:schemeClr>
            </a:glow>
          </a:effectLst>
        </p:spPr>
        <p:style>
          <a:lnRef idx="0">
            <a:scrgbClr r="0" g="0" b="0"/>
          </a:lnRef>
          <a:fillRef idx="1002">
            <a:schemeClr val="lt2"/>
          </a:fillRef>
          <a:effectRef idx="0">
            <a:scrgbClr r="0" g="0" b="0"/>
          </a:effectRef>
          <a:fontRef idx="major"/>
        </p:style>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60000" endA="900" endPos="58000" dir="5400000" sy="-100000" algn="bl" rotWithShape="0"/>
                </a:effectLst>
                <a:latin typeface="+mn-lt"/>
              </a:rPr>
              <a:t>STATISTICAL ANALYSIS</a:t>
            </a:r>
            <a:endParaRPr lang="en-US" sz="4000" b="1" dirty="0">
              <a:ln>
                <a:solidFill>
                  <a:srgbClr val="00B050"/>
                </a:solidFill>
              </a:ln>
              <a:solidFill>
                <a:srgbClr val="00B050"/>
              </a:solidFill>
              <a:effectLst>
                <a:reflection blurRad="6350" stA="60000" endA="900" endPos="58000" dir="5400000" sy="-100000" algn="bl" rotWithShape="0"/>
              </a:effectLst>
              <a:latin typeface="+mn-lt"/>
            </a:endParaRPr>
          </a:p>
        </p:txBody>
      </p:sp>
      <p:sp>
        <p:nvSpPr>
          <p:cNvPr id="10" name="Slide Number Placeholder 9"/>
          <p:cNvSpPr>
            <a:spLocks noGrp="1"/>
          </p:cNvSpPr>
          <p:nvPr>
            <p:ph type="sldNum" sz="quarter" idx="12"/>
          </p:nvPr>
        </p:nvSpPr>
        <p:spPr/>
        <p:txBody>
          <a:bodyPr/>
          <a:lstStyle/>
          <a:p>
            <a:fld id="{B6F15528-21DE-4FAA-801E-634DDDAF4B2B}" type="slidenum">
              <a:rPr lang="en-US" sz="3200" smtClean="0">
                <a:solidFill>
                  <a:schemeClr val="tx1"/>
                </a:solidFill>
              </a:rPr>
              <a:pPr/>
              <a:t>18</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Rot="1" noChangeArrowheads="1"/>
          </p:cNvSpPr>
          <p:nvPr/>
        </p:nvSpPr>
        <p:spPr bwMode="auto">
          <a:xfrm>
            <a:off x="457200" y="0"/>
            <a:ext cx="6324600" cy="1752600"/>
          </a:xfrm>
          <a:prstGeom prst="rect">
            <a:avLst/>
          </a:prstGeom>
          <a:noFill/>
          <a:ln w="9525">
            <a:noFill/>
            <a:miter lim="800000"/>
            <a:headEnd/>
            <a:tailEnd/>
          </a:ln>
          <a:effectLst/>
        </p:spPr>
        <p:txBody>
          <a:bodyPr/>
          <a:lstStyle/>
          <a:p>
            <a:pPr marL="342900" indent="-342900" algn="ctr" eaLnBrk="1" hangingPunct="1">
              <a:spcBef>
                <a:spcPct val="20000"/>
              </a:spcBef>
              <a:buClr>
                <a:schemeClr val="hlink"/>
              </a:buClr>
              <a:buFont typeface="Wingdings" pitchFamily="2" charset="2"/>
              <a:buNone/>
              <a:defRPr/>
            </a:pPr>
            <a:endParaRPr lang="en-US" sz="9600" b="1" kern="0" dirty="0">
              <a:solidFill>
                <a:schemeClr val="tx2">
                  <a:lumMod val="50000"/>
                </a:schemeClr>
              </a:solidFill>
              <a:effectLst>
                <a:glow rad="228600">
                  <a:schemeClr val="accent2">
                    <a:satMod val="175000"/>
                    <a:alpha val="40000"/>
                  </a:schemeClr>
                </a:glow>
                <a:outerShdw blurRad="38100" dist="38100" dir="2700000" algn="tl">
                  <a:srgbClr val="000000"/>
                </a:outerShdw>
                <a:reflection blurRad="6350" stA="60000" endA="900" endPos="58000" dir="5400000" sy="-100000" algn="bl" rotWithShape="0"/>
              </a:effectLst>
              <a:latin typeface="Poor Richard" pitchFamily="18" charset="0"/>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pic>
        <p:nvPicPr>
          <p:cNvPr id="1028" name="Picture 4" descr="http://agritech.tnau.ac.in/agriculture/CropProduction/Oilseeds/oilseeds_groundnut_clip_image02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019300" y="1648658"/>
            <a:ext cx="5943600" cy="1785104"/>
          </a:xfrm>
          <a:prstGeom prst="rect">
            <a:avLst/>
          </a:prstGeom>
          <a:noFill/>
        </p:spPr>
        <p:txBody>
          <a:bodyPr wrap="square" rtlCol="0">
            <a:spAutoFit/>
            <a:scene3d>
              <a:camera prst="perspectiveContrastingRightFacing"/>
              <a:lightRig rig="threePt" dir="t"/>
            </a:scene3d>
          </a:bodyPr>
          <a:lstStyle/>
          <a:p>
            <a:r>
              <a:rPr lang="en-US" sz="11000" dirty="0" smtClean="0">
                <a:ln w="0"/>
                <a:solidFill>
                  <a:schemeClr val="accent1"/>
                </a:solidFill>
                <a:effectLst>
                  <a:glow rad="228600">
                    <a:schemeClr val="accent6">
                      <a:satMod val="175000"/>
                      <a:alpha val="40000"/>
                    </a:schemeClr>
                  </a:glow>
                  <a:outerShdw blurRad="38100" dist="25400" dir="5400000" algn="ctr" rotWithShape="0">
                    <a:srgbClr val="6E747A">
                      <a:alpha val="43000"/>
                    </a:srgbClr>
                  </a:outerShdw>
                </a:effectLst>
                <a:latin typeface="Tahoma" panose="020B0604030504040204" pitchFamily="34" charset="0"/>
                <a:ea typeface="Tahoma" panose="020B0604030504040204" pitchFamily="34" charset="0"/>
                <a:cs typeface="Tahoma" panose="020B0604030504040204" pitchFamily="34" charset="0"/>
              </a:rPr>
              <a:t>Thanks</a:t>
            </a:r>
            <a:endParaRPr lang="en-US" sz="11000" dirty="0">
              <a:ln w="0"/>
              <a:solidFill>
                <a:schemeClr val="accent1"/>
              </a:solidFill>
              <a:effectLst>
                <a:glow rad="228600">
                  <a:schemeClr val="accent6">
                    <a:satMod val="175000"/>
                    <a:alpha val="40000"/>
                  </a:schemeClr>
                </a:glow>
                <a:outerShdw blurRad="38100" dist="25400" dir="5400000" algn="ctr" rotWithShape="0">
                  <a:srgbClr val="6E747A">
                    <a:alpha val="43000"/>
                  </a:srgbClr>
                </a:outerShdw>
              </a:effectLst>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1542" y="640140"/>
            <a:ext cx="277640" cy="58477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57150">
            <a:solidFill>
              <a:srgbClr val="00B0F0"/>
            </a:solidFill>
          </a:ln>
          <a:effectLst>
            <a:glow rad="228600">
              <a:schemeClr val="accent2">
                <a:satMod val="175000"/>
                <a:alpha val="40000"/>
              </a:schemeClr>
            </a:glow>
            <a:softEdge rad="317500"/>
          </a:effectLst>
        </p:spPr>
        <p:txBody>
          <a:bodyPr wrap="none" rtlCol="0">
            <a:spAutoFit/>
          </a:bodyPr>
          <a:lstStyle/>
          <a:p>
            <a:pPr algn="ctr"/>
            <a:r>
              <a:rPr lang="en-US" sz="3200" b="1" dirty="0" smtClean="0">
                <a:solidFill>
                  <a:srgbClr val="002060"/>
                </a:solidFill>
              </a:rPr>
              <a:t> </a:t>
            </a:r>
            <a:endParaRPr lang="en-US" sz="3200" dirty="0">
              <a:solidFill>
                <a:srgbClr val="002060"/>
              </a:solidFill>
            </a:endParaRPr>
          </a:p>
        </p:txBody>
      </p:sp>
      <p:sp>
        <p:nvSpPr>
          <p:cNvPr id="6" name="Content Placeholder 4"/>
          <p:cNvSpPr txBox="1">
            <a:spLocks/>
          </p:cNvSpPr>
          <p:nvPr/>
        </p:nvSpPr>
        <p:spPr>
          <a:xfrm>
            <a:off x="4572000" y="4038600"/>
            <a:ext cx="4495800" cy="2667000"/>
          </a:xfrm>
          <a:prstGeom prst="rect">
            <a:avLst/>
          </a:prstGeom>
          <a:blipFill>
            <a:blip r:embed="rId3" cstate="print">
              <a:lum bright="70000" contrast="-70000"/>
            </a:blip>
            <a:tile tx="0" ty="0" sx="100000" sy="100000" flip="none" algn="tl"/>
          </a:blipFill>
          <a:ln w="57150">
            <a:solidFill>
              <a:srgbClr val="0000FF"/>
            </a:solidFill>
          </a:ln>
        </p:spPr>
        <p:txBody>
          <a:bodyPr/>
          <a:lstStyle/>
          <a:p>
            <a:pPr algn="ctr">
              <a:lnSpc>
                <a:spcPct val="80000"/>
              </a:lnSpc>
            </a:pPr>
            <a:r>
              <a:rPr lang="en-US" sz="2400" u="sng" dirty="0" smtClean="0">
                <a:ln>
                  <a:solidFill>
                    <a:schemeClr val="tx1"/>
                  </a:solidFill>
                </a:ln>
                <a:latin typeface="Times New Roman" pitchFamily="18" charset="0"/>
                <a:cs typeface="Times New Roman" pitchFamily="18" charset="0"/>
              </a:rPr>
              <a:t>Minor Guide</a:t>
            </a:r>
            <a:r>
              <a:rPr lang="en-US" sz="2400" dirty="0" smtClean="0">
                <a:ln>
                  <a:solidFill>
                    <a:schemeClr val="tx1"/>
                  </a:solidFill>
                </a:ln>
                <a:latin typeface="Times New Roman" pitchFamily="18" charset="0"/>
                <a:cs typeface="Times New Roman" pitchFamily="18" charset="0"/>
              </a:rPr>
              <a:t>:-</a:t>
            </a:r>
          </a:p>
          <a:p>
            <a:pPr algn="ctr">
              <a:lnSpc>
                <a:spcPct val="80000"/>
              </a:lnSpc>
            </a:pPr>
            <a:endParaRPr lang="en-US" sz="2400" dirty="0" smtClean="0">
              <a:ln>
                <a:solidFill>
                  <a:schemeClr val="tx1"/>
                </a:solidFill>
              </a:ln>
              <a:latin typeface="Times New Roman" pitchFamily="18" charset="0"/>
              <a:cs typeface="Times New Roman" pitchFamily="18" charset="0"/>
            </a:endParaRPr>
          </a:p>
          <a:p>
            <a:pPr algn="ctr">
              <a:lnSpc>
                <a:spcPct val="80000"/>
              </a:lnSpc>
            </a:pPr>
            <a:r>
              <a:rPr lang="en-US" sz="2000" b="1" dirty="0">
                <a:solidFill>
                  <a:srgbClr val="002060"/>
                </a:solidFill>
                <a:latin typeface="Times New Roman" pitchFamily="18" charset="0"/>
                <a:cs typeface="Times New Roman" pitchFamily="18" charset="0"/>
              </a:rPr>
              <a:t>Dr. V. J. </a:t>
            </a:r>
            <a:r>
              <a:rPr lang="en-US" sz="2000" b="1" dirty="0" err="1">
                <a:solidFill>
                  <a:srgbClr val="002060"/>
                </a:solidFill>
                <a:latin typeface="Times New Roman" pitchFamily="18" charset="0"/>
                <a:cs typeface="Times New Roman" pitchFamily="18" charset="0"/>
              </a:rPr>
              <a:t>Bhatiya</a:t>
            </a:r>
            <a:r>
              <a:rPr lang="en-US" sz="2000" b="1" dirty="0">
                <a:solidFill>
                  <a:srgbClr val="002060"/>
                </a:solidFill>
                <a:latin typeface="Times New Roman" pitchFamily="18" charset="0"/>
                <a:cs typeface="Times New Roman" pitchFamily="18" charset="0"/>
              </a:rPr>
              <a:t>  </a:t>
            </a:r>
          </a:p>
          <a:p>
            <a:pPr algn="ctr"/>
            <a:r>
              <a:rPr lang="en-US" sz="2000" b="1" dirty="0">
                <a:solidFill>
                  <a:srgbClr val="002060"/>
                </a:solidFill>
                <a:latin typeface="Times New Roman" pitchFamily="18" charset="0"/>
                <a:cs typeface="Times New Roman" pitchFamily="18" charset="0"/>
              </a:rPr>
              <a:t>Professor &amp; Head</a:t>
            </a:r>
            <a:endParaRPr lang="en-US" sz="2000" dirty="0">
              <a:solidFill>
                <a:srgbClr val="002060"/>
              </a:solidFill>
              <a:latin typeface="Times New Roman" pitchFamily="18" charset="0"/>
              <a:cs typeface="Times New Roman" pitchFamily="18" charset="0"/>
            </a:endParaRPr>
          </a:p>
          <a:p>
            <a:pPr algn="ctr"/>
            <a:r>
              <a:rPr lang="en-US" sz="2000" b="1" dirty="0">
                <a:solidFill>
                  <a:srgbClr val="002060"/>
                </a:solidFill>
                <a:latin typeface="Times New Roman" pitchFamily="18" charset="0"/>
                <a:cs typeface="Times New Roman" pitchFamily="18" charset="0"/>
              </a:rPr>
              <a:t>Dept. of  Seed Science and Technology </a:t>
            </a:r>
            <a:endParaRPr lang="en-US" sz="2000" dirty="0">
              <a:solidFill>
                <a:srgbClr val="002060"/>
              </a:solidFill>
              <a:latin typeface="Times New Roman" pitchFamily="18" charset="0"/>
              <a:cs typeface="Times New Roman" pitchFamily="18" charset="0"/>
            </a:endParaRPr>
          </a:p>
          <a:p>
            <a:pPr algn="ctr"/>
            <a:r>
              <a:rPr lang="en-US" sz="2000" b="1" dirty="0">
                <a:solidFill>
                  <a:srgbClr val="002060"/>
                </a:solidFill>
                <a:latin typeface="Times New Roman" pitchFamily="18" charset="0"/>
                <a:cs typeface="Times New Roman" pitchFamily="18" charset="0"/>
              </a:rPr>
              <a:t>&amp; Nodal Officer (Mega Seed</a:t>
            </a:r>
            <a:r>
              <a:rPr lang="en-US" sz="2000" b="1" dirty="0" smtClean="0">
                <a:solidFill>
                  <a:srgbClr val="002060"/>
                </a:solidFill>
                <a:latin typeface="Times New Roman" pitchFamily="18" charset="0"/>
                <a:cs typeface="Times New Roman" pitchFamily="18" charset="0"/>
              </a:rPr>
              <a:t>)</a:t>
            </a:r>
            <a:endParaRPr lang="en-US" sz="2000" b="1" dirty="0">
              <a:solidFill>
                <a:srgbClr val="002060"/>
              </a:solidFill>
              <a:latin typeface="Times New Roman" pitchFamily="18" charset="0"/>
              <a:cs typeface="Times New Roman" pitchFamily="18" charset="0"/>
            </a:endParaRPr>
          </a:p>
          <a:p>
            <a:pPr algn="ctr"/>
            <a:r>
              <a:rPr lang="en-US" sz="2000" b="1" dirty="0">
                <a:solidFill>
                  <a:srgbClr val="002060"/>
                </a:solidFill>
                <a:latin typeface="Times New Roman" pitchFamily="18" charset="0"/>
                <a:cs typeface="Times New Roman" pitchFamily="18" charset="0"/>
              </a:rPr>
              <a:t>College of </a:t>
            </a:r>
            <a:r>
              <a:rPr lang="en-US" sz="2000" b="1" dirty="0" smtClean="0">
                <a:solidFill>
                  <a:srgbClr val="002060"/>
                </a:solidFill>
                <a:latin typeface="Times New Roman" pitchFamily="18" charset="0"/>
                <a:cs typeface="Times New Roman" pitchFamily="18" charset="0"/>
              </a:rPr>
              <a:t>Agriculture</a:t>
            </a:r>
            <a:endParaRPr lang="en-US" sz="2000" dirty="0">
              <a:solidFill>
                <a:srgbClr val="002060"/>
              </a:solidFill>
              <a:latin typeface="Times New Roman" pitchFamily="18" charset="0"/>
              <a:cs typeface="Times New Roman" pitchFamily="18" charset="0"/>
            </a:endParaRPr>
          </a:p>
          <a:p>
            <a:pPr algn="ctr"/>
            <a:r>
              <a:rPr lang="en-US" sz="2000" b="1" dirty="0" err="1">
                <a:solidFill>
                  <a:srgbClr val="002060"/>
                </a:solidFill>
                <a:latin typeface="Times New Roman" pitchFamily="18" charset="0"/>
                <a:cs typeface="Times New Roman" pitchFamily="18" charset="0"/>
              </a:rPr>
              <a:t>Junagadh</a:t>
            </a:r>
            <a:r>
              <a:rPr lang="en-US" sz="2000" b="1" dirty="0">
                <a:solidFill>
                  <a:srgbClr val="002060"/>
                </a:solidFill>
                <a:latin typeface="Times New Roman" pitchFamily="18" charset="0"/>
                <a:cs typeface="Times New Roman" pitchFamily="18" charset="0"/>
              </a:rPr>
              <a:t> Agricultural University</a:t>
            </a:r>
            <a:endParaRPr lang="en-US" sz="2000" dirty="0">
              <a:solidFill>
                <a:srgbClr val="002060"/>
              </a:solidFill>
              <a:latin typeface="Times New Roman" pitchFamily="18" charset="0"/>
              <a:cs typeface="Times New Roman" pitchFamily="18" charset="0"/>
            </a:endParaRPr>
          </a:p>
          <a:p>
            <a:pPr algn="ctr"/>
            <a:r>
              <a:rPr lang="en-US" sz="2000" b="1" dirty="0" err="1">
                <a:solidFill>
                  <a:srgbClr val="002060"/>
                </a:solidFill>
                <a:latin typeface="Times New Roman" pitchFamily="18" charset="0"/>
                <a:cs typeface="Times New Roman" pitchFamily="18" charset="0"/>
              </a:rPr>
              <a:t>Junagadh</a:t>
            </a:r>
            <a:endParaRPr lang="en-US" sz="2000" b="1" dirty="0">
              <a:solidFill>
                <a:srgbClr val="002060"/>
              </a:solidFill>
              <a:latin typeface="Times New Roman" pitchFamily="18" charset="0"/>
              <a:cs typeface="Times New Roman" pitchFamily="18" charset="0"/>
            </a:endParaRPr>
          </a:p>
          <a:p>
            <a:pPr algn="ctr">
              <a:lnSpc>
                <a:spcPct val="80000"/>
              </a:lnSpc>
            </a:pPr>
            <a:endParaRPr lang="en-US" sz="2400" dirty="0" smtClean="0">
              <a:ln>
                <a:solidFill>
                  <a:schemeClr val="tx1"/>
                </a:solidFill>
              </a:ln>
              <a:latin typeface="Times New Roman" pitchFamily="18" charset="0"/>
              <a:cs typeface="Times New Roman" pitchFamily="18" charset="0"/>
            </a:endParaRPr>
          </a:p>
        </p:txBody>
      </p:sp>
      <p:sp>
        <p:nvSpPr>
          <p:cNvPr id="7" name="Content Placeholder 4"/>
          <p:cNvSpPr txBox="1">
            <a:spLocks/>
          </p:cNvSpPr>
          <p:nvPr/>
        </p:nvSpPr>
        <p:spPr>
          <a:xfrm>
            <a:off x="0" y="4038600"/>
            <a:ext cx="4460875" cy="2667000"/>
          </a:xfrm>
          <a:prstGeom prst="rect">
            <a:avLst/>
          </a:prstGeom>
          <a:blipFill>
            <a:blip r:embed="rId3" cstate="print">
              <a:lum bright="70000" contrast="-70000"/>
            </a:blip>
            <a:tile tx="0" ty="0" sx="100000" sy="100000" flip="none" algn="tl"/>
          </a:blipFill>
          <a:ln w="57150">
            <a:solidFill>
              <a:srgbClr val="0000FF"/>
            </a:solidFill>
          </a:ln>
        </p:spPr>
        <p:txBody>
          <a:bodyPr/>
          <a:lstStyle/>
          <a:p>
            <a:pPr algn="ctr">
              <a:lnSpc>
                <a:spcPct val="80000"/>
              </a:lnSpc>
            </a:pPr>
            <a:r>
              <a:rPr lang="en-US" sz="2400" u="sng" dirty="0" smtClean="0">
                <a:ln>
                  <a:solidFill>
                    <a:schemeClr val="tx1"/>
                  </a:solidFill>
                </a:ln>
                <a:latin typeface="Times New Roman" pitchFamily="18" charset="0"/>
                <a:cs typeface="Times New Roman" pitchFamily="18" charset="0"/>
              </a:rPr>
              <a:t>Major Guide</a:t>
            </a:r>
            <a:r>
              <a:rPr lang="en-US" sz="2400" dirty="0" smtClean="0">
                <a:ln>
                  <a:solidFill>
                    <a:schemeClr val="tx1"/>
                  </a:solidFill>
                </a:ln>
                <a:latin typeface="Times New Roman" pitchFamily="18" charset="0"/>
                <a:cs typeface="Times New Roman" pitchFamily="18" charset="0"/>
              </a:rPr>
              <a:t>:-</a:t>
            </a:r>
          </a:p>
          <a:p>
            <a:pPr algn="ctr"/>
            <a:endParaRPr lang="en-US" sz="2400" b="1" dirty="0" smtClean="0">
              <a:latin typeface="Times New Roman" panose="02020603050405020304" pitchFamily="18" charset="0"/>
              <a:cs typeface="Times New Roman" panose="02020603050405020304" pitchFamily="18" charset="0"/>
            </a:endParaRPr>
          </a:p>
          <a:p>
            <a:pPr algn="ctr"/>
            <a:r>
              <a:rPr lang="en-US" sz="2000" b="1" dirty="0" smtClean="0">
                <a:solidFill>
                  <a:srgbClr val="002060"/>
                </a:solidFill>
                <a:latin typeface="Times New Roman" panose="02020603050405020304" pitchFamily="18" charset="0"/>
                <a:cs typeface="Times New Roman" panose="02020603050405020304" pitchFamily="18" charset="0"/>
              </a:rPr>
              <a:t>Dr</a:t>
            </a:r>
            <a:r>
              <a:rPr lang="en-US" sz="2000" b="1" dirty="0">
                <a:solidFill>
                  <a:srgbClr val="002060"/>
                </a:solidFill>
                <a:latin typeface="Times New Roman" panose="02020603050405020304" pitchFamily="18" charset="0"/>
                <a:cs typeface="Times New Roman" panose="02020603050405020304" pitchFamily="18" charset="0"/>
              </a:rPr>
              <a:t>. J. H. </a:t>
            </a:r>
            <a:r>
              <a:rPr lang="en-US" sz="2000" b="1" dirty="0" err="1">
                <a:solidFill>
                  <a:srgbClr val="002060"/>
                </a:solidFill>
                <a:latin typeface="Times New Roman" panose="02020603050405020304" pitchFamily="18" charset="0"/>
                <a:cs typeface="Times New Roman" panose="02020603050405020304" pitchFamily="18" charset="0"/>
              </a:rPr>
              <a:t>Vachhani</a:t>
            </a:r>
            <a:r>
              <a:rPr lang="en-US" sz="2000" b="1" dirty="0">
                <a:solidFill>
                  <a:srgbClr val="002060"/>
                </a:solidFill>
                <a:latin typeface="Times New Roman" panose="02020603050405020304" pitchFamily="18" charset="0"/>
                <a:cs typeface="Times New Roman" panose="02020603050405020304" pitchFamily="18" charset="0"/>
              </a:rPr>
              <a:t> </a:t>
            </a:r>
          </a:p>
          <a:p>
            <a:pPr algn="ctr"/>
            <a:r>
              <a:rPr lang="en-US" sz="2000" b="1" dirty="0">
                <a:solidFill>
                  <a:srgbClr val="002060"/>
                </a:solidFill>
                <a:latin typeface="Times New Roman" panose="02020603050405020304" pitchFamily="18" charset="0"/>
                <a:cs typeface="Times New Roman" panose="02020603050405020304" pitchFamily="18" charset="0"/>
              </a:rPr>
              <a:t>Research Scientist </a:t>
            </a:r>
            <a:r>
              <a:rPr lang="en-US" sz="2000" b="1" dirty="0" smtClean="0">
                <a:solidFill>
                  <a:srgbClr val="002060"/>
                </a:solidFill>
                <a:latin typeface="Times New Roman" panose="02020603050405020304" pitchFamily="18" charset="0"/>
                <a:cs typeface="Times New Roman" panose="02020603050405020304" pitchFamily="18" charset="0"/>
              </a:rPr>
              <a:t>(Castor)</a:t>
            </a:r>
            <a:endParaRPr lang="en-US" sz="2000" b="1" dirty="0">
              <a:solidFill>
                <a:srgbClr val="002060"/>
              </a:solidFill>
              <a:latin typeface="Times New Roman" panose="02020603050405020304" pitchFamily="18" charset="0"/>
              <a:cs typeface="Times New Roman" panose="02020603050405020304" pitchFamily="18" charset="0"/>
            </a:endParaRPr>
          </a:p>
          <a:p>
            <a:pPr algn="ctr"/>
            <a:r>
              <a:rPr lang="en-US" sz="2000" b="1" dirty="0">
                <a:solidFill>
                  <a:srgbClr val="002060"/>
                </a:solidFill>
                <a:latin typeface="Times New Roman" panose="02020603050405020304" pitchFamily="18" charset="0"/>
                <a:cs typeface="Times New Roman" panose="02020603050405020304" pitchFamily="18" charset="0"/>
              </a:rPr>
              <a:t>Main Oilseeds Research Station </a:t>
            </a:r>
          </a:p>
          <a:p>
            <a:pPr algn="ctr"/>
            <a:r>
              <a:rPr lang="en-US" sz="2000" b="1" dirty="0" err="1" smtClean="0">
                <a:solidFill>
                  <a:srgbClr val="002060"/>
                </a:solidFill>
                <a:latin typeface="Times New Roman" pitchFamily="18" charset="0"/>
                <a:cs typeface="Times New Roman" pitchFamily="18" charset="0"/>
              </a:rPr>
              <a:t>Junagadh</a:t>
            </a:r>
            <a:r>
              <a:rPr lang="en-US" sz="2000" b="1" dirty="0" smtClean="0">
                <a:solidFill>
                  <a:srgbClr val="002060"/>
                </a:solidFill>
                <a:latin typeface="Times New Roman" pitchFamily="18" charset="0"/>
                <a:cs typeface="Times New Roman" pitchFamily="18" charset="0"/>
              </a:rPr>
              <a:t> Agricultural University</a:t>
            </a:r>
            <a:r>
              <a:rPr lang="en-US" sz="2000" dirty="0" smtClean="0">
                <a:solidFill>
                  <a:srgbClr val="002060"/>
                </a:solidFill>
                <a:latin typeface="Times New Roman" pitchFamily="18" charset="0"/>
                <a:cs typeface="Times New Roman" pitchFamily="18" charset="0"/>
              </a:rPr>
              <a:t> </a:t>
            </a:r>
            <a:r>
              <a:rPr lang="en-US" sz="2000" b="1" dirty="0" err="1" smtClean="0">
                <a:solidFill>
                  <a:srgbClr val="002060"/>
                </a:solidFill>
                <a:latin typeface="Times New Roman" panose="02020603050405020304" pitchFamily="18" charset="0"/>
                <a:cs typeface="Times New Roman" panose="02020603050405020304" pitchFamily="18" charset="0"/>
              </a:rPr>
              <a:t>Junagadh</a:t>
            </a:r>
            <a:r>
              <a:rPr lang="en-US" sz="2000" b="1" dirty="0" smtClean="0">
                <a:solidFill>
                  <a:srgbClr val="002060"/>
                </a:solidFill>
                <a:latin typeface="Times New Roman" panose="02020603050405020304" pitchFamily="18" charset="0"/>
                <a:cs typeface="Times New Roman" panose="02020603050405020304" pitchFamily="18" charset="0"/>
              </a:rPr>
              <a:t> </a:t>
            </a:r>
            <a:endParaRPr lang="en-US" sz="2000" b="1" dirty="0">
              <a:solidFill>
                <a:srgbClr val="002060"/>
              </a:solidFill>
              <a:latin typeface="Times New Roman" panose="02020603050405020304" pitchFamily="18" charset="0"/>
              <a:cs typeface="Times New Roman" panose="02020603050405020304" pitchFamily="18" charset="0"/>
            </a:endParaRPr>
          </a:p>
          <a:p>
            <a:pPr algn="ctr">
              <a:lnSpc>
                <a:spcPct val="80000"/>
              </a:lnSpc>
            </a:pPr>
            <a:endParaRPr lang="en-US" sz="2400" dirty="0" smtClean="0">
              <a:ln>
                <a:solidFill>
                  <a:schemeClr val="tx1"/>
                </a:solidFill>
              </a:ln>
              <a:latin typeface="Times New Roman" pitchFamily="18" charset="0"/>
              <a:cs typeface="Times New Roman" pitchFamily="18" charset="0"/>
            </a:endParaRPr>
          </a:p>
          <a:p>
            <a:pPr algn="ctr">
              <a:lnSpc>
                <a:spcPct val="80000"/>
              </a:lnSpc>
            </a:pPr>
            <a:endParaRPr lang="en-US" sz="2400" dirty="0" smtClean="0">
              <a:ln>
                <a:solidFill>
                  <a:srgbClr val="C00000"/>
                </a:solidFill>
              </a:ln>
              <a:solidFill>
                <a:srgbClr val="FF0000"/>
              </a:solidFill>
              <a:latin typeface="Times New Roman" pitchFamily="18" charset="0"/>
              <a:cs typeface="Times New Roman" pitchFamily="18" charset="0"/>
            </a:endParaRPr>
          </a:p>
        </p:txBody>
      </p:sp>
      <p:sp>
        <p:nvSpPr>
          <p:cNvPr id="9" name="TextBox 8"/>
          <p:cNvSpPr txBox="1"/>
          <p:nvPr/>
        </p:nvSpPr>
        <p:spPr>
          <a:xfrm>
            <a:off x="2209800" y="1676400"/>
            <a:ext cx="5105400" cy="1938992"/>
          </a:xfrm>
          <a:prstGeom prst="rect">
            <a:avLst/>
          </a:prstGeom>
          <a:blipFill>
            <a:blip r:embed="rId3" cstate="print">
              <a:lum bright="70000" contrast="-70000"/>
            </a:blip>
            <a:tile tx="0" ty="0" sx="100000" sy="100000" flip="none" algn="tl"/>
          </a:blipFill>
          <a:ln w="57150">
            <a:solidFill>
              <a:srgbClr val="0000FF"/>
            </a:solidFill>
          </a:ln>
        </p:spPr>
        <p:txBody>
          <a:bodyPr wrap="square" rtlCol="0">
            <a:spAutoFit/>
          </a:bodyPr>
          <a:lstStyle/>
          <a:p>
            <a:pPr algn="ctr"/>
            <a:r>
              <a:rPr lang="en-US" sz="2400" b="1" u="sng" dirty="0" smtClean="0">
                <a:latin typeface="Times New Roman" pitchFamily="18" charset="0"/>
                <a:ea typeface="Rekha" pitchFamily="2" charset="0"/>
                <a:cs typeface="Times New Roman" pitchFamily="18" charset="0"/>
              </a:rPr>
              <a:t>Speaker</a:t>
            </a:r>
            <a:r>
              <a:rPr lang="en-US" sz="2400" b="1" dirty="0" smtClean="0">
                <a:latin typeface="Times New Roman" pitchFamily="18" charset="0"/>
                <a:ea typeface="Rekha" pitchFamily="2" charset="0"/>
                <a:cs typeface="Times New Roman" pitchFamily="18" charset="0"/>
              </a:rPr>
              <a:t>: </a:t>
            </a:r>
            <a:r>
              <a:rPr lang="en-US" sz="2400" dirty="0" smtClean="0">
                <a:latin typeface="Times New Roman" pitchFamily="18" charset="0"/>
                <a:ea typeface="Rekha" pitchFamily="2" charset="0"/>
                <a:cs typeface="Times New Roman" pitchFamily="18" charset="0"/>
              </a:rPr>
              <a:t>-</a:t>
            </a:r>
          </a:p>
          <a:p>
            <a:pPr algn="ctr"/>
            <a:r>
              <a:rPr lang="en-US" sz="2400" b="1" dirty="0" smtClean="0">
                <a:solidFill>
                  <a:srgbClr val="0000FF"/>
                </a:solidFill>
                <a:latin typeface="Times New Roman" pitchFamily="18" charset="0"/>
                <a:ea typeface="Rekha" pitchFamily="2" charset="0"/>
                <a:cs typeface="Times New Roman" pitchFamily="18" charset="0"/>
              </a:rPr>
              <a:t>Patel </a:t>
            </a:r>
            <a:r>
              <a:rPr lang="en-US" sz="2400" b="1" dirty="0" err="1" smtClean="0">
                <a:solidFill>
                  <a:srgbClr val="0000FF"/>
                </a:solidFill>
                <a:latin typeface="Times New Roman" pitchFamily="18" charset="0"/>
                <a:ea typeface="Rekha" pitchFamily="2" charset="0"/>
                <a:cs typeface="Times New Roman" pitchFamily="18" charset="0"/>
              </a:rPr>
              <a:t>Chiragbhai</a:t>
            </a:r>
            <a:r>
              <a:rPr lang="en-US" sz="2400" b="1" dirty="0" smtClean="0">
                <a:solidFill>
                  <a:srgbClr val="0000FF"/>
                </a:solidFill>
                <a:latin typeface="Times New Roman" pitchFamily="18" charset="0"/>
                <a:ea typeface="Rekha" pitchFamily="2" charset="0"/>
                <a:cs typeface="Times New Roman" pitchFamily="18" charset="0"/>
              </a:rPr>
              <a:t> </a:t>
            </a:r>
            <a:r>
              <a:rPr lang="en-US" sz="2400" b="1" dirty="0" err="1" smtClean="0">
                <a:solidFill>
                  <a:srgbClr val="0000FF"/>
                </a:solidFill>
                <a:latin typeface="Times New Roman" pitchFamily="18" charset="0"/>
                <a:ea typeface="Rekha" pitchFamily="2" charset="0"/>
                <a:cs typeface="Times New Roman" pitchFamily="18" charset="0"/>
              </a:rPr>
              <a:t>Karshanbhai</a:t>
            </a:r>
            <a:endParaRPr lang="en-US" sz="2400" b="1" dirty="0" smtClean="0">
              <a:solidFill>
                <a:srgbClr val="0000FF"/>
              </a:solidFill>
              <a:latin typeface="Times New Roman" pitchFamily="18" charset="0"/>
              <a:ea typeface="Rekha" pitchFamily="2" charset="0"/>
              <a:cs typeface="Times New Roman" pitchFamily="18" charset="0"/>
            </a:endParaRPr>
          </a:p>
          <a:p>
            <a:pPr algn="ctr"/>
            <a:r>
              <a:rPr lang="en-US" sz="2400" b="1" dirty="0" smtClean="0">
                <a:solidFill>
                  <a:srgbClr val="0000FF"/>
                </a:solidFill>
                <a:latin typeface="Times New Roman" pitchFamily="18" charset="0"/>
                <a:ea typeface="Rekha" pitchFamily="2" charset="0"/>
                <a:cs typeface="Times New Roman" pitchFamily="18" charset="0"/>
              </a:rPr>
              <a:t>Reg. No</a:t>
            </a:r>
            <a:r>
              <a:rPr lang="en-US" sz="2400" b="1" smtClean="0">
                <a:solidFill>
                  <a:srgbClr val="0000FF"/>
                </a:solidFill>
                <a:latin typeface="Times New Roman" pitchFamily="18" charset="0"/>
                <a:ea typeface="Rekha" pitchFamily="2" charset="0"/>
                <a:cs typeface="Times New Roman" pitchFamily="18" charset="0"/>
              </a:rPr>
              <a:t>: </a:t>
            </a:r>
            <a:r>
              <a:rPr lang="en-US" sz="2400" b="1" smtClean="0">
                <a:solidFill>
                  <a:srgbClr val="0000FF"/>
                </a:solidFill>
                <a:latin typeface="Times New Roman" pitchFamily="18" charset="0"/>
                <a:ea typeface="Rekha" pitchFamily="2" charset="0"/>
                <a:cs typeface="Times New Roman" pitchFamily="18" charset="0"/>
              </a:rPr>
              <a:t>2010115061</a:t>
            </a:r>
            <a:endParaRPr lang="en-US" sz="2400" b="1" dirty="0" smtClean="0">
              <a:solidFill>
                <a:srgbClr val="0000FF"/>
              </a:solidFill>
              <a:latin typeface="Times New Roman" pitchFamily="18" charset="0"/>
              <a:ea typeface="Rekha" pitchFamily="2" charset="0"/>
              <a:cs typeface="Times New Roman" pitchFamily="18" charset="0"/>
            </a:endParaRPr>
          </a:p>
          <a:p>
            <a:pPr algn="ctr"/>
            <a:r>
              <a:rPr lang="en-US" sz="2400" b="1" dirty="0" smtClean="0">
                <a:solidFill>
                  <a:srgbClr val="0000FF"/>
                </a:solidFill>
                <a:latin typeface="Times New Roman" pitchFamily="18" charset="0"/>
                <a:ea typeface="Rekha" pitchFamily="2" charset="0"/>
                <a:cs typeface="Times New Roman" pitchFamily="18" charset="0"/>
              </a:rPr>
              <a:t>M.Sc.(Agri.) student</a:t>
            </a:r>
          </a:p>
          <a:p>
            <a:pPr algn="ctr"/>
            <a:r>
              <a:rPr lang="en-US" sz="2400" b="1" dirty="0" smtClean="0">
                <a:solidFill>
                  <a:srgbClr val="0000FF"/>
                </a:solidFill>
                <a:latin typeface="Times New Roman" pitchFamily="18" charset="0"/>
                <a:ea typeface="Rekha" pitchFamily="2" charset="0"/>
                <a:cs typeface="Times New Roman" pitchFamily="18" charset="0"/>
              </a:rPr>
              <a:t>Dept. of Genetics and Plant Breeding</a:t>
            </a:r>
          </a:p>
        </p:txBody>
      </p:sp>
      <p:sp>
        <p:nvSpPr>
          <p:cNvPr id="11" name="Rectangle 10"/>
          <p:cNvSpPr/>
          <p:nvPr/>
        </p:nvSpPr>
        <p:spPr>
          <a:xfrm>
            <a:off x="0" y="304800"/>
            <a:ext cx="9144000" cy="1066800"/>
          </a:xfrm>
          <a:prstGeom prst="rect">
            <a:avLst/>
          </a:prstGeom>
          <a:solidFill>
            <a:srgbClr val="FFFF00"/>
          </a:solidFill>
          <a:ln/>
        </p:spPr>
        <p:style>
          <a:lnRef idx="1">
            <a:schemeClr val="accent1"/>
          </a:lnRef>
          <a:fillRef idx="2">
            <a:schemeClr val="accent1"/>
          </a:fillRef>
          <a:effectRef idx="1">
            <a:schemeClr val="accent1"/>
          </a:effectRef>
          <a:fontRef idx="minor">
            <a:schemeClr val="dk1"/>
          </a:fontRef>
        </p:style>
        <p:txBody>
          <a:bodyPr rtlCol="0" anchor="ctr"/>
          <a:lstStyle/>
          <a:p>
            <a:pPr algn="ctr">
              <a:buNone/>
            </a:pPr>
            <a:r>
              <a:rPr lang="en-US" sz="2000" b="1" dirty="0">
                <a:solidFill>
                  <a:srgbClr val="0000FF"/>
                </a:solidFill>
                <a:latin typeface="Times New Roman" pitchFamily="18" charset="0"/>
                <a:cs typeface="Times New Roman" pitchFamily="18" charset="0"/>
              </a:rPr>
              <a:t>“</a:t>
            </a:r>
            <a:r>
              <a:rPr lang="en-US" sz="2400" b="1" dirty="0">
                <a:solidFill>
                  <a:srgbClr val="0000FF"/>
                </a:solidFill>
                <a:latin typeface="Times New Roman" pitchFamily="18" charset="0"/>
                <a:cs typeface="Times New Roman" pitchFamily="18" charset="0"/>
              </a:rPr>
              <a:t>GENETIC VARIATION AND INTERRELATIONSHIP STUDIES IN F</a:t>
            </a:r>
            <a:r>
              <a:rPr lang="en-US" sz="2400" b="1" baseline="-25000" dirty="0">
                <a:solidFill>
                  <a:srgbClr val="0000FF"/>
                </a:solidFill>
                <a:latin typeface="Times New Roman" pitchFamily="18" charset="0"/>
                <a:cs typeface="Times New Roman" pitchFamily="18" charset="0"/>
              </a:rPr>
              <a:t>2</a:t>
            </a:r>
            <a:r>
              <a:rPr lang="en-US" sz="2400" b="1" dirty="0">
                <a:solidFill>
                  <a:srgbClr val="0000FF"/>
                </a:solidFill>
                <a:latin typeface="Times New Roman" pitchFamily="18" charset="0"/>
                <a:cs typeface="Times New Roman" pitchFamily="18" charset="0"/>
              </a:rPr>
              <a:t> GENERATION OF GROUNDNUT </a:t>
            </a:r>
            <a:r>
              <a:rPr lang="en-US" sz="2400" b="1" dirty="0" smtClean="0">
                <a:solidFill>
                  <a:srgbClr val="0000FF"/>
                </a:solidFill>
                <a:latin typeface="Times New Roman" pitchFamily="18" charset="0"/>
                <a:cs typeface="Times New Roman" pitchFamily="18" charset="0"/>
              </a:rPr>
              <a:t>(</a:t>
            </a:r>
            <a:r>
              <a:rPr lang="en-US" sz="2400" b="1" i="1" dirty="0" err="1" smtClean="0">
                <a:solidFill>
                  <a:srgbClr val="0000FF"/>
                </a:solidFill>
                <a:latin typeface="Times New Roman" pitchFamily="18" charset="0"/>
                <a:cs typeface="Times New Roman" pitchFamily="18" charset="0"/>
              </a:rPr>
              <a:t>Arachis</a:t>
            </a:r>
            <a:r>
              <a:rPr lang="en-US" sz="2400" b="1" i="1" dirty="0" smtClean="0">
                <a:solidFill>
                  <a:srgbClr val="0000FF"/>
                </a:solidFill>
                <a:latin typeface="Times New Roman" pitchFamily="18" charset="0"/>
                <a:cs typeface="Times New Roman" pitchFamily="18" charset="0"/>
              </a:rPr>
              <a:t> </a:t>
            </a:r>
            <a:r>
              <a:rPr lang="en-US" sz="2400" b="1" i="1" dirty="0" err="1" smtClean="0">
                <a:solidFill>
                  <a:srgbClr val="0000FF"/>
                </a:solidFill>
                <a:latin typeface="Times New Roman" pitchFamily="18" charset="0"/>
                <a:cs typeface="Times New Roman" pitchFamily="18" charset="0"/>
              </a:rPr>
              <a:t>hypogaea</a:t>
            </a:r>
            <a:r>
              <a:rPr lang="en-US" sz="2400" b="1" dirty="0" smtClean="0">
                <a:solidFill>
                  <a:srgbClr val="0000FF"/>
                </a:solidFill>
                <a:latin typeface="Times New Roman" pitchFamily="18" charset="0"/>
                <a:cs typeface="Times New Roman" pitchFamily="18" charset="0"/>
              </a:rPr>
              <a:t> </a:t>
            </a:r>
            <a:r>
              <a:rPr lang="en-US" sz="2400" b="1" dirty="0">
                <a:solidFill>
                  <a:srgbClr val="0000FF"/>
                </a:solidFill>
                <a:latin typeface="Times New Roman" pitchFamily="18" charset="0"/>
                <a:cs typeface="Times New Roman" pitchFamily="18" charset="0"/>
              </a:rPr>
              <a:t>L.)”</a:t>
            </a:r>
          </a:p>
        </p:txBody>
      </p:sp>
      <p:sp>
        <p:nvSpPr>
          <p:cNvPr id="12" name="Slide Number Placeholder 11"/>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143000"/>
            <a:ext cx="9064752" cy="5715000"/>
          </a:xfrm>
          <a:blipFill>
            <a:blip r:embed="rId3" cstate="print"/>
            <a:tile tx="0" ty="0" sx="100000" sy="100000" flip="none" algn="tl"/>
          </a:blipFill>
          <a:effectLst>
            <a:softEdge rad="12700"/>
          </a:effectLst>
        </p:spPr>
        <p:txBody>
          <a:bodyPr>
            <a:normAutofit/>
          </a:bodyPr>
          <a:lstStyle/>
          <a:p>
            <a:pPr algn="l"/>
            <a:r>
              <a:rPr lang="en-US" sz="800" dirty="0" smtClean="0"/>
              <a:t>.</a:t>
            </a:r>
            <a:endParaRPr lang="en-US" sz="800" dirty="0"/>
          </a:p>
        </p:txBody>
      </p:sp>
      <p:sp>
        <p:nvSpPr>
          <p:cNvPr id="4" name="Title 1"/>
          <p:cNvSpPr txBox="1">
            <a:spLocks/>
          </p:cNvSpPr>
          <p:nvPr/>
        </p:nvSpPr>
        <p:spPr>
          <a:xfrm>
            <a:off x="228600" y="152400"/>
            <a:ext cx="8686800" cy="762000"/>
          </a:xfrm>
          <a:prstGeom prst="rect">
            <a:avLst/>
          </a:prstGeom>
          <a:solidFill>
            <a:srgbClr val="FFFF00"/>
          </a:solidFill>
          <a:ln w="38100">
            <a:solidFill>
              <a:srgbClr val="00B0F0"/>
            </a:solidFill>
          </a:ln>
          <a:effectLst>
            <a:glow rad="139700">
              <a:schemeClr val="accent4">
                <a:satMod val="175000"/>
                <a:alpha val="40000"/>
              </a:schemeClr>
            </a:glow>
          </a:effectLst>
        </p:spPr>
        <p:txBody>
          <a:bodyPr vert="horz" lIns="91440" tIns="45720" rIns="91440" bIns="45720" rtlCol="0" anchor="ctr">
            <a:normAutofit/>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smtClean="0">
                <a:ln>
                  <a:solidFill>
                    <a:srgbClr val="00B050"/>
                  </a:solidFill>
                </a:ln>
                <a:solidFill>
                  <a:srgbClr val="00B050"/>
                </a:solidFill>
                <a:effectLst>
                  <a:reflection blurRad="6350" stA="55000" endA="300" endPos="45500" dir="5400000" sy="-100000" algn="bl" rotWithShape="0"/>
                </a:effectLst>
                <a:uLnTx/>
                <a:uFillTx/>
                <a:latin typeface="+mj-lt"/>
                <a:ea typeface="+mj-ea"/>
                <a:cs typeface="+mj-cs"/>
              </a:rPr>
              <a:t>INTRODUCTION</a:t>
            </a:r>
            <a:endParaRPr kumimoji="0" lang="en-US" sz="4000" b="1" i="0" u="none" strike="noStrike" kern="1200" cap="none" spc="0" normalizeH="0" baseline="0" noProof="0" dirty="0">
              <a:ln>
                <a:solidFill>
                  <a:srgbClr val="00B050"/>
                </a:solidFill>
              </a:ln>
              <a:solidFill>
                <a:srgbClr val="00B050"/>
              </a:solidFill>
              <a:effectLst>
                <a:reflection blurRad="6350" stA="55000" endA="300" endPos="45500" dir="5400000" sy="-100000" algn="bl" rotWithShape="0"/>
              </a:effectLst>
              <a:uLnTx/>
              <a:uFillTx/>
              <a:latin typeface="+mn-lt"/>
              <a:ea typeface="+mj-ea"/>
              <a:cs typeface="+mj-cs"/>
            </a:endParaRPr>
          </a:p>
        </p:txBody>
      </p:sp>
      <p:graphicFrame>
        <p:nvGraphicFramePr>
          <p:cNvPr id="5" name="Group 36"/>
          <p:cNvGraphicFramePr>
            <a:graphicFrameLocks/>
          </p:cNvGraphicFramePr>
          <p:nvPr>
            <p:extLst>
              <p:ext uri="{D42A27DB-BD31-4B8C-83A1-F6EECF244321}">
                <p14:modId xmlns:p14="http://schemas.microsoft.com/office/powerpoint/2010/main" xmlns="" val="1398820300"/>
              </p:ext>
            </p:extLst>
          </p:nvPr>
        </p:nvGraphicFramePr>
        <p:xfrm>
          <a:off x="990600" y="3429001"/>
          <a:ext cx="7239000" cy="3119715"/>
        </p:xfrm>
        <a:graphic>
          <a:graphicData uri="http://schemas.openxmlformats.org/drawingml/2006/table">
            <a:tbl>
              <a:tblPr/>
              <a:tblGrid>
                <a:gridCol w="3733800"/>
                <a:gridCol w="3505200"/>
              </a:tblGrid>
              <a:tr h="7575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431890"/>
                          </a:solidFill>
                          <a:effectLst/>
                          <a:latin typeface="Times New Roman" pitchFamily="18" charset="0"/>
                          <a:cs typeface="Times New Roman" pitchFamily="18" charset="0"/>
                        </a:rPr>
                        <a:t>Botanical 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800" b="1" i="1" u="none" strike="noStrike" baseline="0" dirty="0" err="1" smtClean="0">
                          <a:solidFill>
                            <a:srgbClr val="000000"/>
                          </a:solidFill>
                          <a:latin typeface="Times New Roman" panose="02020603050405020304" pitchFamily="18" charset="0"/>
                        </a:rPr>
                        <a:t>Arachis</a:t>
                      </a:r>
                      <a:r>
                        <a:rPr lang="en-US" sz="2800" b="1" i="1" u="none" strike="noStrike" baseline="0" dirty="0" smtClean="0">
                          <a:solidFill>
                            <a:srgbClr val="000000"/>
                          </a:solidFill>
                          <a:latin typeface="Times New Roman" panose="02020603050405020304" pitchFamily="18" charset="0"/>
                        </a:rPr>
                        <a:t> </a:t>
                      </a:r>
                      <a:r>
                        <a:rPr lang="en-US" sz="2800" b="1" i="1" u="none" strike="noStrike" baseline="0" dirty="0" err="1" smtClean="0">
                          <a:solidFill>
                            <a:srgbClr val="000000"/>
                          </a:solidFill>
                          <a:latin typeface="Times New Roman" panose="02020603050405020304" pitchFamily="18" charset="0"/>
                        </a:rPr>
                        <a:t>hypogaea</a:t>
                      </a:r>
                      <a:r>
                        <a:rPr lang="en-US" sz="2800" b="1" i="1" u="none" strike="noStrike" baseline="0" dirty="0" smtClean="0">
                          <a:solidFill>
                            <a:srgbClr val="000000"/>
                          </a:solidFill>
                          <a:latin typeface="Times New Roman" panose="02020603050405020304" pitchFamily="18" charset="0"/>
                        </a:rPr>
                        <a:t> L</a:t>
                      </a:r>
                      <a:r>
                        <a:rPr lang="en-US" sz="2800" b="1" i="0" u="none" strike="noStrike" baseline="0" dirty="0" smtClean="0">
                          <a:solidFill>
                            <a:srgbClr val="000000"/>
                          </a:solidFill>
                          <a:latin typeface="Times New Roman" panose="02020603050405020304" pitchFamily="18" charset="0"/>
                        </a:rPr>
                        <a:t>.</a:t>
                      </a:r>
                      <a:endParaRPr kumimoji="0" lang="en-US" sz="28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7575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431890"/>
                          </a:solidFill>
                          <a:effectLst/>
                          <a:latin typeface="Times New Roman" pitchFamily="18" charset="0"/>
                          <a:cs typeface="Times New Roman" pitchFamily="18" charset="0"/>
                        </a:rPr>
                        <a:t>Family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800" b="1" i="1" u="none" strike="noStrike" baseline="0" dirty="0" err="1" smtClean="0">
                          <a:solidFill>
                            <a:srgbClr val="000000"/>
                          </a:solidFill>
                          <a:latin typeface="Times New Roman" panose="02020603050405020304" pitchFamily="18" charset="0"/>
                        </a:rPr>
                        <a:t>Fabaceae</a:t>
                      </a:r>
                      <a:endParaRPr kumimoji="0" lang="en-US" sz="2800" b="1" i="1"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8471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431890"/>
                          </a:solidFill>
                          <a:effectLst/>
                          <a:latin typeface="Times New Roman" pitchFamily="18" charset="0"/>
                          <a:cs typeface="Times New Roman" pitchFamily="18" charset="0"/>
                        </a:rPr>
                        <a:t>Chromosome 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2800" b="1" i="0" u="none" strike="noStrike" baseline="0" dirty="0" smtClean="0">
                          <a:solidFill>
                            <a:srgbClr val="000000"/>
                          </a:solidFill>
                          <a:latin typeface="Times New Roman" panose="02020603050405020304" pitchFamily="18" charset="0"/>
                        </a:rPr>
                        <a:t>2n = 4x = 40</a:t>
                      </a:r>
                      <a:endParaRPr kumimoji="0" lang="en-US" sz="28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7575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431890"/>
                          </a:solidFill>
                          <a:effectLst/>
                          <a:latin typeface="Times New Roman" pitchFamily="18" charset="0"/>
                          <a:cs typeface="Times New Roman" pitchFamily="18" charset="0"/>
                        </a:rPr>
                        <a:t>Origin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2800" b="1" i="0" u="none" strike="noStrike" baseline="0" dirty="0" smtClean="0">
                          <a:solidFill>
                            <a:srgbClr val="000000"/>
                          </a:solidFill>
                          <a:latin typeface="Times New Roman" panose="02020603050405020304" pitchFamily="18" charset="0"/>
                        </a:rPr>
                        <a:t>South America</a:t>
                      </a:r>
                      <a:endParaRPr lang="en-US" sz="2800" b="1" dirty="0" smtClean="0">
                        <a:solidFill>
                          <a:srgbClr val="002060"/>
                        </a:solidFill>
                        <a:latin typeface="Times New Roman" pitchFamily="18" charset="0"/>
                        <a:ea typeface="Times New Roman"/>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z="3200" smtClean="0">
                <a:solidFill>
                  <a:schemeClr val="tx1"/>
                </a:solidFill>
              </a:rPr>
              <a:pPr/>
              <a:t>3</a:t>
            </a:fld>
            <a:endParaRPr lang="en-US" sz="3200" dirty="0">
              <a:solidFill>
                <a:schemeClr val="tx1"/>
              </a:solidFill>
            </a:endParaRPr>
          </a:p>
        </p:txBody>
      </p:sp>
      <p:sp>
        <p:nvSpPr>
          <p:cNvPr id="2" name="AutoShape 2" descr="data:image/jpeg;base64,/9j/4AAQSkZJRgABAQAAAQABAAD/2wCEAAkGBxITEhUSEhIWFRUVFxYXFxgWFRUWFRgVGBUYFhYWFhgaHSggHR0lGxcVITEhJSkrLi4uFx8zODMtNygtLisBCgoKDg0OGxAQGzUmICUtLy0tKy0rLS0tLS8tLS0tLS8tLy0tLS0vLS0tLy0tLS0tLS0tLS0rLS0rLS0tKy0tLf/AABEIAK4BIgMBIgACEQEDEQH/xAAcAAACAwEBAQEAAAAAAAAAAAAABgMEBQcCAQj/xABCEAACAQMCBAMFBAcGBgMBAAABAgMABBESIQUGEzEiQVEyYXGBkQcUI6EzQlJykrHBFmKC0eHwQ1NUk6LSFSTD0//EABkBAQADAQEAAAAAAAAAAAAAAAADBAUCAf/EADERAAICAQIDBQcDBQAAAAAAAAABAhEDBCESMUEiUWFxkQUTMlKhsdEUQoEjM8Hh8P/aAAwDAQACEQMRAD8A7jRRRQBRRRQBRRRQBRRRQBRRRQBUBu4w2jWus9l1DUfl3qnzHxDoW8kg9rGlf32OlfzOflXMOLWYXQxOWY5J7sWOD37k5/OqufU+7moJWyxiwccXJs7FRWby51fu0fWzrwc6gQ3c4znfOMd60qsxdqyBqnQUUUV6eBRRRQBRXzNfaAKKKzY+IGSbREAUQkSyH2Q3lGn7TA+15DGO528bo6jByuuhZe/iWRYWlQSuCyxl1EjKO5VM5IHqBVG65nso0MjXMWlZEhYrIraZXYKqNpJ0nJ3z2AJOADVC65adrxrhXi0SdIuHi1TK0UckY6MmfBkSd8ZHix7RxjR8gSiIL1odUSWccWISFK2s/WDTAP4mb2dsYy2Par05Gu/4/bxRdUyKy4BGhlcsvUWIsoB3AZ1BI7ZqccWt8yr14tUIBlHUTMQIyDIM+DYHvikyz5QklN9qzCskqrbhwp0xicXMzBVbYSTM+MnOFTahvs6Y9b8ZcsZDExWVmBku1uysqmTQyakVSAoJAzkGgGa15qs3V5BPGqJL0dbuio0mhXAjYnDAh1xjvvV88Ug6gh60fVPaPqJ1CQoY4TOfZIPbsQaTf7CzgvIJ4Oo8l0xBt2MIW6ihRgE6mdSmEHOdwzA981Zs+RBG6sJg2i4tZgWTLlbezFrpLZ7nBbPvIxQDpRQKKAKKKKAKKKKAKKKKAKKKKAKKKyuZuKvbW7TJCZmBRQgJydTBc+FWYgZzhVY7bA0Bq0Uix/aEWMIS1eTWqNN0+q5jDztBhQItyGRyQ/TIC49rw0J9oTFZGFo+MqsDHqKkha5W2USO0YVMu4bwl/CD5jFAPVFKHDuZ5Vs7u6uE1NBcXEYRGXGEk0IgfAGM/rED1NfL/m+eIBTaoZlS4lkQXK9NYrcprKSaN3PUXCsq+erT5gOFFIt/z+weRIYVYCCWSNy7+3HAJtEoEeldj7IcttuACDTNw/iR+6xT3ACsyIzhNTgMwHbC5Pf0oepNukalFZf9oLf9p/8Aszf+lV7/AJot443fLHSpIBilGTjYZK43OB864eSK6k36bN8j9GYXPV/1G+7odo8M/wC/jwj5A5/xD0qlynxONXEtwu+AiEAtoOd/mcjcdsY86yLW9DDJJLuSxOlhljkk9sVHZyESBl7rIGwfVWDDI9/asjJmrKshoe4cYPHJV9DsIqvf3kcMbSSNpRRkk/09T7qoRcwQ9MOxIOMlQrMQfiBj51z/AJ647JPhNJSEHIB7swHdsbbZ2H+xoZtXjhC07fQoYtPOcqaonv8Ani4aXqQkCNe0ZAII/v8Ank+47fzc+UuYBdxFiAsi+0ozjBzpYZ8jj8q45AAN6aOW4pIUMmplaQEADbEZII+uAfd86zsGqyRlxSdruL+bT43GoqmdJv8Ai0UWzNlv2V3b5jy+dYFxxp3yOw9B6e/1rIt7Rmy3ZR3Y9v8AU1Z0KCcbjbc/DvXWbVTmu5EOPBGPiy5DLk7nB8q04uKsux8X88e41jRmq14ZGYRrlVIyz5GcdtCeeo+vkPedoIaiUOTJvcqbpjHJeNcnpQMVjG0so2I9Yoz+36t+r8e2ta2yRoERQqqMADsBWdy6FWMRqAAvYDy/3/WtetrBLjgp95n53T4I8l9fF/8AbBRRRUxAFFFFAFFRXFwiKXdgqjuzEAD4k0ncwc9xqrJbBncjAfSQg94zuT9B7zUeTLDGrkyTHinkdRQ65qKe6RBl3VR6swX+dcgW7vJFMhmkCDHeR+5OABv+VTW1sMamfJPfvn/WqEvaPyx+pcWgrnL6HUbLi8EpKxyBiPTO/wC6Ts3yzV6uQpdYONQ229e3upo4Tx6SJFV8OpyRl/Eo9PM4+Ir3D7QjLaaoZdC18DvwHaioLK6WRA69j8P6VPWimmrRQaadMKKKK9PAooooAqvf2MUyGOaNZEbGVdQynBBBwfQgH5VYooDLPLln+F/9WH8D9F+Gn4e+rwbbeIA/EZ70f2cs/wAX/wCrD+P+m/DT8TfV49t9yT8TnvWpRQFGDg9ukTQJBGsT6tUYRRG2rZtS4wc+frVZ+V7ExpCbSAxxksiGJCqs3tEDHc+fr51r0UBmnl+06jTfdoeo2dT9NdRymhsnHmp0n1FW7KzjijWKJAiIMKqjCqPQCp6KAKUftFu8QxwDvNIM/uR+M/8Alo+tN1c25vv9d/oxkQxhRv8ArN42/IoPlVfVS4cb8difTRvIvDcpX8nTUDPYbbY/3vVHhA8RLHBO5+Z/oMmouJXGpl8hmiwkwT6GsaK4pU+SNR7Kx0tLkY0nGRkZHY4+ODWNzDw3rYKsARnG2xJ9/wAqijvFTJztpJJJ8xg/yJq6ZMqCdtsiqii5ZWuiO/hVlDgnAFBJlAZhjAPsjfv7zWndSjV4fqcfyqt1DU0UdWXKlSIubtkmSxyTknc/H1r3mvvYVC0lQzl3nSiTq1ezUMdSaqjs9o1+BT4kAP6239aZKS7OTBB9Dn6b/wBKc1O2a3PZ07g49xnauNSTPtFFfCa0SofaWeL83xplIMSuNiR+jX4t+sfcvzxWRzHzK0pMcJ0xDu4JDSfD0T829w7qruQMDYegrN1Gt4doev4L2HS3vP0JuLcWkmfVKxbHYDIQfurk4+PeqsN4B2Rc+rAt/M4/LzqMpmvojrGlklKVtmnGKiqQXV2zdz/THuAHby+lfYpDUATLVo29uK8ScmJNJHmLY5AGfhVtJyRsMt+XxJ8qnihFSNDpIO2+R/WrMMbXUglM3vs+cjrITsCGA8hnOrHpvinGknktiLmUesYPzDAf1p2rY0SrCl3N/cztX/db8vsFFFFWysFFFFAFFFFAFFFFAFFFFAFFFFAR3CEqwVtLEEBsA6SRscHY4rjjB+tMZf0oYiTt3J7j5/kRXZjXHubl6XEpRnZwr5P95cH5ZB+lUtcuyn4l3RPtNeBk3j5cCvvU0jNQ3Ufj777/AEqrey7aR5fzrJxvtNmhNdlArNLcRR99bjI93dv/ABB+lPspxtjOaUOUrXMryn/hjSP3n7/RQR/ipsjBJH+ddS8DmXRFiBPdV0DH+/8AfpXmMkDBO3uORUU0lRSdHiVkdzNvVVXzUM82TUlstUZTcpUWFGkX4ztivrGvKV8lap0iNkto29PFr7C/uj+VI3DV1Nj/AHmnxBgAelbHs2NKTM/WPkj1SdzdxvJNvGdhtIR5n/lj3ev0/arS5r4yYUEcZ/FkBx56EHtSH4dgPMn0BpDK42HlUus1HD2I/wAnOmw323/BG9R9KrASpAlYs3ZpIrCGq922B7zV6QgCs2YEnNR8jpEdvWxaLq2rHUYrS4VNiRT6Gu8bp0cz5Wa/SC9jmqt2dxmrTS5OKzryUayxOybfT/WrmxAkxg5KObmTC7LHgny1FgQM/AflTxWByVw8xW4LDxykyN7tXsj+EL9TW/WvpYOOJX5+pn6iSlkdeQUUUVYIAooooAooooAooooAooooAooooArkP2tx6L6CTykjC/NXP/uK69XMftvt/wAO2l81d0/iUN/+ZqDUx4sbLWjlWZCdFcDSzkZ0jt+QrKmfIq5w3S7aG9lyAfdqOzfIkH5V94FZmS4VGGyEs/8AgPb5tgfWsXFFRcjVydBs4NZdKFV8/ac+ept/y2HyrStVxvmoBIc7VcSuGyIlZ6qXUtSyNWbdSVVyz2JccdyNNzWlbJVG1StKMVDij1O5skJqrcvU7tVBiWOKuJEBt8rwF5R6DxH02IwPjnH0NN3Er5II2lf2VHl3JOyqPeSQB8az+V7PRFqxux3+AyB/WsPme+6sugexCf4pcYJ/wjIHvLe6tjHJafT8XVlCS97lrojEupnkdpJPbc5PooHsoPcB9Tk+dQ6akkQ969RpWTOTbtl9LY8hK+GpXqB2qvJkiRVnOdqhZataa8OlEelGQVLatg14mFEVdJbnnQ1EuAoJPy+PlVvljh4uJwp/RxgSPn9Zs+EfDP8AKl8lpHESe0fLuSfIAV1fl3g620QQYLnd282b/IdhWhpMTyT35LmVtTNY4eLNWiiitwyQooooAooooAooooAooooAooooAooooApH+2K31cOLY/RyxN8NR6X/AOlPFL32hW+vht0MA4iZ9/WP8QH4+DNczVxaJMLrJF+JwzhEgJA88Ad/OnTg1mYzK7HU0rDBH7PfH1J+lInCR4x5bgfMkAD5kgfOul2LCNgG/VHnWDJVN+Jt5XsTJDg+m1Tk4rzLOGbI7V5Zqhm65ESPEzVmybmrszVUhXJqnkVuieOyLdutWxVeMVKWqaEaI5MiuXqqblYlaRtwoOB6k7AfMkV7dsnFLfNt/uIVOybt++RsPkp/8jU8UIq3Q8crc69SFopMdZF/DwMBh2ycbAjbPqKrFMAf7J9T9ayuVuG9GHWw/EkwT/dX9Vf6n41tafXvUmXNKaSfQiWOMJPhINOfhXorUypiopTVWTJUVpKrVO5r4qVDVnZ4C18dKnC14kqaMThszplqu5xgeZ2AAyfkPOtApTZydy5oIuZR4iPw1P6oP6x95Hb0Hx2s4dPLJKkcZM0ccbZZ5M5bFuhkkUdd+57lV8lB8vf/AKUz0UVv48cYRUYmRObnLiYUUUV2cBRRRQBRRRQBRWVxXjqQSJEUlkeRXdVijLnTGVDE77buv1r1LzDaKSr3MKMMZV5UVlJIADAnY5IGPfQC9zJzfLb3bQKINKLauVcsJpRPO8LJEAcahhT2Pp55GKvPctvbzNIyOyR30qGRsF2iv5IEiG4yAgUbb9qarS+4e9xPP1IxPH+FL1GUMiwSOobSx8I1O/j2zke6r631m6CQSQMmHZW1RldI3kYHtgZGT796ATuI873imcoltpjHEWXV1C2mwkUNnDYy4bHlpO+/s1euOdW6rQARhjciADUeoIjYG66mM99eFzjFMR4vZaUYz2+mXOg648SamCHSc+LLEDbuTXyHidozLlolkkZ40DmNZHMTNGwUZy2CG7UAncqc63Mj2cLKjB47VZGdlWZ3ltBOZ0y4yudtIU5wxyNOKdp+JSqxUWkzgHZlMOD7xmQH6ioeI8Xs4C5d4hJDC8hQFDMIUUu2lPaxgZwKkTmK0MYl+8wiNm0BjKgXqfsZzjV7u9eNWdwkovdX6/4aPn/ysv8A0U/8Vv8A/wBagvb2WSN4zZTYdWU5NuRhgRuOr76scR5htYBKZZ41MKdSRdQLqnqUHi3yANt8itGOQMAykEEAgjcEHcEGvOF9/wBiT3sPkXrL8n5xsIQrrrQkxyI3fG6NuD+dNsnESxBEbH5x/wAtVL/NUPQ4hcRbgCVmGc9pMS+f7+PlV/hsm+c+VYOZOMuFm7xwlHi4Vy8fybUd6wH6F/rH/wC1aHCL/UWRoyAQPa0nO4GNiaoCTaoFudLA+8fzFQOVMicoyTSivr+Te5gtNAEijwtt7g3f8/6VX4Xw9pOw29TWtLIJo+mR3xj3EDv8d6v26hE32AH0FdvCnO+hDxtRoxLizMfcj5ev+/51SuH2q7eXOti3l5fCsyY5NcNK9jpX1KtzdCNGkb9UdvU+Q+ZwKXOW7M3E+pxlUOtz+0xOQvzO/wABX3m+98QiHsoNTfvHt9Af/Kmnliw6UCg+0/jb1yR4R8lwPrUlUiT4YX1Zq75qSOLzr7GKsBa4oiK71Tmq3O1VCKhkjuJDor2Fr2+FBJIAHcnYD41Ve/i/5qfxr/nSMTtRlLkiRzUB3qCXiEf/ADE/iFTWdxEzAdWMEkDd1AHvPuqaEbdHjxTS+F+gwcscJ6j63GUQ/Jn8h8Bsfp76dwKx7LiVnEiotzDhR/zU3PmTv5mrtrxKGQ6Y5Y3IGcK6sceuxrfwQjjjXUyM0ckm5OLryLdFLyc425R5As2hWVUPRfExeQxIIT+tlwR5eR7EGqU/P0CyKOlNo6VxJK+g5iNvIkciOvu1Ek52GnGdQNTlcbqKVuIc6wxSgH9Cv3rqyHPhNtHG7aAB4x+Jp281Ir5Pz3bCMsiytIOsOkIyZFMUayOXC5woEkZyM+2Mb7UA1UUs8O50gk6Ksrq0iwBiFZoY5pollSFpP2irDG2PEvYkCrXL/NVveHTEJATEky64ymqJyyq657jUrD5em9AblFFFALvM3KiXcsUr9M9JJECzQRzoeoYyW0v2YdMYI9TVTiHJccglDTEGZbpM6VG9ykasVGe6iLb3E1tcyQzNbv8AdyespWSMBtAdo3D9Jj20vpKHPkxpFn5Z4rJD05pmkZWdA3UVSyG1ucS7eyxlnjj23xFnsaA3J+R0kaYNOSrtcNo6aeFrl0kfUe7DCAAH1JOdsRycrLNc3hkcRiURrCqurMhGh5JdGNg7QwZQ5yIj61X4JwC6iuI5lEiKZIBIrT6swLw/pN1FDkO4mWPxbttscE5r8V5YvBLdzWwIeWS4eNuqNXi4b0oSpY+E9fYdsADyFAbB5IVtbPMS8izByEUDVNNFKzKvkB0lAGT6kk1JZcpCGUPHcEFnZ3DJGxdfvUl0FTVnThpmUkAnGMaSAawONcucQZriKN5pYpbWaIdW4OnU1uwUD8TBJmxnVHnDHx4AWtbj3C7t0ga2VkkjtpU8cimRWfoeDXq3cqjjUG74OfOgJeOckrcTSyddoxNHJG6oMaupbtb5fB0vgEMCylgVADAbV5u+R1YyMkxVpdanMaMojktorZ1CnbOmFSCc4JIwRtWQOF8V1WozLpSRWY/eDqELXX4kUo62HIg2DN1W/vBhqb1ecJ4uYQOq7MspQhJtDPDHC6Qy6g6YZ5SJHGR5AhgukgaN7yBHIskfXcRsJ9A0qWR54RC7F+7qFyQp8z32XDhCpCgMQSAASBgE43IGdvhSbwW04jDdyvKJJo2XzmAGrUgHSQyaAoUyH2EI04y5INOtAcc+2rh2i4huQNpEMbemqM5X5lWP8FK/CmLEDyyD9N66v9rXDOtw9mAyYXSUeWwyjn5I7H5Vyjl6PZnPlhfn3/p+dZWth2rNjS5LxeWwydXavtlZNNqIzhcdhkk5zgVldcsdI7mmTljXH37E5+Y7VQ4be5JyQ28MsMIue+Bn4+deOPIQgA7ZyffjsPzz8q0LaY4zp7VS45koCfIkfUf6VLJLhKyb49xeJqBBvmpJRUNzJohmkP6kbn5hTj88VFGO5OIVon3i5jDf8SQFveM6iPoCK6eO9c05PcG7iHprP0if/SujF967knyJM77VF5K+yygDNY19xtIiFzlj5eg9T6Co+JcRjKLok1E9x6e74+731w9iJJllp9RqZBWbZnNaS1GlZ1Z6YVTnAx2H0FTSTVUkfNdJDiZU0AnsPpTXyTZBneQoNKDSCRtqPfHwGP4qyeFcPMrhB59z6Adz/v3V0W1t1jQIgwqjAH9fjWhotO3LjfJFXU52lwo+/d0/ZX6CvSxKOwA+AAr3RWrRn2xdTk22CMgabSSrIvWfEJSUzKYR2XDnOTnbC+yMV5k5SiUBotRlVLhcyOzLKbghpev5sCyqdsY0gDbamSivTwVLHka3FrBbTZk6UUsbNqZdZnwZ3O+csw1A5yKmk5KtmUAvPqHV8fWYSFZlVJEyNgpCJsoGCuRvkllooBeg5NtUdGXqYQxNo6jdNpIYxFFI6+bKiqPTKgkZANWuD8uQWxRogwKQJbrlifwkZmUfHLHeteigCiiigCiiigCiormXSjNjOlSceuBnFI68/wAgW1d7ZALkW7lVmd3jiuZFjidgItI3Y+2VHhwCTtQD7RXNOM88XPjlRRFCLa/kTS6PKzW00UQdg0ZCEHqeHxDxb7jFaHHecJxbXskKLGIVulikMitIZbZwj5hZfZySQctsBnGRQD3RSrwTm1ri6eAWzrGGnRZcPgtbyCNw+UCjJ1acM3s74JxWxd8ftYmKSXEaMO6s4BGRkZFeNpczuGOc3UVfluaVFY/9qLL/AKqH/uL/AJ0f2osv+qh/7i/515xx7yT9Ln+R+jL/ABG0WaKSFvZkR0bHfDqVP5GvzSLh7e4eFzggaHHo8bsD/X6iv0P/AGosf+qh/wC4tcY+2Szt3uY7qzdJOqCJumwbEi40MQDtqXIz/c9TUGdQmuZa02LPB04On4MyE4jpYMPKmvl7mSJ+/gb0Pb5GuaRmTzU1a4UzK/iBAzVBwUU6L/uMj/a/RnfOG8VQ4GQc+8V74034Of7w/kaVeWnUAGtvid8GGgeW5+ONh+dQNtqiq4q7Rk5Jpd594p04BAD4pcFhntGpzv8AFgB8A1bfE+IpCrYwzhWYLqC50qWOSdgNvn5ZNcjmuprmZ2dsvJ4u2wCAsQB5KqA/AAk1NhxXuSx52zV5Tm03URHfUV/iRl/rXRJ5jpdjnCjOke2fQD0zShwflm3Co7zCRyTqi3XTvgY/b28x8DTZdW0X3cKrgapI4yqqVIR2AcjHnjUKrajL/UUYq/PZf7LPu1PtP7CdwK1lVutMvhm/EXVv3OxP90j+Qq1K34n4a49cdvjTlxCQMSQMDsoHko2UfSsyK2Gc4rrK7ZW4+pa4c2wzV55sVQMoWoJLrNRVSo55lmS4r3b5Y4AyTsAO5J7D41mNMBux2p+5G4WNH3hh7X6PfOFI9r4ncfD41Np8byzo4yz4I2bfAuGCGMZA1keI43/d+X54zWnRSb9p/EZ4bePollEkhR2VtDfopGjjEn/D6kqxx69iNexBINbsYqKpGVJtu2OVFcw5N4ncpJNFG8s2LeSUpMlzlJVaMQhRO7SqJAZRpZt+lqAAO7BFxviDggW2l9ahdUUmnSyPLlmLAYCtbod/bEuM4wOjwb6KXb/jdwkoCWskkXR1khHBMxDssYz4gAI8HKneVNwdjE/MVyvewkO7bqZG2V0Un9F5hiw9dJoBnopZXmC6GNVk5ySCV6ncNjABj9CDkkA6W39nV6suZXeZYJLdonaNpNy7EAatwNAyNgPI5OwPegGSikf+0vENKsLUnKFt7a5Ug6yEyhOQWGFK/qbtkrgli5evp5RKZ4+mUnkRPC6hohgow1btscFsAEqcZGCQNaiiigI7mXQjPjOlS30GaVuC8/W08fVbSq/h4VJEuZNUisyoY4CzK2EbYjJII8qaZ4gylT2YEH4EYrFs+WEjWJOtM6wFDErshCaEaNQMICRpYjfPYUBVuedrPShUvKkkgjOmGUnDwSTI4TRqkRljYAoCD8jUX3rg8ssKdOB2RIxCfu+pI0KCWIJJo0INOGUZHbbsasLyXbqsQR5UMIhEbK66l6EMkEZ3UgnRK+cjc1W4lyPEbVrSDwJI1sGLMxKJAsaAxlcHXojUZJ7kk57ED4t1wYux6UGqdCzsbY+NZIxOUkcpjW0ah+mx1EDOK8PxLhLO0vSgPW1pPI8IQlFg+8HqdRAXQxqrZ3BGDvitO65St3kZyXUMdRjVgIzJ0DbiTGM6hEcYzjYHGRmo7rku1kyHDsGBBGvAINt90PYZ/Rn670B6gueHosnERGkZbwyym3eOYnUF0uCgk9rTsR6VMvNln4szadCM7F0kRQqAM41MoBZQRqQeJc7gVM/A1aAwSSSyBnVyzuC5ZHV1xgAAZRdgAO/rmqdxyfbOZCxkKydY6NeFR5v0skeBkMe+cnBJxjJoCS15rtpJ4rdDIXlEpGYpE0GLRrWUOoZGw67MB3H7S53aXk5SiWQTCWYTfi6pQya36qxq2rwY2EMWMAY0D35YaAKhvLRJUaORFdHBDKwBVge4INTUUBzXi32MWEhJheW3O+yt1E/hfJx8CKQeJfZbxG2kGhFuE3w0ecnGDhlPskjPc48PfJAP6IoriUEyWGaUThFjxWSNCiwv1xt03R1IOMnUMZ29O9eOFwcTmfxpMV3OIIWTUc/rSyKFH8WTXeaKr/pI95YWta5ROWj7NJp2BmZIl88EySnPfP6oPwJHxp25c5StLIfgQjURgyN45W9cudwPcMD3Vu0VNjwwxrsohy6nJl+Jibxr7OLOXxQj7s+ScxAaTn9pDt9MGq1v9nZAUPeOwBB2jUHbcbknz9Qae6K5npsU3consdXmiuFS2ObccsWgbDDCns2PCfn6+6sgvXX2UHYjINVf/i4O/Rj/AIF/yqvLRW+yzuOp23Rx+Q6jhck+igk/QVqWHKt5Ido+mp/Wl8OB+77X5CuqRxqowoAHoAAPyr3SOgj+5nj1UuiFjhXJNtGdUo67+rjwD91O31zTMBX2irkMcYKoorynKW8mFRzwK6lHUMrDBVgCpHoQdiKkors5KvDuGwQLoghjhTOdMaKi59cKAM1aoooD5ivuKKKA+Yr7iiigPmK+0UUAUUUUAUUUUAUUUUAUUUUAUUUUAUUUUByjgHFb4Kt4TdvDELyS5Mr25gkijEuhYFBMgfUqAEgdjnNbNtzzO0RLQIkjG3EWVudL9YMxRU6XUd1VGOwCsN8gA4d7azjjTpxoqJv4VUBfESW2G25JPzrOTlWxEbQizgEbMGZBEgUsvssRjuPL0oBSk+0G4MCypbxZFnPdSBpHGOhN0nRMLvncgnGK1pucGDugjXa8trVcsdxPDHLqPvGsjH92t1OAWgXSLaEKUeMgRIB05G1yJjHss25HYneiTgFo0ona2iMo0ESGNS4KewQ2MgjyNALvBOLXUnCZriaaKObFzolwemml3VGcY7KR6HYDvvWDw3meezWZZuvJNotikcsqXERM03Q60c0QL6CWB6ZUHYaRvt0a04XBErpHCiLIzM6qoCsze0WHY586qWvLFlHHJFHaQJHL+kVYkCuB2DDG4FAKtzz7cKqKLT8Y/eWIKz6WW3KDKqIy66+ou7gBMHOds+eIc2XMskfTUQxLf2lu2XInYvGkzgrjGnD6cZz4SfdTZLyxZNEkLWkBijJKIYkKqW9ogY7nJz653qWXgFo0ona2hMo04kMaFwU9ghsZBHl6UBn3nFCvEBGz6IYbSSeTOApLSKqsx9EVJD/jHpSdwDnyRrq5lld+g1tPcRRPFJEIlt2AChnQBzJGwkJBIGcV0DiHAoZpVlkUNiKSFlYBkeORkYq6kb4aNSPifWp73hUE2OrDHJpV0GtFbCOAHUZGwYAAjzwKASuJ883cEKu9vB1TGsxiWSdyqSMiQo7iHSjMxcZYgZXA1bkXzzfITLJohW3jN0mXnxcMbZGMjpFpwQHUrjOceL3UwXvL9pK4kltoZHUBQzxozBVbUoBI7A7j0ryeXLPXJJ91h1zKVlbppqkVvaVzjcHAyPPFAI9rzReLa9CcAz9Hh/4kcpD67ybpeMmPCuMM2ACPL31v8vc1yT3b2zwiIASsmrq63jjkVFkVtHSdW1AnS/hyBvvhgfhNuW1mGMtmM6ii5zFnpHOO65OPTJxXjh/BLaBmeC3iiZ/aZEVS2+cEgdsknHqaAU/7S3KX8wAWS3a8t7JAXIKv936srIoTBxqyct2Tb3xn7Q3MLyLbqWhGiZTIQq3LXX3aKANp7nSzk+Q07eKnGXhMOCVjRX1tKriNSVmZSpmGR7eDjPmNqx05Jt+gLdmZw1x96mLBMzy69Z6o06dJOnYAbKBQFBecbgytaCCE3PXaFT1n+76Ut0uJGZ9GrKh1UqF7nyGcUG+0aUwNKlvHmK2a4mDzFVYCaWFFgIQl9ZiZgSAMMnrs3ScsWTQrbtaQGFG1LGYk0K2+WC4wCcnf31m8c5IhuZVd2wirGojEUGyowYKkhTWinABCnt2xQGbd8/NHcLGYkaLLLIyGUlWjtmnmwxjEZKlSukMT64zgebTnuZo2d7ZUZhbmEH7z4nnLEwlehrZ1RdfgVlIPcAE01Ly9aCQzC2hErFmL9NNZLKVYlsZ3UkH1yaiTlWxEfRFpAI9Yk0dJNPUAwHxjuBtn02oBf5V5nlubmIuNKTwXPgBJVXtLrpdRcgEaxJuD+wtPFZVhy/BDKJYkVAsXSREVVjjUyGWQoANi7FSf3F9+dWgCiiigCiiigCiiig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6" name="Picture 4" descr="http://www.varshaindustries.co.in/thumbs/products/PEANUTS_HS_CODE_1202201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0600" y="1219200"/>
            <a:ext cx="3810000" cy="2133036"/>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http://waynesword.palomar.edu/images/pnutem1b.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901847" y="1219200"/>
            <a:ext cx="3327753" cy="213303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066800"/>
            <a:ext cx="9144000" cy="5791200"/>
          </a:xfrm>
          <a:solidFill>
            <a:schemeClr val="bg1"/>
          </a:solidFill>
          <a:ln w="38100">
            <a:solidFill>
              <a:srgbClr val="00B050"/>
            </a:solidFill>
          </a:ln>
        </p:spPr>
        <p:txBody>
          <a:bodyPr>
            <a:normAutofit lnSpcReduction="10000"/>
          </a:bodyPr>
          <a:lstStyle/>
          <a:p>
            <a:pPr algn="just"/>
            <a:r>
              <a:rPr lang="en-US" sz="2400" b="1" dirty="0">
                <a:solidFill>
                  <a:srgbClr val="000000"/>
                </a:solidFill>
                <a:latin typeface="Times New Roman" panose="02020603050405020304" pitchFamily="18" charset="0"/>
              </a:rPr>
              <a:t>Cultivated groundnut </a:t>
            </a:r>
            <a:r>
              <a:rPr lang="en-US" sz="2400" b="1" dirty="0" smtClean="0">
                <a:solidFill>
                  <a:srgbClr val="000000"/>
                </a:solidFill>
                <a:latin typeface="Times New Roman" panose="02020603050405020304" pitchFamily="18" charset="0"/>
              </a:rPr>
              <a:t>(</a:t>
            </a:r>
            <a:r>
              <a:rPr lang="en-US" sz="2400" b="1" i="1" dirty="0" err="1" smtClean="0">
                <a:solidFill>
                  <a:srgbClr val="000000"/>
                </a:solidFill>
                <a:latin typeface="Times New Roman" panose="02020603050405020304" pitchFamily="18" charset="0"/>
              </a:rPr>
              <a:t>Arachis</a:t>
            </a:r>
            <a:r>
              <a:rPr lang="en-US" sz="2400" b="1" i="1" dirty="0" smtClean="0">
                <a:solidFill>
                  <a:srgbClr val="000000"/>
                </a:solidFill>
                <a:latin typeface="Times New Roman" panose="02020603050405020304" pitchFamily="18" charset="0"/>
              </a:rPr>
              <a:t> </a:t>
            </a:r>
            <a:r>
              <a:rPr lang="en-US" sz="2400" b="1" i="1" dirty="0" err="1" smtClean="0">
                <a:solidFill>
                  <a:srgbClr val="000000"/>
                </a:solidFill>
                <a:latin typeface="Times New Roman" panose="02020603050405020304" pitchFamily="18" charset="0"/>
              </a:rPr>
              <a:t>hypogaea</a:t>
            </a:r>
            <a:r>
              <a:rPr lang="en-US" sz="2400" b="1" i="1" dirty="0" smtClean="0">
                <a:solidFill>
                  <a:srgbClr val="000000"/>
                </a:solidFill>
                <a:latin typeface="Times New Roman" panose="02020603050405020304" pitchFamily="18" charset="0"/>
              </a:rPr>
              <a:t> </a:t>
            </a:r>
            <a:r>
              <a:rPr lang="en-US" sz="2400" b="1" i="1" dirty="0">
                <a:solidFill>
                  <a:srgbClr val="000000"/>
                </a:solidFill>
                <a:latin typeface="Times New Roman" panose="02020603050405020304" pitchFamily="18" charset="0"/>
              </a:rPr>
              <a:t>L</a:t>
            </a:r>
            <a:r>
              <a:rPr lang="en-US" sz="2400" b="1" dirty="0">
                <a:solidFill>
                  <a:srgbClr val="000000"/>
                </a:solidFill>
                <a:latin typeface="Times New Roman" panose="02020603050405020304" pitchFamily="18" charset="0"/>
              </a:rPr>
              <a:t>.) is commonly known as </a:t>
            </a:r>
            <a:r>
              <a:rPr lang="en-US" sz="2400" b="1" dirty="0" err="1">
                <a:solidFill>
                  <a:srgbClr val="000000"/>
                </a:solidFill>
                <a:latin typeface="Times New Roman" panose="02020603050405020304" pitchFamily="18" charset="0"/>
              </a:rPr>
              <a:t>monkeynut</a:t>
            </a:r>
            <a:r>
              <a:rPr lang="en-US" sz="2400" b="1" dirty="0">
                <a:solidFill>
                  <a:srgbClr val="000000"/>
                </a:solidFill>
                <a:latin typeface="Times New Roman" panose="02020603050405020304" pitchFamily="18" charset="0"/>
              </a:rPr>
              <a:t>, peanut and </a:t>
            </a:r>
            <a:r>
              <a:rPr lang="en-US" sz="2400" b="1" dirty="0" err="1">
                <a:solidFill>
                  <a:srgbClr val="000000"/>
                </a:solidFill>
                <a:latin typeface="Times New Roman" panose="02020603050405020304" pitchFamily="18" charset="0"/>
              </a:rPr>
              <a:t>goobernut</a:t>
            </a:r>
            <a:r>
              <a:rPr lang="en-US" sz="2400" b="1" dirty="0">
                <a:solidFill>
                  <a:srgbClr val="000000"/>
                </a:solidFill>
                <a:latin typeface="Times New Roman" panose="02020603050405020304" pitchFamily="18" charset="0"/>
              </a:rPr>
              <a:t>, </a:t>
            </a:r>
            <a:r>
              <a:rPr lang="en-US" sz="2400" b="1" dirty="0" err="1">
                <a:solidFill>
                  <a:srgbClr val="000000"/>
                </a:solidFill>
                <a:latin typeface="Times New Roman" panose="02020603050405020304" pitchFamily="18" charset="0"/>
              </a:rPr>
              <a:t>manillanut</a:t>
            </a:r>
            <a:r>
              <a:rPr lang="en-US" sz="2400" b="1" dirty="0">
                <a:solidFill>
                  <a:srgbClr val="000000"/>
                </a:solidFill>
                <a:latin typeface="Times New Roman" panose="02020603050405020304" pitchFamily="18" charset="0"/>
              </a:rPr>
              <a:t>, earthnut and popularly called as </a:t>
            </a:r>
            <a:r>
              <a:rPr lang="en-US" sz="2400" b="1" dirty="0" err="1">
                <a:solidFill>
                  <a:srgbClr val="000000"/>
                </a:solidFill>
                <a:latin typeface="Times New Roman" panose="02020603050405020304" pitchFamily="18" charset="0"/>
              </a:rPr>
              <a:t>magphooli</a:t>
            </a:r>
            <a:r>
              <a:rPr lang="en-US" sz="2400" b="1" dirty="0">
                <a:solidFill>
                  <a:srgbClr val="000000"/>
                </a:solidFill>
                <a:latin typeface="Times New Roman" panose="02020603050405020304" pitchFamily="18" charset="0"/>
              </a:rPr>
              <a:t>. Which is one of the principal economic crop of the world, ranking 13th among food crops. It is also first ranking oilseed crop of India. Groundnut is commercially cultivated over 100 countries between latitude 40º N and 40º S. </a:t>
            </a:r>
            <a:endParaRPr lang="en-US" sz="2400" b="1" dirty="0" smtClean="0">
              <a:solidFill>
                <a:srgbClr val="000000"/>
              </a:solidFill>
              <a:latin typeface="Times New Roman" panose="02020603050405020304" pitchFamily="18" charset="0"/>
            </a:endParaRPr>
          </a:p>
          <a:p>
            <a:pPr algn="just"/>
            <a:r>
              <a:rPr lang="en-US" sz="2400" b="1" dirty="0">
                <a:solidFill>
                  <a:srgbClr val="000000"/>
                </a:solidFill>
                <a:latin typeface="Times New Roman" panose="02020603050405020304" pitchFamily="18" charset="0"/>
              </a:rPr>
              <a:t>Cultivated groundnut is a self pollinated, </a:t>
            </a:r>
            <a:r>
              <a:rPr lang="en-US" sz="2400" b="1" dirty="0" err="1">
                <a:solidFill>
                  <a:srgbClr val="000000"/>
                </a:solidFill>
                <a:latin typeface="Times New Roman" panose="02020603050405020304" pitchFamily="18" charset="0"/>
              </a:rPr>
              <a:t>autotetraploid</a:t>
            </a:r>
            <a:r>
              <a:rPr lang="en-US" sz="2400" b="1" dirty="0">
                <a:solidFill>
                  <a:srgbClr val="000000"/>
                </a:solidFill>
                <a:latin typeface="Times New Roman" panose="02020603050405020304" pitchFamily="18" charset="0"/>
              </a:rPr>
              <a:t> legume </a:t>
            </a:r>
            <a:r>
              <a:rPr lang="en-US" sz="2400" b="1" dirty="0" smtClean="0">
                <a:solidFill>
                  <a:srgbClr val="000000"/>
                </a:solidFill>
                <a:latin typeface="Times New Roman" panose="02020603050405020304" pitchFamily="18" charset="0"/>
              </a:rPr>
              <a:t>crop. Botanically</a:t>
            </a:r>
            <a:r>
              <a:rPr lang="en-US" sz="2400" b="1" dirty="0">
                <a:solidFill>
                  <a:srgbClr val="000000"/>
                </a:solidFill>
                <a:latin typeface="Times New Roman" panose="02020603050405020304" pitchFamily="18" charset="0"/>
              </a:rPr>
              <a:t>, cultivated groundnut can be classified into two sub-species, which mainly differed in their branching pattern. Each sub-species is again divided into two botanical varieties, sub-species </a:t>
            </a:r>
            <a:r>
              <a:rPr lang="en-US" sz="2400" b="1" i="1" dirty="0" err="1">
                <a:solidFill>
                  <a:srgbClr val="000000"/>
                </a:solidFill>
                <a:latin typeface="Times New Roman" panose="02020603050405020304" pitchFamily="18" charset="0"/>
              </a:rPr>
              <a:t>hypogaea</a:t>
            </a:r>
            <a:r>
              <a:rPr lang="en-US" sz="2400" b="1" dirty="0">
                <a:solidFill>
                  <a:srgbClr val="000000"/>
                </a:solidFill>
                <a:latin typeface="Times New Roman" panose="02020603050405020304" pitchFamily="18" charset="0"/>
              </a:rPr>
              <a:t> into var. </a:t>
            </a:r>
            <a:r>
              <a:rPr lang="en-US" sz="2400" b="1" i="1" dirty="0" err="1">
                <a:solidFill>
                  <a:srgbClr val="000000"/>
                </a:solidFill>
                <a:latin typeface="Times New Roman" panose="02020603050405020304" pitchFamily="18" charset="0"/>
              </a:rPr>
              <a:t>hypogaea</a:t>
            </a:r>
            <a:r>
              <a:rPr lang="en-US" sz="2400" b="1" dirty="0">
                <a:solidFill>
                  <a:srgbClr val="000000"/>
                </a:solidFill>
                <a:latin typeface="Times New Roman" panose="02020603050405020304" pitchFamily="18" charset="0"/>
              </a:rPr>
              <a:t> (Virginia) and var. </a:t>
            </a:r>
            <a:r>
              <a:rPr lang="en-US" sz="2400" b="1" i="1" dirty="0" err="1">
                <a:solidFill>
                  <a:srgbClr val="000000"/>
                </a:solidFill>
                <a:latin typeface="Times New Roman" panose="02020603050405020304" pitchFamily="18" charset="0"/>
              </a:rPr>
              <a:t>hirsuta</a:t>
            </a:r>
            <a:r>
              <a:rPr lang="en-US" sz="2400" b="1" dirty="0">
                <a:solidFill>
                  <a:srgbClr val="000000"/>
                </a:solidFill>
                <a:latin typeface="Times New Roman" panose="02020603050405020304" pitchFamily="18" charset="0"/>
              </a:rPr>
              <a:t>; and sub-species </a:t>
            </a:r>
            <a:r>
              <a:rPr lang="en-US" sz="2400" b="1" i="1" dirty="0" err="1">
                <a:solidFill>
                  <a:srgbClr val="000000"/>
                </a:solidFill>
                <a:latin typeface="Times New Roman" panose="02020603050405020304" pitchFamily="18" charset="0"/>
              </a:rPr>
              <a:t>fastigiata</a:t>
            </a:r>
            <a:r>
              <a:rPr lang="en-US" sz="2400" b="1" dirty="0">
                <a:solidFill>
                  <a:srgbClr val="000000"/>
                </a:solidFill>
                <a:latin typeface="Times New Roman" panose="02020603050405020304" pitchFamily="18" charset="0"/>
              </a:rPr>
              <a:t> into var. </a:t>
            </a:r>
            <a:r>
              <a:rPr lang="en-US" sz="2400" b="1" i="1" dirty="0" err="1">
                <a:solidFill>
                  <a:srgbClr val="000000"/>
                </a:solidFill>
                <a:latin typeface="Times New Roman" panose="02020603050405020304" pitchFamily="18" charset="0"/>
              </a:rPr>
              <a:t>fastigiata</a:t>
            </a:r>
            <a:r>
              <a:rPr lang="en-US" sz="2400" b="1" dirty="0">
                <a:solidFill>
                  <a:srgbClr val="000000"/>
                </a:solidFill>
                <a:latin typeface="Times New Roman" panose="02020603050405020304" pitchFamily="18" charset="0"/>
              </a:rPr>
              <a:t> (Valencia); var. </a:t>
            </a:r>
            <a:r>
              <a:rPr lang="en-US" sz="2400" b="1" i="1" dirty="0">
                <a:solidFill>
                  <a:srgbClr val="000000"/>
                </a:solidFill>
                <a:latin typeface="Times New Roman" panose="02020603050405020304" pitchFamily="18" charset="0"/>
              </a:rPr>
              <a:t>vulgaris </a:t>
            </a:r>
            <a:r>
              <a:rPr lang="en-US" sz="2400" b="1" dirty="0">
                <a:solidFill>
                  <a:srgbClr val="000000"/>
                </a:solidFill>
                <a:latin typeface="Times New Roman" panose="02020603050405020304" pitchFamily="18" charset="0"/>
              </a:rPr>
              <a:t>(Spanish</a:t>
            </a:r>
            <a:r>
              <a:rPr lang="en-US" sz="2400" b="1" dirty="0" smtClean="0">
                <a:solidFill>
                  <a:srgbClr val="000000"/>
                </a:solidFill>
                <a:latin typeface="Times New Roman" panose="02020603050405020304" pitchFamily="18" charset="0"/>
              </a:rPr>
              <a:t>). In </a:t>
            </a:r>
            <a:r>
              <a:rPr lang="en-US" sz="2400" b="1" dirty="0">
                <a:solidFill>
                  <a:srgbClr val="000000"/>
                </a:solidFill>
                <a:latin typeface="Times New Roman" panose="02020603050405020304" pitchFamily="18" charset="0"/>
              </a:rPr>
              <a:t>trade, bold seeded types are referred to as Virginia, the small seeded as Spanish and third type runner is also recognized.</a:t>
            </a:r>
            <a:endParaRPr lang="en-US" sz="2400" b="1" dirty="0" smtClean="0">
              <a:solidFill>
                <a:srgbClr val="000000"/>
              </a:solidFill>
              <a:latin typeface="Times New Roman" panose="02020603050405020304" pitchFamily="18" charset="0"/>
            </a:endParaRPr>
          </a:p>
        </p:txBody>
      </p:sp>
      <p:sp>
        <p:nvSpPr>
          <p:cNvPr id="7" name="Title 1"/>
          <p:cNvSpPr>
            <a:spLocks noGrp="1"/>
          </p:cNvSpPr>
          <p:nvPr>
            <p:ph type="title"/>
          </p:nvPr>
        </p:nvSpPr>
        <p:spPr>
          <a:xfrm>
            <a:off x="228600" y="152400"/>
            <a:ext cx="8686800" cy="762000"/>
          </a:xfrm>
          <a:solidFill>
            <a:srgbClr val="FFFF00"/>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55000" endA="300" endPos="45500" dir="5400000" sy="-100000" algn="bl" rotWithShape="0"/>
                </a:effectLst>
              </a:rPr>
              <a:t>INTRODUCTION</a:t>
            </a:r>
            <a:endParaRPr lang="en-US" sz="40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5" name="Slide Number Placeholder 4"/>
          <p:cNvSpPr>
            <a:spLocks noGrp="1"/>
          </p:cNvSpPr>
          <p:nvPr>
            <p:ph type="sldNum" sz="quarter" idx="12"/>
          </p:nvPr>
        </p:nvSpPr>
        <p:spPr/>
        <p:txBody>
          <a:bodyPr/>
          <a:lstStyle/>
          <a:p>
            <a:fld id="{B6F15528-21DE-4FAA-801E-634DDDAF4B2B}" type="slidenum">
              <a:rPr lang="en-US" sz="3200" smtClean="0">
                <a:solidFill>
                  <a:schemeClr val="tx1"/>
                </a:solidFill>
              </a:rPr>
              <a:pPr/>
              <a:t>4</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144000" cy="7086600"/>
          </a:xfrm>
          <a:solidFill>
            <a:schemeClr val="bg1"/>
          </a:solidFill>
          <a:ln w="38100">
            <a:solidFill>
              <a:srgbClr val="00B050"/>
            </a:solidFill>
          </a:ln>
        </p:spPr>
        <p:txBody>
          <a:bodyPr>
            <a:noAutofit/>
          </a:bodyPr>
          <a:lstStyle/>
          <a:p>
            <a:pPr algn="just"/>
            <a:endParaRPr lang="en-US" sz="2300" dirty="0" smtClean="0">
              <a:solidFill>
                <a:srgbClr val="00B050"/>
              </a:solidFill>
              <a:latin typeface="Times New Roman" pitchFamily="18" charset="0"/>
              <a:cs typeface="Times New Roman" pitchFamily="18" charset="0"/>
            </a:endParaRPr>
          </a:p>
          <a:p>
            <a:pPr algn="just">
              <a:spcBef>
                <a:spcPts val="0"/>
              </a:spcBef>
            </a:pPr>
            <a:endParaRPr lang="en-US" sz="2400" dirty="0" smtClean="0">
              <a:solidFill>
                <a:srgbClr val="000000"/>
              </a:solidFill>
              <a:latin typeface="Times New Roman" panose="02020603050405020304" pitchFamily="18" charset="0"/>
            </a:endParaRPr>
          </a:p>
          <a:p>
            <a:pPr algn="just">
              <a:spcBef>
                <a:spcPts val="0"/>
              </a:spcBef>
            </a:pPr>
            <a:r>
              <a:rPr lang="en-US" sz="2400" b="1" dirty="0" smtClean="0">
                <a:solidFill>
                  <a:srgbClr val="000000"/>
                </a:solidFill>
                <a:latin typeface="Times New Roman" panose="02020603050405020304" pitchFamily="18" charset="0"/>
              </a:rPr>
              <a:t>Groundnut </a:t>
            </a:r>
            <a:r>
              <a:rPr lang="en-US" sz="2400" b="1" dirty="0">
                <a:solidFill>
                  <a:srgbClr val="000000"/>
                </a:solidFill>
                <a:latin typeface="Times New Roman" panose="02020603050405020304" pitchFamily="18" charset="0"/>
              </a:rPr>
              <a:t>is a rich source of edible oil (47-54%), high quality protein (22-30%), starch (6-24%), cellulose (1-2 %) </a:t>
            </a:r>
            <a:r>
              <a:rPr lang="en-US" sz="2400" b="1" dirty="0" smtClean="0">
                <a:solidFill>
                  <a:srgbClr val="000000"/>
                </a:solidFill>
                <a:latin typeface="Times New Roman" panose="02020603050405020304" pitchFamily="18" charset="0"/>
              </a:rPr>
              <a:t>and mineral </a:t>
            </a:r>
            <a:r>
              <a:rPr lang="en-US" sz="2400" b="1" dirty="0">
                <a:solidFill>
                  <a:srgbClr val="000000"/>
                </a:solidFill>
                <a:latin typeface="Times New Roman" panose="02020603050405020304" pitchFamily="18" charset="0"/>
              </a:rPr>
              <a:t>(2-3 </a:t>
            </a:r>
            <a:r>
              <a:rPr lang="en-US" sz="2400" b="1" dirty="0" smtClean="0">
                <a:solidFill>
                  <a:srgbClr val="000000"/>
                </a:solidFill>
                <a:latin typeface="Times New Roman" panose="02020603050405020304" pitchFamily="18" charset="0"/>
              </a:rPr>
              <a:t>%), </a:t>
            </a:r>
            <a:r>
              <a:rPr lang="en-US" sz="2400" b="1" dirty="0">
                <a:solidFill>
                  <a:srgbClr val="000000"/>
                </a:solidFill>
                <a:latin typeface="Times New Roman" panose="02020603050405020304" pitchFamily="18" charset="0"/>
              </a:rPr>
              <a:t>calories (5-6%). It has a distinct position among the oilseeds as it can be consumed and utilized in diverse ways. It is valued both for edible oil and confectionery purposes. The groundnut kernels are consumed as raw, boiled, roasted or fried products and also used in a variety of culinary preparations like peanut butter, peanut milk and chocolates. </a:t>
            </a:r>
            <a:endParaRPr lang="en-US" sz="2400" b="1" dirty="0" smtClean="0">
              <a:solidFill>
                <a:srgbClr val="000000"/>
              </a:solidFill>
              <a:latin typeface="Times New Roman" panose="02020603050405020304" pitchFamily="18" charset="0"/>
            </a:endParaRPr>
          </a:p>
          <a:p>
            <a:pPr algn="just">
              <a:spcBef>
                <a:spcPts val="0"/>
              </a:spcBef>
            </a:pPr>
            <a:endParaRPr lang="en-US" sz="2400" b="1" dirty="0" smtClean="0">
              <a:solidFill>
                <a:srgbClr val="000000"/>
              </a:solidFill>
              <a:latin typeface="Times New Roman" panose="02020603050405020304" pitchFamily="18" charset="0"/>
            </a:endParaRPr>
          </a:p>
          <a:p>
            <a:pPr algn="just">
              <a:spcBef>
                <a:spcPts val="0"/>
              </a:spcBef>
            </a:pPr>
            <a:r>
              <a:rPr lang="en-US" sz="2400" b="1" dirty="0">
                <a:solidFill>
                  <a:srgbClr val="000000"/>
                </a:solidFill>
                <a:latin typeface="Times New Roman" panose="02020603050405020304" pitchFamily="18" charset="0"/>
              </a:rPr>
              <a:t>India is largest producer of groundnut. Despite of this fact, it is facing a serious shortage at present in the indigenous supply of vegetable oils. Oil is the component of yield available from groundnut. As indicated above the main use of groundnut is for oil extracting, hence the object of increasing in oil yield. To make the nation self-sufficient in vegetable oil, the poll content in groundnut should be brought to a higher level than the existing one.</a:t>
            </a:r>
            <a:endParaRPr lang="en-US" sz="2400" b="1" dirty="0" smtClean="0">
              <a:solidFill>
                <a:srgbClr val="000000"/>
              </a:solidFill>
              <a:latin typeface="Times New Roman" panose="02020603050405020304" pitchFamily="18" charset="0"/>
            </a:endParaRPr>
          </a:p>
        </p:txBody>
      </p:sp>
      <p:sp>
        <p:nvSpPr>
          <p:cNvPr id="6" name="Text Box 4"/>
          <p:cNvSpPr txBox="1">
            <a:spLocks noChangeArrowheads="1"/>
          </p:cNvSpPr>
          <p:nvPr/>
        </p:nvSpPr>
        <p:spPr bwMode="auto">
          <a:xfrm>
            <a:off x="304800" y="0"/>
            <a:ext cx="1447800" cy="427038"/>
          </a:xfrm>
          <a:prstGeom prst="rect">
            <a:avLst/>
          </a:prstGeom>
          <a:noFill/>
          <a:ln w="9525">
            <a:noFill/>
            <a:miter lim="800000"/>
            <a:headEnd/>
            <a:tailEnd/>
          </a:ln>
        </p:spPr>
        <p:txBody>
          <a:bodyPr>
            <a:spAutoFit/>
          </a:bodyPr>
          <a:lstStyle/>
          <a:p>
            <a:pPr>
              <a:spcBef>
                <a:spcPct val="50000"/>
              </a:spcBef>
            </a:pPr>
            <a:r>
              <a:rPr lang="en-US" sz="2200" b="1" i="1" dirty="0" err="1" smtClean="0">
                <a:latin typeface="Times New Roman" pitchFamily="18" charset="0"/>
                <a:cs typeface="Times New Roman" pitchFamily="18" charset="0"/>
              </a:rPr>
              <a:t>Contd</a:t>
            </a:r>
            <a:r>
              <a:rPr lang="en-US" sz="2200" b="1" i="1" dirty="0" smtClean="0">
                <a:latin typeface="Times New Roman" pitchFamily="18" charset="0"/>
                <a:cs typeface="Times New Roman" pitchFamily="18" charset="0"/>
              </a:rPr>
              <a:t>…..</a:t>
            </a:r>
            <a:endParaRPr lang="en-US" sz="2200" b="1" i="1"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a:xfrm>
            <a:off x="6705600" y="6492875"/>
            <a:ext cx="2133600" cy="365125"/>
          </a:xfrm>
        </p:spPr>
        <p:txBody>
          <a:bodyPr/>
          <a:lstStyle/>
          <a:p>
            <a:fld id="{B6F15528-21DE-4FAA-801E-634DDDAF4B2B}" type="slidenum">
              <a:rPr lang="en-US" sz="3200" smtClean="0">
                <a:solidFill>
                  <a:schemeClr val="tx1"/>
                </a:solidFill>
              </a:rPr>
              <a:pPr/>
              <a:t>5</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990600"/>
          </a:xfrm>
          <a:solidFill>
            <a:srgbClr val="FFFF00"/>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3600" b="1" dirty="0" smtClean="0">
                <a:ln>
                  <a:solidFill>
                    <a:srgbClr val="00B050"/>
                  </a:solidFill>
                </a:ln>
                <a:solidFill>
                  <a:srgbClr val="00B050"/>
                </a:solidFill>
                <a:effectLst>
                  <a:reflection blurRad="6350" stA="55000" endA="300" endPos="45500" dir="5400000" sy="-100000" algn="bl" rotWithShape="0"/>
                </a:effectLst>
                <a:latin typeface="+mn-lt"/>
              </a:rPr>
              <a:t>AREA, PRODUCTION AND PRODUCTIVITY</a:t>
            </a:r>
            <a:endParaRPr lang="en-US" sz="36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6" name="Text Box 63"/>
          <p:cNvSpPr txBox="1">
            <a:spLocks noChangeArrowheads="1"/>
          </p:cNvSpPr>
          <p:nvPr/>
        </p:nvSpPr>
        <p:spPr bwMode="auto">
          <a:xfrm>
            <a:off x="5791200" y="6172200"/>
            <a:ext cx="2667000" cy="461665"/>
          </a:xfrm>
          <a:prstGeom prst="rect">
            <a:avLst/>
          </a:prstGeom>
          <a:noFill/>
          <a:ln w="9525">
            <a:noFill/>
            <a:miter lim="800000"/>
            <a:headEnd/>
            <a:tailEnd/>
          </a:ln>
        </p:spPr>
        <p:txBody>
          <a:bodyPr wrap="square">
            <a:spAutoFit/>
          </a:bodyPr>
          <a:lstStyle/>
          <a:p>
            <a:pPr>
              <a:spcBef>
                <a:spcPct val="50000"/>
              </a:spcBef>
            </a:pPr>
            <a:r>
              <a:rPr lang="en-US" sz="2400" b="1" dirty="0">
                <a:latin typeface="Times New Roman" pitchFamily="18" charset="0"/>
                <a:cs typeface="Times New Roman" pitchFamily="18" charset="0"/>
              </a:rPr>
              <a:t>Anonymous, </a:t>
            </a:r>
            <a:r>
              <a:rPr lang="en-US" sz="2400" b="1" dirty="0" smtClean="0">
                <a:latin typeface="Times New Roman" pitchFamily="18" charset="0"/>
                <a:cs typeface="Times New Roman" pitchFamily="18" charset="0"/>
              </a:rPr>
              <a:t>2015</a:t>
            </a:r>
            <a:endParaRPr lang="en-US" sz="2400" b="1"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a:xfrm>
            <a:off x="6629400" y="6492875"/>
            <a:ext cx="2133600" cy="365125"/>
          </a:xfrm>
        </p:spPr>
        <p:txBody>
          <a:bodyPr/>
          <a:lstStyle/>
          <a:p>
            <a:fld id="{B6F15528-21DE-4FAA-801E-634DDDAF4B2B}" type="slidenum">
              <a:rPr lang="en-US" sz="3200" smtClean="0">
                <a:solidFill>
                  <a:schemeClr val="tx1"/>
                </a:solidFill>
              </a:rPr>
              <a:pPr/>
              <a:t>6</a:t>
            </a:fld>
            <a:endParaRPr lang="en-US" sz="32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xmlns="" val="3971150861"/>
              </p:ext>
            </p:extLst>
          </p:nvPr>
        </p:nvGraphicFramePr>
        <p:xfrm>
          <a:off x="228600" y="1524000"/>
          <a:ext cx="8686800" cy="4235206"/>
        </p:xfrm>
        <a:graphic>
          <a:graphicData uri="http://schemas.openxmlformats.org/drawingml/2006/table">
            <a:tbl>
              <a:tblPr firstRow="1" bandRow="1">
                <a:tableStyleId>{5940675A-B579-460E-94D1-54222C63F5DA}</a:tableStyleId>
              </a:tblPr>
              <a:tblGrid>
                <a:gridCol w="1524000"/>
                <a:gridCol w="1981200"/>
                <a:gridCol w="2438400"/>
                <a:gridCol w="2743200"/>
              </a:tblGrid>
              <a:tr h="1295400">
                <a:tc>
                  <a:txBody>
                    <a:bodyPr/>
                    <a:lstStyle/>
                    <a:p>
                      <a:pPr algn="ctr"/>
                      <a:r>
                        <a:rPr lang="en-US" sz="2800" b="1" dirty="0" smtClean="0">
                          <a:solidFill>
                            <a:srgbClr val="0000FF"/>
                          </a:solidFill>
                          <a:latin typeface="Times New Roman" panose="02020603050405020304" pitchFamily="18" charset="0"/>
                          <a:cs typeface="Times New Roman" panose="02020603050405020304" pitchFamily="18" charset="0"/>
                        </a:rPr>
                        <a:t>Sr. </a:t>
                      </a:r>
                    </a:p>
                    <a:p>
                      <a:pPr algn="ctr"/>
                      <a:r>
                        <a:rPr lang="en-US" sz="2800" b="1" dirty="0" smtClean="0">
                          <a:solidFill>
                            <a:srgbClr val="0000FF"/>
                          </a:solidFill>
                          <a:latin typeface="Times New Roman" panose="02020603050405020304" pitchFamily="18" charset="0"/>
                          <a:cs typeface="Times New Roman" panose="02020603050405020304" pitchFamily="18" charset="0"/>
                        </a:rPr>
                        <a:t>No. </a:t>
                      </a:r>
                      <a:endParaRPr lang="en-US" sz="2800" b="1" dirty="0">
                        <a:solidFill>
                          <a:srgbClr val="0000FF"/>
                        </a:solidFill>
                        <a:latin typeface="Times New Roman" panose="02020603050405020304" pitchFamily="18" charset="0"/>
                        <a:cs typeface="Times New Roman" panose="02020603050405020304" pitchFamily="18" charset="0"/>
                      </a:endParaRPr>
                    </a:p>
                  </a:txBody>
                  <a:tcPr/>
                </a:tc>
                <a:tc>
                  <a:txBody>
                    <a:bodyPr/>
                    <a:lstStyle/>
                    <a:p>
                      <a:pPr algn="ctr"/>
                      <a:r>
                        <a:rPr lang="en-US" sz="2800" b="1" dirty="0" smtClean="0">
                          <a:solidFill>
                            <a:srgbClr val="0000FF"/>
                          </a:solidFill>
                          <a:latin typeface="Times New Roman" panose="02020603050405020304" pitchFamily="18" charset="0"/>
                          <a:cs typeface="Times New Roman" panose="02020603050405020304" pitchFamily="18" charset="0"/>
                        </a:rPr>
                        <a:t>Area (</a:t>
                      </a:r>
                      <a:r>
                        <a:rPr lang="en-US" sz="2800" b="1" i="0" u="none" strike="noStrike" kern="1200" baseline="0" dirty="0" smtClean="0">
                          <a:solidFill>
                            <a:srgbClr val="0000FF"/>
                          </a:solidFill>
                          <a:latin typeface="Times New Roman" panose="02020603050405020304" pitchFamily="18" charset="0"/>
                          <a:ea typeface="+mn-ea"/>
                          <a:cs typeface="Times New Roman" panose="02020603050405020304" pitchFamily="18" charset="0"/>
                        </a:rPr>
                        <a:t>million ha)</a:t>
                      </a:r>
                      <a:endParaRPr lang="en-US" sz="2800" b="1" dirty="0">
                        <a:solidFill>
                          <a:srgbClr val="0000FF"/>
                        </a:solidFill>
                        <a:latin typeface="Times New Roman" panose="02020603050405020304" pitchFamily="18" charset="0"/>
                        <a:cs typeface="Times New Roman" panose="02020603050405020304" pitchFamily="18" charset="0"/>
                      </a:endParaRPr>
                    </a:p>
                  </a:txBody>
                  <a:tcPr/>
                </a:tc>
                <a:tc>
                  <a:txBody>
                    <a:bodyPr/>
                    <a:lstStyle/>
                    <a:p>
                      <a:pPr algn="ctr"/>
                      <a:r>
                        <a:rPr lang="en-US" sz="2800" b="1" dirty="0" smtClean="0">
                          <a:solidFill>
                            <a:srgbClr val="0000FF"/>
                          </a:solidFill>
                          <a:latin typeface="Times New Roman" panose="02020603050405020304" pitchFamily="18" charset="0"/>
                          <a:cs typeface="Times New Roman" panose="02020603050405020304" pitchFamily="18" charset="0"/>
                        </a:rPr>
                        <a:t>Production </a:t>
                      </a:r>
                    </a:p>
                    <a:p>
                      <a:pPr algn="ctr"/>
                      <a:r>
                        <a:rPr lang="en-US" sz="2800" b="1" dirty="0" smtClean="0">
                          <a:solidFill>
                            <a:srgbClr val="0000FF"/>
                          </a:solidFill>
                          <a:latin typeface="Times New Roman" panose="02020603050405020304" pitchFamily="18" charset="0"/>
                          <a:cs typeface="Times New Roman" panose="02020603050405020304" pitchFamily="18" charset="0"/>
                        </a:rPr>
                        <a:t>(</a:t>
                      </a:r>
                      <a:r>
                        <a:rPr lang="en-US" sz="2800" b="1" i="0" u="none" strike="noStrike" kern="1200" baseline="0" dirty="0" smtClean="0">
                          <a:solidFill>
                            <a:srgbClr val="0000FF"/>
                          </a:solidFill>
                          <a:latin typeface="Times New Roman" panose="02020603050405020304" pitchFamily="18" charset="0"/>
                          <a:ea typeface="+mn-ea"/>
                          <a:cs typeface="Times New Roman" panose="02020603050405020304" pitchFamily="18" charset="0"/>
                        </a:rPr>
                        <a:t>million metric tons)</a:t>
                      </a:r>
                      <a:endParaRPr lang="en-US" sz="2800" b="1" dirty="0">
                        <a:solidFill>
                          <a:srgbClr val="0000FF"/>
                        </a:solidFill>
                        <a:latin typeface="Times New Roman" panose="02020603050405020304" pitchFamily="18" charset="0"/>
                        <a:cs typeface="Times New Roman" panose="02020603050405020304" pitchFamily="18" charset="0"/>
                      </a:endParaRPr>
                    </a:p>
                  </a:txBody>
                  <a:tcPr/>
                </a:tc>
                <a:tc>
                  <a:txBody>
                    <a:bodyPr/>
                    <a:lstStyle/>
                    <a:p>
                      <a:pPr algn="ctr"/>
                      <a:r>
                        <a:rPr lang="en-US" sz="2800" b="1" dirty="0" smtClean="0">
                          <a:solidFill>
                            <a:srgbClr val="0000FF"/>
                          </a:solidFill>
                          <a:latin typeface="Times New Roman" panose="02020603050405020304" pitchFamily="18" charset="0"/>
                          <a:cs typeface="Times New Roman" panose="02020603050405020304" pitchFamily="18" charset="0"/>
                        </a:rPr>
                        <a:t>Productivity </a:t>
                      </a:r>
                    </a:p>
                    <a:p>
                      <a:pPr algn="ctr"/>
                      <a:r>
                        <a:rPr lang="en-US" sz="2800" b="1" dirty="0" smtClean="0">
                          <a:solidFill>
                            <a:srgbClr val="0000FF"/>
                          </a:solidFill>
                          <a:latin typeface="Times New Roman" panose="02020603050405020304" pitchFamily="18" charset="0"/>
                          <a:cs typeface="Times New Roman" panose="02020603050405020304" pitchFamily="18" charset="0"/>
                        </a:rPr>
                        <a:t>(</a:t>
                      </a:r>
                      <a:r>
                        <a:rPr lang="en-US" sz="2800" b="1" i="0" u="none" strike="noStrike" kern="1200" baseline="0" dirty="0" smtClean="0">
                          <a:solidFill>
                            <a:srgbClr val="0000FF"/>
                          </a:solidFill>
                          <a:latin typeface="Times New Roman" panose="02020603050405020304" pitchFamily="18" charset="0"/>
                          <a:ea typeface="+mn-ea"/>
                          <a:cs typeface="Times New Roman" panose="02020603050405020304" pitchFamily="18" charset="0"/>
                        </a:rPr>
                        <a:t>metric tons/ha)</a:t>
                      </a:r>
                      <a:endParaRPr lang="en-US" sz="2800" b="1" dirty="0">
                        <a:solidFill>
                          <a:srgbClr val="0000FF"/>
                        </a:solidFill>
                        <a:latin typeface="Times New Roman" panose="02020603050405020304" pitchFamily="18" charset="0"/>
                        <a:cs typeface="Times New Roman" panose="02020603050405020304" pitchFamily="18" charset="0"/>
                      </a:endParaRPr>
                    </a:p>
                  </a:txBody>
                  <a:tcPr/>
                </a:tc>
              </a:tr>
              <a:tr h="937980">
                <a:tc>
                  <a:txBody>
                    <a:bodyPr/>
                    <a:lstStyle/>
                    <a:p>
                      <a:r>
                        <a:rPr lang="en-US" sz="2800" b="1" dirty="0" smtClean="0">
                          <a:solidFill>
                            <a:srgbClr val="0000FF"/>
                          </a:solidFill>
                          <a:latin typeface="Times New Roman" panose="02020603050405020304" pitchFamily="18" charset="0"/>
                          <a:cs typeface="Times New Roman" panose="02020603050405020304" pitchFamily="18" charset="0"/>
                        </a:rPr>
                        <a:t>World</a:t>
                      </a:r>
                      <a:endParaRPr lang="en-US" sz="2800" b="1" dirty="0">
                        <a:solidFill>
                          <a:srgbClr val="0000FF"/>
                        </a:solidFill>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23.65</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39.41</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1.67</a:t>
                      </a:r>
                      <a:endParaRPr lang="en-US" sz="2800" b="1" dirty="0">
                        <a:latin typeface="Times New Roman" panose="02020603050405020304" pitchFamily="18" charset="0"/>
                        <a:cs typeface="Times New Roman" panose="02020603050405020304" pitchFamily="18" charset="0"/>
                      </a:endParaRPr>
                    </a:p>
                  </a:txBody>
                  <a:tcPr anchor="ctr"/>
                </a:tc>
              </a:tr>
              <a:tr h="937980">
                <a:tc>
                  <a:txBody>
                    <a:bodyPr/>
                    <a:lstStyle/>
                    <a:p>
                      <a:r>
                        <a:rPr lang="en-US" sz="2800" b="1" dirty="0" smtClean="0">
                          <a:solidFill>
                            <a:srgbClr val="0000FF"/>
                          </a:solidFill>
                          <a:latin typeface="Times New Roman" panose="02020603050405020304" pitchFamily="18" charset="0"/>
                          <a:cs typeface="Times New Roman" panose="02020603050405020304" pitchFamily="18" charset="0"/>
                        </a:rPr>
                        <a:t>India</a:t>
                      </a:r>
                      <a:endParaRPr lang="en-US" sz="2800" b="1" dirty="0">
                        <a:solidFill>
                          <a:srgbClr val="0000FF"/>
                        </a:solidFill>
                        <a:latin typeface="Times New Roman" panose="02020603050405020304" pitchFamily="18" charset="0"/>
                        <a:cs typeface="Times New Roman" panose="02020603050405020304" pitchFamily="18" charset="0"/>
                      </a:endParaRPr>
                    </a:p>
                  </a:txBody>
                  <a:tcPr anchor="ctr"/>
                </a:tc>
                <a:tc>
                  <a:txBody>
                    <a:bodyPr/>
                    <a:lstStyle/>
                    <a:p>
                      <a:pPr algn="ctr"/>
                      <a:r>
                        <a:rPr lang="en-US" sz="2800" b="1" dirty="0" smtClean="0">
                          <a:latin typeface="Times New Roman" panose="02020603050405020304" pitchFamily="18" charset="0"/>
                          <a:cs typeface="Times New Roman" panose="02020603050405020304" pitchFamily="18" charset="0"/>
                        </a:rPr>
                        <a:t>4.60</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4.90</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1.07</a:t>
                      </a:r>
                      <a:endParaRPr lang="en-US" sz="2800" b="1" dirty="0">
                        <a:latin typeface="Times New Roman" panose="02020603050405020304" pitchFamily="18" charset="0"/>
                        <a:cs typeface="Times New Roman" panose="02020603050405020304" pitchFamily="18" charset="0"/>
                      </a:endParaRPr>
                    </a:p>
                  </a:txBody>
                  <a:tcPr anchor="ctr"/>
                </a:tc>
              </a:tr>
              <a:tr h="987646">
                <a:tc>
                  <a:txBody>
                    <a:bodyPr/>
                    <a:lstStyle/>
                    <a:p>
                      <a:r>
                        <a:rPr lang="en-US" sz="2800" b="1" dirty="0" smtClean="0">
                          <a:solidFill>
                            <a:srgbClr val="0000FF"/>
                          </a:solidFill>
                          <a:latin typeface="Times New Roman" panose="02020603050405020304" pitchFamily="18" charset="0"/>
                          <a:cs typeface="Times New Roman" panose="02020603050405020304" pitchFamily="18" charset="0"/>
                        </a:rPr>
                        <a:t>Gujarat</a:t>
                      </a:r>
                      <a:endParaRPr lang="en-US" sz="2800" b="1" dirty="0">
                        <a:solidFill>
                          <a:srgbClr val="0000FF"/>
                        </a:solidFill>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3.73</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4.85</a:t>
                      </a:r>
                      <a:endParaRPr lang="en-US" sz="2800" b="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b="1" dirty="0" smtClean="0">
                          <a:latin typeface="Times New Roman" panose="02020603050405020304" pitchFamily="18" charset="0"/>
                          <a:cs typeface="Times New Roman" panose="02020603050405020304" pitchFamily="18" charset="0"/>
                        </a:rPr>
                        <a:t>1.30</a:t>
                      </a:r>
                      <a:endParaRPr lang="en-US" sz="2800" b="1" dirty="0">
                        <a:latin typeface="Times New Roman" panose="02020603050405020304" pitchFamily="18" charset="0"/>
                        <a:cs typeface="Times New Roman" panose="02020603050405020304" pitchFamily="18" charset="0"/>
                      </a:endParaRPr>
                    </a:p>
                  </a:txBody>
                  <a:tcPr anchor="ct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a:solidFill>
            <a:srgbClr val="FFFF00"/>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55000" endA="300" endPos="45500" dir="5400000" sy="-100000" algn="bl" rotWithShape="0"/>
                </a:effectLst>
              </a:rPr>
              <a:t> </a:t>
            </a:r>
            <a:r>
              <a:rPr lang="en-US" sz="4000" b="1" dirty="0" smtClean="0">
                <a:ln>
                  <a:solidFill>
                    <a:srgbClr val="00B050"/>
                  </a:solidFill>
                </a:ln>
                <a:solidFill>
                  <a:srgbClr val="00B050"/>
                </a:solidFill>
                <a:effectLst>
                  <a:reflection blurRad="6350" stA="55000" endA="300" endPos="45500" dir="5400000" sy="-100000" algn="bl" rotWithShape="0"/>
                </a:effectLst>
                <a:latin typeface="Arial Unicode MS" pitchFamily="34" charset="-128"/>
                <a:ea typeface="Arial Unicode MS" pitchFamily="34" charset="-128"/>
                <a:cs typeface="Arial Unicode MS" pitchFamily="34" charset="-128"/>
              </a:rPr>
              <a:t>Practical Utility of Research Problem</a:t>
            </a:r>
            <a:endParaRPr lang="en-US" sz="4000" b="1" dirty="0">
              <a:ln>
                <a:solidFill>
                  <a:srgbClr val="00B050"/>
                </a:solidFill>
              </a:ln>
              <a:solidFill>
                <a:srgbClr val="00B050"/>
              </a:solidFill>
              <a:effectLst>
                <a:reflection blurRad="6350" stA="55000" endA="300" endPos="45500" dir="5400000" sy="-100000" algn="bl" rotWithShape="0"/>
              </a:effectLst>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152400" y="1143000"/>
            <a:ext cx="8763000" cy="5486400"/>
          </a:xfrm>
          <a:solidFill>
            <a:schemeClr val="accent3">
              <a:lumMod val="20000"/>
              <a:lumOff val="80000"/>
            </a:schemeClr>
          </a:solidFill>
          <a:ln w="38100">
            <a:solidFill>
              <a:srgbClr val="00B050"/>
            </a:solidFill>
          </a:ln>
        </p:spPr>
        <p:txBody>
          <a:bodyPr>
            <a:normAutofit/>
          </a:bodyPr>
          <a:lstStyle/>
          <a:p>
            <a:pPr algn="just"/>
            <a:r>
              <a:rPr lang="en-US" sz="2400" b="1" dirty="0" smtClean="0">
                <a:latin typeface="Times New Roman" panose="02020603050405020304" pitchFamily="18" charset="0"/>
                <a:cs typeface="Times New Roman" panose="02020603050405020304" pitchFamily="18" charset="0"/>
              </a:rPr>
              <a:t>Availability </a:t>
            </a:r>
            <a:r>
              <a:rPr lang="en-US" sz="2400" b="1" dirty="0">
                <a:latin typeface="Times New Roman" panose="02020603050405020304" pitchFamily="18" charset="0"/>
                <a:cs typeface="Times New Roman" panose="02020603050405020304" pitchFamily="18" charset="0"/>
              </a:rPr>
              <a:t>of sufficient genetic variability is very important in a crop improvement </a:t>
            </a:r>
            <a:r>
              <a:rPr lang="en-US" sz="2400" b="1" dirty="0" err="1" smtClean="0">
                <a:latin typeface="Times New Roman" panose="02020603050405020304" pitchFamily="18" charset="0"/>
                <a:cs typeface="Times New Roman" panose="02020603050405020304" pitchFamily="18" charset="0"/>
              </a:rPr>
              <a:t>programme</a:t>
            </a:r>
            <a:r>
              <a:rPr lang="en-US" sz="2400" b="1" dirty="0" smtClean="0">
                <a:latin typeface="Times New Roman" panose="02020603050405020304" pitchFamily="18" charset="0"/>
                <a:cs typeface="Times New Roman" panose="02020603050405020304" pitchFamily="18" charset="0"/>
              </a:rPr>
              <a:t>. For </a:t>
            </a:r>
            <a:r>
              <a:rPr lang="en-US" sz="2400" b="1" dirty="0">
                <a:latin typeface="Times New Roman" panose="02020603050405020304" pitchFamily="18" charset="0"/>
                <a:cs typeface="Times New Roman" panose="02020603050405020304" pitchFamily="18" charset="0"/>
              </a:rPr>
              <a:t>successful breeding </a:t>
            </a:r>
            <a:r>
              <a:rPr lang="en-US" sz="2400" b="1" dirty="0" err="1">
                <a:latin typeface="Times New Roman" panose="02020603050405020304" pitchFamily="18" charset="0"/>
                <a:cs typeface="Times New Roman" panose="02020603050405020304" pitchFamily="18" charset="0"/>
              </a:rPr>
              <a:t>programme</a:t>
            </a:r>
            <a:r>
              <a:rPr lang="en-US" sz="2400" b="1" dirty="0">
                <a:latin typeface="Times New Roman" panose="02020603050405020304" pitchFamily="18" charset="0"/>
                <a:cs typeface="Times New Roman" panose="02020603050405020304" pitchFamily="18" charset="0"/>
              </a:rPr>
              <a:t>, amount of variability present in the experimental material is a desirable characteristic. </a:t>
            </a:r>
          </a:p>
          <a:p>
            <a:pPr algn="just">
              <a:buNone/>
            </a:pPr>
            <a:endParaRPr lang="en-US" sz="2400" b="1" dirty="0" smtClean="0">
              <a:latin typeface="Times New Roman" panose="02020603050405020304" pitchFamily="18" charset="0"/>
              <a:cs typeface="Times New Roman" panose="02020603050405020304" pitchFamily="18" charset="0"/>
            </a:endParaRPr>
          </a:p>
          <a:p>
            <a:pPr algn="just"/>
            <a:r>
              <a:rPr lang="en-US" sz="2400" b="1"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knowledge of nature and magnitude of genetic variance controlling yield and yield components is very useful for deciding the breeding procedure to be followed for improvement of a crop. Moreover, the selection of superior single plants in segregating generations commences from the F</a:t>
            </a:r>
            <a:r>
              <a:rPr lang="en-US" sz="2400" b="1" baseline="-25000" dirty="0">
                <a:latin typeface="Times New Roman" panose="02020603050405020304" pitchFamily="18" charset="0"/>
                <a:cs typeface="Times New Roman" panose="02020603050405020304" pitchFamily="18" charset="0"/>
              </a:rPr>
              <a:t>2</a:t>
            </a:r>
            <a:r>
              <a:rPr lang="en-US" sz="2400" b="1" dirty="0">
                <a:latin typeface="Times New Roman" panose="02020603050405020304" pitchFamily="18" charset="0"/>
                <a:cs typeface="Times New Roman" panose="02020603050405020304" pitchFamily="18" charset="0"/>
              </a:rPr>
              <a:t> populations. The information on genetic basis of expression of different characters in such populations therefore gives better idea of practicing selection. </a:t>
            </a:r>
          </a:p>
          <a:p>
            <a:pPr algn="just">
              <a:lnSpc>
                <a:spcPct val="150000"/>
              </a:lnSpc>
              <a:buNone/>
            </a:pPr>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z="3200" smtClean="0">
                <a:solidFill>
                  <a:schemeClr val="tx1"/>
                </a:solidFill>
              </a:rPr>
              <a:pPr/>
              <a:t>7</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120775"/>
            <a:ext cx="8839200" cy="5105400"/>
          </a:xfrm>
          <a:noFill/>
          <a:ln w="38100">
            <a:solidFill>
              <a:srgbClr val="00B050"/>
            </a:solidFill>
          </a:ln>
        </p:spPr>
        <p:txBody>
          <a:bodyPr>
            <a:normAutofit/>
          </a:bodyPr>
          <a:lstStyle/>
          <a:p>
            <a:pPr algn="just">
              <a:lnSpc>
                <a:spcPct val="150000"/>
              </a:lnSpc>
            </a:pPr>
            <a:r>
              <a:rPr lang="en-US" sz="2400" b="1" dirty="0">
                <a:latin typeface="Times New Roman" panose="02020603050405020304" pitchFamily="18" charset="0"/>
                <a:cs typeface="Times New Roman" panose="02020603050405020304" pitchFamily="18" charset="0"/>
              </a:rPr>
              <a:t>Correlation analysis provides the mutual relationship between various plant characters and determines the component character on which selection can be based for genetic improvement in yield. Path analysis splits the correlation coefficient into direct and indirect effects. Path analysis showing direct and indirect effects is effective to get high selection response simultaneously for several characters from the diverse populations. Therefore, path coefficient analysis could provide a more realistic picture of the interrelationship. </a:t>
            </a:r>
          </a:p>
          <a:p>
            <a:pPr algn="just">
              <a:lnSpc>
                <a:spcPct val="150000"/>
              </a:lnSpc>
              <a:buNone/>
            </a:pPr>
            <a:endParaRPr lang="en-US" sz="2400" dirty="0">
              <a:latin typeface="Times New Roman" panose="02020603050405020304" pitchFamily="18" charset="0"/>
              <a:cs typeface="Times New Roman" panose="02020603050405020304" pitchFamily="18" charset="0"/>
            </a:endParaRPr>
          </a:p>
        </p:txBody>
      </p:sp>
      <p:sp>
        <p:nvSpPr>
          <p:cNvPr id="212" name="Title 1"/>
          <p:cNvSpPr>
            <a:spLocks noGrp="1"/>
          </p:cNvSpPr>
          <p:nvPr>
            <p:ph type="title"/>
          </p:nvPr>
        </p:nvSpPr>
        <p:spPr>
          <a:xfrm>
            <a:off x="228600" y="152400"/>
            <a:ext cx="8686800" cy="838200"/>
          </a:xfrm>
          <a:solidFill>
            <a:srgbClr val="FFFF00"/>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4000" b="1" dirty="0" smtClean="0">
                <a:ln>
                  <a:solidFill>
                    <a:srgbClr val="00B050"/>
                  </a:solidFill>
                </a:ln>
                <a:solidFill>
                  <a:srgbClr val="00B050"/>
                </a:solidFill>
                <a:effectLst>
                  <a:reflection blurRad="6350" stA="55000" endA="300" endPos="45500" dir="5400000" sy="-100000" algn="bl" rotWithShape="0"/>
                </a:effectLst>
              </a:rPr>
              <a:t> Practical Utility of Research Problem</a:t>
            </a:r>
            <a:endParaRPr lang="en-US" sz="4000" b="1" dirty="0">
              <a:ln>
                <a:solidFill>
                  <a:srgbClr val="00B050"/>
                </a:solidFill>
              </a:ln>
              <a:solidFill>
                <a:srgbClr val="00B050"/>
              </a:solidFill>
              <a:effectLst>
                <a:reflection blurRad="6350" stA="55000" endA="300" endPos="45500" dir="5400000" sy="-100000" algn="bl" rotWithShape="0"/>
              </a:effectLst>
              <a:latin typeface="+mn-lt"/>
            </a:endParaRPr>
          </a:p>
        </p:txBody>
      </p:sp>
      <p:sp>
        <p:nvSpPr>
          <p:cNvPr id="5" name="Slide Number Placeholder 4"/>
          <p:cNvSpPr>
            <a:spLocks noGrp="1"/>
          </p:cNvSpPr>
          <p:nvPr>
            <p:ph type="sldNum" sz="quarter" idx="12"/>
          </p:nvPr>
        </p:nvSpPr>
        <p:spPr/>
        <p:txBody>
          <a:bodyPr/>
          <a:lstStyle/>
          <a:p>
            <a:fld id="{B6F15528-21DE-4FAA-801E-634DDDAF4B2B}" type="slidenum">
              <a:rPr lang="en-US" sz="3200" smtClean="0">
                <a:solidFill>
                  <a:schemeClr val="tx1"/>
                </a:solidFill>
              </a:rPr>
              <a:pPr/>
              <a:t>8</a:t>
            </a:fld>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990600"/>
          </a:xfrm>
          <a:solidFill>
            <a:srgbClr val="FFFF00"/>
          </a:solidFill>
          <a:ln w="38100">
            <a:solidFill>
              <a:srgbClr val="00B0F0"/>
            </a:solidFill>
          </a:ln>
          <a:effectLst>
            <a:glow rad="139700">
              <a:schemeClr val="accent4">
                <a:satMod val="175000"/>
                <a:alpha val="40000"/>
              </a:schemeClr>
            </a:glow>
          </a:effectLst>
        </p:spPr>
        <p:txBody>
          <a:bodyPr>
            <a:normAutofit/>
            <a:scene3d>
              <a:camera prst="orthographicFront"/>
              <a:lightRig rig="threePt" dir="t"/>
            </a:scene3d>
            <a:sp3d extrusionH="57150">
              <a:bevelT w="82550" h="38100" prst="coolSlant"/>
            </a:sp3d>
          </a:bodyPr>
          <a:lstStyle/>
          <a:p>
            <a:r>
              <a:rPr lang="en-US" sz="5400" b="1" dirty="0" smtClean="0">
                <a:ln>
                  <a:solidFill>
                    <a:srgbClr val="00B050"/>
                  </a:solidFill>
                </a:ln>
                <a:solidFill>
                  <a:srgbClr val="00B050"/>
                </a:solidFill>
                <a:effectLst>
                  <a:reflection blurRad="6350" stA="60000" endA="900" endPos="58000" dir="5400000" sy="-100000" algn="bl" rotWithShape="0"/>
                </a:effectLst>
                <a:latin typeface="+mn-lt"/>
              </a:rPr>
              <a:t>OBJECTIVES</a:t>
            </a:r>
            <a:endParaRPr lang="en-US" sz="5400" b="1" dirty="0">
              <a:ln>
                <a:solidFill>
                  <a:srgbClr val="00B050"/>
                </a:solidFill>
              </a:ln>
              <a:solidFill>
                <a:srgbClr val="00B050"/>
              </a:solidFill>
              <a:effectLst>
                <a:reflection blurRad="6350" stA="60000" endA="900" endPos="58000" dir="5400000" sy="-100000" algn="bl" rotWithShape="0"/>
              </a:effectLst>
              <a:latin typeface="+mn-lt"/>
            </a:endParaRPr>
          </a:p>
        </p:txBody>
      </p:sp>
      <p:sp>
        <p:nvSpPr>
          <p:cNvPr id="3" name="Content Placeholder 2"/>
          <p:cNvSpPr>
            <a:spLocks noGrp="1"/>
          </p:cNvSpPr>
          <p:nvPr>
            <p:ph idx="1"/>
          </p:nvPr>
        </p:nvSpPr>
        <p:spPr>
          <a:xfrm>
            <a:off x="228600" y="1295400"/>
            <a:ext cx="8686800" cy="5334000"/>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w="38100">
            <a:solidFill>
              <a:srgbClr val="00B050"/>
            </a:solidFill>
          </a:ln>
        </p:spPr>
        <p:txBody>
          <a:bodyPr numCol="1">
            <a:normAutofit/>
          </a:bodyPr>
          <a:lstStyle/>
          <a:p>
            <a:pPr marL="457200" indent="-457200" algn="just">
              <a:buNone/>
            </a:pPr>
            <a:r>
              <a:rPr lang="en-US" sz="800" dirty="0" smtClean="0"/>
              <a:t>.</a:t>
            </a:r>
            <a:endParaRPr lang="en-US" sz="800" dirty="0"/>
          </a:p>
        </p:txBody>
      </p:sp>
      <p:sp>
        <p:nvSpPr>
          <p:cNvPr id="6" name="Rectangle 3"/>
          <p:cNvSpPr txBox="1">
            <a:spLocks noChangeArrowheads="1"/>
          </p:cNvSpPr>
          <p:nvPr/>
        </p:nvSpPr>
        <p:spPr>
          <a:xfrm>
            <a:off x="304800" y="1600200"/>
            <a:ext cx="5791200" cy="4419600"/>
          </a:xfrm>
          <a:prstGeom prst="rect">
            <a:avLst/>
          </a:prstGeom>
          <a:solidFill>
            <a:schemeClr val="accent3">
              <a:lumMod val="20000"/>
              <a:lumOff val="80000"/>
            </a:schemeClr>
          </a:solidFill>
        </p:spPr>
        <p:txBody>
          <a:bodyPr vert="horz" lIns="91440" tIns="45720" rIns="91440" bIns="45720" rtlCol="0">
            <a:normAutofit lnSpcReduction="10000"/>
          </a:bodyPr>
          <a:lstStyle/>
          <a:p>
            <a:pPr marL="457200" indent="-457200" algn="just">
              <a:buFont typeface="+mj-lt"/>
              <a:buAutoNum type="arabicPeriod"/>
            </a:pPr>
            <a:r>
              <a:rPr lang="en-US" sz="2400" b="1" dirty="0" smtClean="0">
                <a:latin typeface="Times New Roman" pitchFamily="18" charset="0"/>
                <a:cs typeface="Times New Roman" pitchFamily="18" charset="0"/>
              </a:rPr>
              <a:t>To </a:t>
            </a:r>
            <a:r>
              <a:rPr lang="en-US" sz="2400" b="1" dirty="0">
                <a:latin typeface="Times New Roman" pitchFamily="18" charset="0"/>
                <a:cs typeface="Times New Roman" pitchFamily="18" charset="0"/>
              </a:rPr>
              <a:t>study the nature and extent of genetic variation for seed yield and its related traits in F</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 populations </a:t>
            </a:r>
            <a:endParaRPr lang="en-US" sz="2400" b="1" dirty="0" smtClean="0">
              <a:latin typeface="Times New Roman" pitchFamily="18" charset="0"/>
              <a:cs typeface="Times New Roman" pitchFamily="18" charset="0"/>
            </a:endParaRPr>
          </a:p>
          <a:p>
            <a:pPr marL="457200" indent="-457200" algn="just">
              <a:buFont typeface="+mj-lt"/>
              <a:buAutoNum type="arabicPeriod"/>
            </a:pPr>
            <a:endParaRPr lang="en-US" sz="2400" b="1" dirty="0">
              <a:latin typeface="Times New Roman" pitchFamily="18" charset="0"/>
              <a:cs typeface="Times New Roman" pitchFamily="18" charset="0"/>
            </a:endParaRPr>
          </a:p>
          <a:p>
            <a:pPr marL="457200" indent="-457200" algn="just">
              <a:buFont typeface="+mj-lt"/>
              <a:buAutoNum type="arabicPeriod"/>
            </a:pPr>
            <a:r>
              <a:rPr lang="en-US" sz="2400" b="1" dirty="0" smtClean="0">
                <a:latin typeface="Times New Roman" pitchFamily="18" charset="0"/>
                <a:cs typeface="Times New Roman" pitchFamily="18" charset="0"/>
              </a:rPr>
              <a:t>To </a:t>
            </a:r>
            <a:r>
              <a:rPr lang="en-US" sz="2400" b="1" dirty="0">
                <a:latin typeface="Times New Roman" pitchFamily="18" charset="0"/>
                <a:cs typeface="Times New Roman" pitchFamily="18" charset="0"/>
              </a:rPr>
              <a:t>estimate the correlation coefficients between seed yield and its related traits in F</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 populations </a:t>
            </a:r>
            <a:endParaRPr lang="en-US" sz="2400" b="1" dirty="0" smtClean="0">
              <a:latin typeface="Times New Roman" pitchFamily="18" charset="0"/>
              <a:cs typeface="Times New Roman" pitchFamily="18" charset="0"/>
            </a:endParaRPr>
          </a:p>
          <a:p>
            <a:pPr marL="457200" indent="-457200" algn="just"/>
            <a:endParaRPr lang="en-US" sz="2400" b="1" dirty="0">
              <a:latin typeface="Times New Roman" pitchFamily="18" charset="0"/>
              <a:cs typeface="Times New Roman" pitchFamily="18" charset="0"/>
            </a:endParaRPr>
          </a:p>
          <a:p>
            <a:pPr marL="457200" indent="-457200" algn="just"/>
            <a:r>
              <a:rPr lang="en-US" sz="2400" b="1" dirty="0" smtClean="0">
                <a:latin typeface="Times New Roman" pitchFamily="18" charset="0"/>
                <a:cs typeface="Times New Roman" pitchFamily="18" charset="0"/>
              </a:rPr>
              <a:t>3. To </a:t>
            </a:r>
            <a:r>
              <a:rPr lang="en-US" sz="2400" b="1" dirty="0">
                <a:latin typeface="Times New Roman" pitchFamily="18" charset="0"/>
                <a:cs typeface="Times New Roman" pitchFamily="18" charset="0"/>
              </a:rPr>
              <a:t>determine the direct and </a:t>
            </a:r>
            <a:r>
              <a:rPr lang="en-US" sz="2400" b="1">
                <a:latin typeface="Times New Roman" pitchFamily="18" charset="0"/>
                <a:cs typeface="Times New Roman" pitchFamily="18" charset="0"/>
              </a:rPr>
              <a:t>indirect </a:t>
            </a:r>
            <a:r>
              <a:rPr lang="en-US" sz="2400" b="1" smtClean="0">
                <a:latin typeface="Times New Roman" pitchFamily="18" charset="0"/>
                <a:cs typeface="Times New Roman" pitchFamily="18" charset="0"/>
              </a:rPr>
              <a:t>effects </a:t>
            </a:r>
            <a:r>
              <a:rPr lang="en-US" sz="2400" b="1" dirty="0">
                <a:latin typeface="Times New Roman" pitchFamily="18" charset="0"/>
                <a:cs typeface="Times New Roman" pitchFamily="18" charset="0"/>
              </a:rPr>
              <a:t>of different characters on seed yield in F</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 populations through path coefficient analysis. </a:t>
            </a:r>
          </a:p>
          <a:p>
            <a:pPr marR="0" lvl="0" algn="just" defTabSz="914400" rtl="0" eaLnBrk="1" fontAlgn="auto" latinLnBrk="0" hangingPunct="1">
              <a:lnSpc>
                <a:spcPct val="100000"/>
              </a:lnSpc>
              <a:spcBef>
                <a:spcPct val="20000"/>
              </a:spcBef>
              <a:spcAft>
                <a:spcPts val="0"/>
              </a:spcAft>
              <a:buClrTx/>
              <a:buSzTx/>
              <a:tabLst/>
              <a:defRPr/>
            </a:pPr>
            <a:endParaRPr kumimoji="0" lang="en-US" sz="2400" i="0" u="none" strike="noStrike" kern="1200" cap="none" spc="0" normalizeH="0" baseline="0" noProof="0" dirty="0" smtClean="0">
              <a:ln>
                <a:noFill/>
              </a:ln>
              <a:solidFill>
                <a:srgbClr val="002060"/>
              </a:solidFill>
              <a:effectLst/>
              <a:uLnTx/>
              <a:uFillTx/>
              <a:latin typeface="Times New Roman" pitchFamily="18" charset="0"/>
              <a:ea typeface="+mn-ea"/>
              <a:cs typeface="+mn-cs"/>
            </a:endParaRPr>
          </a:p>
        </p:txBody>
      </p:sp>
      <p:sp>
        <p:nvSpPr>
          <p:cNvPr id="7" name="Slide Number Placeholder 6"/>
          <p:cNvSpPr>
            <a:spLocks noGrp="1"/>
          </p:cNvSpPr>
          <p:nvPr>
            <p:ph type="sldNum" sz="quarter" idx="12"/>
          </p:nvPr>
        </p:nvSpPr>
        <p:spPr/>
        <p:txBody>
          <a:bodyPr/>
          <a:lstStyle/>
          <a:p>
            <a:fld id="{B6F15528-21DE-4FAA-801E-634DDDAF4B2B}" type="slidenum">
              <a:rPr lang="en-US" sz="3200" smtClean="0">
                <a:solidFill>
                  <a:schemeClr val="tx1"/>
                </a:solidFill>
              </a:rPr>
              <a:pPr/>
              <a:t>9</a:t>
            </a:fld>
            <a:endParaRPr lang="en-US" sz="3200" dirty="0">
              <a:solidFill>
                <a:schemeClr val="tx1"/>
              </a:solidFill>
            </a:endParaRPr>
          </a:p>
        </p:txBody>
      </p:sp>
      <p:pic>
        <p:nvPicPr>
          <p:cNvPr id="4098" name="Picture 2" descr="https://upload.wikimedia.org/wikipedia/commons/b/bb/Small_stingless_bee_pollinating_groundnut_flower_(848215655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0" y="1600200"/>
            <a:ext cx="2819400" cy="44196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1702</TotalTime>
  <Words>1381</Words>
  <Application>Microsoft Office PowerPoint</Application>
  <PresentationFormat>On-screen Show (4:3)</PresentationFormat>
  <Paragraphs>206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INTRODUCTION</vt:lpstr>
      <vt:lpstr>Slide 5</vt:lpstr>
      <vt:lpstr>AREA, PRODUCTION AND PRODUCTIVITY</vt:lpstr>
      <vt:lpstr> Practical Utility of Research Problem</vt:lpstr>
      <vt:lpstr> Practical Utility of Research Problem</vt:lpstr>
      <vt:lpstr>OBJECTIVES</vt:lpstr>
      <vt:lpstr>Materials and Methods </vt:lpstr>
      <vt:lpstr>List of Parent and Crosses</vt:lpstr>
      <vt:lpstr>Observations to be recorded</vt:lpstr>
      <vt:lpstr>Observations to be recorded</vt:lpstr>
      <vt:lpstr>Observations to be recorded</vt:lpstr>
      <vt:lpstr>Observations to be recorded</vt:lpstr>
      <vt:lpstr>STATISTICAL ANALYSIS</vt:lpstr>
      <vt:lpstr>STATISTICAL ANALYSIS</vt:lpstr>
      <vt:lpstr>STATISTICAL ANALYSIS</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abc</dc:creator>
  <cp:lastModifiedBy>CHIRAG</cp:lastModifiedBy>
  <cp:revision>161</cp:revision>
  <dcterms:created xsi:type="dcterms:W3CDTF">2006-08-16T00:00:00Z</dcterms:created>
  <dcterms:modified xsi:type="dcterms:W3CDTF">2017-02-18T04:40:41Z</dcterms:modified>
</cp:coreProperties>
</file>