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charts/chart7.xml" ContentType="application/vnd.openxmlformats-officedocument.drawingml.chart+xml"/>
  <Override PartName="/ppt/charts/chart20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s/slide66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s/slide80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slides/slide7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81.xml" ContentType="application/vnd.openxmlformats-officedocument.presentationml.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s/slide70.xml" ContentType="application/vnd.openxmlformats-officedocument.presentationml.slide+xml"/>
  <Override PartName="/ppt/charts/chart15.xml" ContentType="application/vnd.openxmlformats-officedocument.drawingml.char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diagrams/layout3.xml" ContentType="application/vnd.openxmlformats-officedocument.drawingml.diagramLayout+xml"/>
  <Override PartName="/ppt/slides/slide79.xml" ContentType="application/vnd.openxmlformats-officedocument.presentationml.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68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57.xml" ContentType="application/vnd.openxmlformats-officedocument.presentationml.slide+xml"/>
  <Override PartName="/ppt/slides/slide75.xml" ContentType="application/vnd.openxmlformats-officedocument.presentationml.slide+xml"/>
  <Override PartName="/ppt/diagrams/colors2.xml" ContentType="application/vnd.openxmlformats-officedocument.drawingml.diagramColors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83"/>
  </p:notesMasterIdLst>
  <p:handoutMasterIdLst>
    <p:handoutMasterId r:id="rId84"/>
  </p:handoutMasterIdLst>
  <p:sldIdLst>
    <p:sldId id="318" r:id="rId2"/>
    <p:sldId id="258" r:id="rId3"/>
    <p:sldId id="259" r:id="rId4"/>
    <p:sldId id="260" r:id="rId5"/>
    <p:sldId id="361" r:id="rId6"/>
    <p:sldId id="362" r:id="rId7"/>
    <p:sldId id="262" r:id="rId8"/>
    <p:sldId id="324" r:id="rId9"/>
    <p:sldId id="265" r:id="rId10"/>
    <p:sldId id="363" r:id="rId11"/>
    <p:sldId id="267" r:id="rId12"/>
    <p:sldId id="273" r:id="rId13"/>
    <p:sldId id="275" r:id="rId14"/>
    <p:sldId id="345" r:id="rId15"/>
    <p:sldId id="344" r:id="rId16"/>
    <p:sldId id="327" r:id="rId17"/>
    <p:sldId id="353" r:id="rId18"/>
    <p:sldId id="331" r:id="rId19"/>
    <p:sldId id="373" r:id="rId20"/>
    <p:sldId id="376" r:id="rId21"/>
    <p:sldId id="377" r:id="rId22"/>
    <p:sldId id="305" r:id="rId23"/>
    <p:sldId id="368" r:id="rId24"/>
    <p:sldId id="435" r:id="rId25"/>
    <p:sldId id="366" r:id="rId26"/>
    <p:sldId id="378" r:id="rId27"/>
    <p:sldId id="434" r:id="rId28"/>
    <p:sldId id="381" r:id="rId29"/>
    <p:sldId id="439" r:id="rId30"/>
    <p:sldId id="379" r:id="rId31"/>
    <p:sldId id="440" r:id="rId32"/>
    <p:sldId id="380" r:id="rId33"/>
    <p:sldId id="441" r:id="rId34"/>
    <p:sldId id="392" r:id="rId35"/>
    <p:sldId id="442" r:id="rId36"/>
    <p:sldId id="393" r:id="rId37"/>
    <p:sldId id="443" r:id="rId38"/>
    <p:sldId id="398" r:id="rId39"/>
    <p:sldId id="436" r:id="rId40"/>
    <p:sldId id="396" r:id="rId41"/>
    <p:sldId id="437" r:id="rId42"/>
    <p:sldId id="395" r:id="rId43"/>
    <p:sldId id="444" r:id="rId44"/>
    <p:sldId id="397" r:id="rId45"/>
    <p:sldId id="438" r:id="rId46"/>
    <p:sldId id="394" r:id="rId47"/>
    <p:sldId id="445" r:id="rId48"/>
    <p:sldId id="402" r:id="rId49"/>
    <p:sldId id="422" r:id="rId50"/>
    <p:sldId id="406" r:id="rId51"/>
    <p:sldId id="421" r:id="rId52"/>
    <p:sldId id="403" r:id="rId53"/>
    <p:sldId id="423" r:id="rId54"/>
    <p:sldId id="404" r:id="rId55"/>
    <p:sldId id="424" r:id="rId56"/>
    <p:sldId id="405" r:id="rId57"/>
    <p:sldId id="425" r:id="rId58"/>
    <p:sldId id="407" r:id="rId59"/>
    <p:sldId id="426" r:id="rId60"/>
    <p:sldId id="409" r:id="rId61"/>
    <p:sldId id="427" r:id="rId62"/>
    <p:sldId id="416" r:id="rId63"/>
    <p:sldId id="428" r:id="rId64"/>
    <p:sldId id="417" r:id="rId65"/>
    <p:sldId id="429" r:id="rId66"/>
    <p:sldId id="418" r:id="rId67"/>
    <p:sldId id="430" r:id="rId68"/>
    <p:sldId id="419" r:id="rId69"/>
    <p:sldId id="431" r:id="rId70"/>
    <p:sldId id="420" r:id="rId71"/>
    <p:sldId id="432" r:id="rId72"/>
    <p:sldId id="433" r:id="rId73"/>
    <p:sldId id="400" r:id="rId74"/>
    <p:sldId id="415" r:id="rId75"/>
    <p:sldId id="410" r:id="rId76"/>
    <p:sldId id="401" r:id="rId77"/>
    <p:sldId id="411" r:id="rId78"/>
    <p:sldId id="412" r:id="rId79"/>
    <p:sldId id="413" r:id="rId80"/>
    <p:sldId id="414" r:id="rId81"/>
    <p:sldId id="364" r:id="rId8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505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265" autoAdjust="0"/>
  </p:normalViewPr>
  <p:slideViewPr>
    <p:cSldViewPr>
      <p:cViewPr>
        <p:scale>
          <a:sx n="66" d="100"/>
          <a:sy n="66" d="100"/>
        </p:scale>
        <p:origin x="-1494" y="-162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notesMaster" Target="notesMasters/notesMaster1.xml"/><Relationship Id="rId8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333333333333333333331111111111111111111111111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7171717171717171717171717171717171717111010101010111010101010101010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111111111111111111112222222222222221122222222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lenovo\Documents\hhd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222222222222222222223333333333333331133333333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111111111444441144444444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12121212121212121212121212121212121211555551155555555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3131313131313131313131313131313131313116666666666666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4141414141414141414141414141414141414117777777777777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15151515151515151515151515151515151511888881188888888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6161616161616161616161616161616161616119999999999999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1"/>
  <c:chart>
    <c:title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TEMPERATURE</c:v>
                </c:pt>
              </c:strCache>
            </c:strRef>
          </c:tx>
          <c:dPt>
            <c:idx val="0"/>
            <c:spPr>
              <a:solidFill>
                <a:schemeClr val="accent3">
                  <a:lumMod val="75000"/>
                </a:schemeClr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Lbls>
            <c:dLbl>
              <c:idx val="0"/>
              <c:layout>
                <c:manualLayout>
                  <c:x val="-2.1953028277125811E-2"/>
                  <c:y val="0.10727456737399384"/>
                </c:manualLayout>
              </c:layout>
              <c:showPercent val="1"/>
            </c:dLbl>
            <c:dLbl>
              <c:idx val="1"/>
              <c:tx>
                <c:rich>
                  <a:bodyPr/>
                  <a:lstStyle/>
                  <a:p>
                    <a:pPr>
                      <a:defRPr sz="18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1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rPr>
                      <a:t>
26%</a:t>
                    </a:r>
                  </a:p>
                </c:rich>
              </c:tx>
              <c:spPr/>
              <c:showPercent val="1"/>
            </c:dLbl>
            <c:txPr>
              <a:bodyPr/>
              <a:lstStyle/>
              <a:p>
                <a:pPr>
                  <a:defRPr sz="1800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Sheet1!$A$2:$A$4</c:f>
              <c:strCache>
                <c:ptCount val="3"/>
                <c:pt idx="0">
                  <c:v>Fever (above 102.5°F) </c:v>
                </c:pt>
                <c:pt idx="1">
                  <c:v>Normal temperature (100 – 102.5°F) </c:v>
                </c:pt>
                <c:pt idx="2">
                  <c:v>Hypothermia (below 99°F) 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5</c:v>
                </c:pt>
                <c:pt idx="1">
                  <c:v>26</c:v>
                </c:pt>
                <c:pt idx="2">
                  <c:v>69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6120023027781929"/>
          <c:y val="0.34927465634592331"/>
          <c:w val="0.37856373495766055"/>
          <c:h val="0.3853489923929031"/>
        </c:manualLayout>
      </c:layout>
      <c:txPr>
        <a:bodyPr/>
        <a:lstStyle/>
        <a:p>
          <a:pPr>
            <a:defRPr sz="1400" b="1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9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Prevalence ()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dPt>
            <c:idx val="1"/>
            <c:spPr>
              <a:solidFill>
                <a:schemeClr val="bg1">
                  <a:lumMod val="50000"/>
                </a:schemeClr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5 %</a:t>
                    </a:r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95 %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100" b="1"/>
                </a:pPr>
                <a:endParaRPr lang="en-US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Vaccinated</c:v>
                </c:pt>
                <c:pt idx="1">
                  <c:v>Non- Vaccinated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</c:v>
                </c:pt>
                <c:pt idx="1">
                  <c:v>95</c:v>
                </c:pt>
              </c:numCache>
            </c:numRef>
          </c:val>
        </c:ser>
        <c:dLbls>
          <c:showVal val="1"/>
        </c:dLbls>
        <c:gapWidth val="75"/>
        <c:axId val="142473088"/>
        <c:axId val="142479360"/>
      </c:barChart>
      <c:catAx>
        <c:axId val="14247308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Vaccination</a:t>
                </a:r>
                <a:r>
                  <a:rPr lang="en-US" baseline="0"/>
                  <a:t> status</a:t>
                </a:r>
                <a:endParaRPr lang="en-US"/>
              </a:p>
            </c:rich>
          </c:tx>
        </c:title>
        <c:maj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2479360"/>
        <c:crosses val="autoZero"/>
        <c:auto val="1"/>
        <c:lblAlgn val="ctr"/>
        <c:lblOffset val="100"/>
      </c:catAx>
      <c:valAx>
        <c:axId val="142479360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 b="0"/>
                </a:pPr>
                <a:r>
                  <a:rPr lang="en-US" sz="1200" b="0"/>
                  <a:t>Percentage</a:t>
                </a:r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2473088"/>
        <c:crosses val="autoZero"/>
        <c:crossBetween val="between"/>
      </c:valAx>
      <c:spPr>
        <a:noFill/>
        <a:ln w="25400">
          <a:noFill/>
        </a:ln>
      </c:spPr>
    </c:plotArea>
    <c:plotVisOnly val="1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en-US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HAEMOGLOBIN (%)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Sheet12!$B$1</c:f>
              <c:strCache>
                <c:ptCount val="1"/>
                <c:pt idx="0">
                  <c:v>Day 0</c:v>
                </c:pt>
              </c:strCache>
            </c:strRef>
          </c:tx>
          <c:errBars>
            <c:errBarType val="both"/>
            <c:errValType val="cust"/>
            <c:plus>
              <c:numRef>
                <c:f>Sheet12!$B$6:$B$8</c:f>
                <c:numCache>
                  <c:formatCode>General</c:formatCode>
                  <c:ptCount val="3"/>
                  <c:pt idx="0">
                    <c:v>0.82000000000000062</c:v>
                  </c:pt>
                  <c:pt idx="1">
                    <c:v>0.3800000000000005</c:v>
                  </c:pt>
                  <c:pt idx="2">
                    <c:v>0.65000000000000113</c:v>
                  </c:pt>
                </c:numCache>
              </c:numRef>
            </c:plus>
            <c:minus>
              <c:numRef>
                <c:f>Sheet12!$B$6:$B$8</c:f>
                <c:numCache>
                  <c:formatCode>General</c:formatCode>
                  <c:ptCount val="3"/>
                  <c:pt idx="0">
                    <c:v>0.82000000000000062</c:v>
                  </c:pt>
                  <c:pt idx="1">
                    <c:v>0.3800000000000005</c:v>
                  </c:pt>
                  <c:pt idx="2">
                    <c:v>0.65000000000000113</c:v>
                  </c:pt>
                </c:numCache>
              </c:numRef>
            </c:minus>
          </c:errBars>
          <c:cat>
            <c:strRef>
              <c:f>Sheet12!$A$2:$A$4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Sheet12!$B$2:$B$4</c:f>
              <c:numCache>
                <c:formatCode>General</c:formatCode>
                <c:ptCount val="3"/>
                <c:pt idx="0">
                  <c:v>10</c:v>
                </c:pt>
                <c:pt idx="1">
                  <c:v>8.8000000000000007</c:v>
                </c:pt>
                <c:pt idx="2">
                  <c:v>10.220000000000001</c:v>
                </c:pt>
              </c:numCache>
            </c:numRef>
          </c:val>
        </c:ser>
        <c:ser>
          <c:idx val="1"/>
          <c:order val="1"/>
          <c:tx>
            <c:strRef>
              <c:f>Sheet12!$C$1</c:f>
              <c:strCache>
                <c:ptCount val="1"/>
                <c:pt idx="0">
                  <c:v>Day 5</c:v>
                </c:pt>
              </c:strCache>
            </c:strRef>
          </c:tx>
          <c:errBars>
            <c:errBarType val="both"/>
            <c:errValType val="cust"/>
            <c:plus>
              <c:numRef>
                <c:f>Sheet12!$C$6:$C$8</c:f>
                <c:numCache>
                  <c:formatCode>General</c:formatCode>
                  <c:ptCount val="3"/>
                  <c:pt idx="0">
                    <c:v>1.1299999999999979</c:v>
                  </c:pt>
                  <c:pt idx="1">
                    <c:v>1.28</c:v>
                  </c:pt>
                  <c:pt idx="2">
                    <c:v>0.8</c:v>
                  </c:pt>
                </c:numCache>
              </c:numRef>
            </c:plus>
            <c:minus>
              <c:numRef>
                <c:f>Sheet12!$C$6:$C$8</c:f>
                <c:numCache>
                  <c:formatCode>General</c:formatCode>
                  <c:ptCount val="3"/>
                  <c:pt idx="0">
                    <c:v>1.1299999999999979</c:v>
                  </c:pt>
                  <c:pt idx="1">
                    <c:v>1.28</c:v>
                  </c:pt>
                  <c:pt idx="2">
                    <c:v>0.8</c:v>
                  </c:pt>
                </c:numCache>
              </c:numRef>
            </c:minus>
          </c:errBars>
          <c:cat>
            <c:strRef>
              <c:f>Sheet12!$A$2:$A$4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Sheet12!$C$2:$C$4</c:f>
              <c:numCache>
                <c:formatCode>General</c:formatCode>
                <c:ptCount val="3"/>
                <c:pt idx="0">
                  <c:v>10.350000000000014</c:v>
                </c:pt>
                <c:pt idx="1">
                  <c:v>13.18</c:v>
                </c:pt>
                <c:pt idx="2">
                  <c:v>9.8000000000000007</c:v>
                </c:pt>
              </c:numCache>
            </c:numRef>
          </c:val>
        </c:ser>
        <c:ser>
          <c:idx val="2"/>
          <c:order val="2"/>
          <c:tx>
            <c:strRef>
              <c:f>Sheet12!$D$1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Sheet12!$D$6:$D$8</c:f>
                <c:numCache>
                  <c:formatCode>General</c:formatCode>
                  <c:ptCount val="3"/>
                  <c:pt idx="0">
                    <c:v>0.37000000000000038</c:v>
                  </c:pt>
                  <c:pt idx="1">
                    <c:v>0.37000000000000038</c:v>
                  </c:pt>
                  <c:pt idx="2">
                    <c:v>0.37000000000000038</c:v>
                  </c:pt>
                </c:numCache>
              </c:numRef>
            </c:plus>
            <c:minus>
              <c:numRef>
                <c:f>Sheet12!$D$6:$D$8</c:f>
                <c:numCache>
                  <c:formatCode>General</c:formatCode>
                  <c:ptCount val="3"/>
                  <c:pt idx="0">
                    <c:v>0.37000000000000038</c:v>
                  </c:pt>
                  <c:pt idx="1">
                    <c:v>0.37000000000000038</c:v>
                  </c:pt>
                  <c:pt idx="2">
                    <c:v>0.37000000000000038</c:v>
                  </c:pt>
                </c:numCache>
              </c:numRef>
            </c:minus>
          </c:errBars>
          <c:cat>
            <c:strRef>
              <c:f>Sheet12!$A$2:$A$4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Sheet12!$D$2:$D$4</c:f>
              <c:numCache>
                <c:formatCode>General</c:formatCode>
                <c:ptCount val="3"/>
                <c:pt idx="0">
                  <c:v>12.76</c:v>
                </c:pt>
                <c:pt idx="1">
                  <c:v>12.76</c:v>
                </c:pt>
                <c:pt idx="2">
                  <c:v>12.76</c:v>
                </c:pt>
              </c:numCache>
            </c:numRef>
          </c:val>
        </c:ser>
        <c:axId val="84912384"/>
        <c:axId val="84922752"/>
      </c:barChart>
      <c:catAx>
        <c:axId val="8491238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4922752"/>
        <c:crosses val="autoZero"/>
        <c:auto val="1"/>
        <c:lblAlgn val="ctr"/>
        <c:lblOffset val="100"/>
      </c:catAx>
      <c:valAx>
        <c:axId val="849227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4912384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 algn="ctr" rtl="0">
              <a:defRPr/>
            </a:pPr>
            <a:r>
              <a:rPr lang="en-US"/>
              <a:t>PACKED CELL VOLUME (%)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Sheet3!$B$1</c:f>
              <c:strCache>
                <c:ptCount val="1"/>
                <c:pt idx="0">
                  <c:v>Day 0</c:v>
                </c:pt>
              </c:strCache>
            </c:strRef>
          </c:tx>
          <c:errBars>
            <c:errBarType val="both"/>
            <c:errValType val="cust"/>
            <c:plus>
              <c:numRef>
                <c:f>Sheet3!$B$6:$B$8</c:f>
                <c:numCache>
                  <c:formatCode>General</c:formatCode>
                  <c:ptCount val="3"/>
                  <c:pt idx="0">
                    <c:v>1.41</c:v>
                  </c:pt>
                  <c:pt idx="1">
                    <c:v>2.27</c:v>
                  </c:pt>
                  <c:pt idx="2">
                    <c:v>1.02</c:v>
                  </c:pt>
                </c:numCache>
              </c:numRef>
            </c:plus>
            <c:minus>
              <c:numRef>
                <c:f>Sheet3!$C$6:$C$8</c:f>
                <c:numCache>
                  <c:formatCode>General</c:formatCode>
                  <c:ptCount val="3"/>
                  <c:pt idx="0">
                    <c:v>1.77</c:v>
                  </c:pt>
                  <c:pt idx="1">
                    <c:v>2.46</c:v>
                  </c:pt>
                  <c:pt idx="2">
                    <c:v>1.41</c:v>
                  </c:pt>
                </c:numCache>
              </c:numRef>
            </c:minus>
          </c:errBars>
          <c:cat>
            <c:strRef>
              <c:f>Sheet3!$A$2:$A$4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Sheet3!$B$2:$B$4</c:f>
              <c:numCache>
                <c:formatCode>General</c:formatCode>
                <c:ptCount val="3"/>
                <c:pt idx="0">
                  <c:v>32.700000000000003</c:v>
                </c:pt>
                <c:pt idx="1">
                  <c:v>33.980000000000004</c:v>
                </c:pt>
                <c:pt idx="2">
                  <c:v>33.85</c:v>
                </c:pt>
              </c:numCache>
            </c:numRef>
          </c:val>
        </c:ser>
        <c:ser>
          <c:idx val="1"/>
          <c:order val="1"/>
          <c:tx>
            <c:strRef>
              <c:f>Sheet3!$C$1</c:f>
              <c:strCache>
                <c:ptCount val="1"/>
                <c:pt idx="0">
                  <c:v>Day 5</c:v>
                </c:pt>
              </c:strCache>
            </c:strRef>
          </c:tx>
          <c:errBars>
            <c:errBarType val="both"/>
            <c:errValType val="cust"/>
            <c:plus>
              <c:numRef>
                <c:f>Sheet3!$C$6:$C$8</c:f>
                <c:numCache>
                  <c:formatCode>General</c:formatCode>
                  <c:ptCount val="3"/>
                  <c:pt idx="0">
                    <c:v>1.77</c:v>
                  </c:pt>
                  <c:pt idx="1">
                    <c:v>2.46</c:v>
                  </c:pt>
                  <c:pt idx="2">
                    <c:v>1.41</c:v>
                  </c:pt>
                </c:numCache>
              </c:numRef>
            </c:plus>
            <c:minus>
              <c:numRef>
                <c:f>Sheet3!$B$6:$B$8</c:f>
                <c:numCache>
                  <c:formatCode>General</c:formatCode>
                  <c:ptCount val="3"/>
                  <c:pt idx="0">
                    <c:v>1.41</c:v>
                  </c:pt>
                  <c:pt idx="1">
                    <c:v>2.27</c:v>
                  </c:pt>
                  <c:pt idx="2">
                    <c:v>1.02</c:v>
                  </c:pt>
                </c:numCache>
              </c:numRef>
            </c:minus>
          </c:errBars>
          <c:cat>
            <c:strRef>
              <c:f>Sheet3!$A$2:$A$4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Sheet3!$C$2:$C$4</c:f>
              <c:numCache>
                <c:formatCode>General</c:formatCode>
                <c:ptCount val="3"/>
                <c:pt idx="0">
                  <c:v>31.86</c:v>
                </c:pt>
                <c:pt idx="1">
                  <c:v>25.7</c:v>
                </c:pt>
                <c:pt idx="2">
                  <c:v>30.1</c:v>
                </c:pt>
              </c:numCache>
            </c:numRef>
          </c:val>
        </c:ser>
        <c:ser>
          <c:idx val="2"/>
          <c:order val="2"/>
          <c:tx>
            <c:strRef>
              <c:f>Sheet3!$D$1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Sheet3!$D$6:$D$8</c:f>
                <c:numCache>
                  <c:formatCode>General</c:formatCode>
                  <c:ptCount val="3"/>
                  <c:pt idx="0">
                    <c:v>0.79</c:v>
                  </c:pt>
                  <c:pt idx="1">
                    <c:v>0.79</c:v>
                  </c:pt>
                  <c:pt idx="2">
                    <c:v>0.79</c:v>
                  </c:pt>
                </c:numCache>
              </c:numRef>
            </c:plus>
            <c:minus>
              <c:numRef>
                <c:f>Sheet3!$D$6:$D$8</c:f>
                <c:numCache>
                  <c:formatCode>General</c:formatCode>
                  <c:ptCount val="3"/>
                  <c:pt idx="0">
                    <c:v>0.79</c:v>
                  </c:pt>
                  <c:pt idx="1">
                    <c:v>0.79</c:v>
                  </c:pt>
                  <c:pt idx="2">
                    <c:v>0.79</c:v>
                  </c:pt>
                </c:numCache>
              </c:numRef>
            </c:minus>
          </c:errBars>
          <c:cat>
            <c:strRef>
              <c:f>Sheet3!$A$2:$A$4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Sheet3!$D$2:$D$4</c:f>
              <c:numCache>
                <c:formatCode>General</c:formatCode>
                <c:ptCount val="3"/>
                <c:pt idx="0">
                  <c:v>25.1</c:v>
                </c:pt>
                <c:pt idx="1">
                  <c:v>25.1</c:v>
                </c:pt>
                <c:pt idx="2">
                  <c:v>25.1</c:v>
                </c:pt>
              </c:numCache>
            </c:numRef>
          </c:val>
        </c:ser>
        <c:axId val="85184896"/>
        <c:axId val="85186816"/>
      </c:barChart>
      <c:catAx>
        <c:axId val="85184896"/>
        <c:scaling>
          <c:orientation val="minMax"/>
        </c:scaling>
        <c:axPos val="b"/>
        <c:title>
          <c:tx>
            <c:rich>
              <a:bodyPr/>
              <a:lstStyle/>
              <a:p>
                <a:pPr algn="ctr" rtl="0">
                  <a:defRPr/>
                </a:pPr>
                <a:r>
                  <a:rPr lang="en-US"/>
                  <a:t>TREATMENT GROUP</a:t>
                </a:r>
              </a:p>
            </c:rich>
          </c:tx>
          <c:layout>
            <c:manualLayout>
              <c:xMode val="edge"/>
              <c:yMode val="edge"/>
              <c:x val="0.36241141732283588"/>
              <c:y val="0.9"/>
            </c:manualLayout>
          </c:layout>
        </c:title>
        <c:tickLblPos val="nextTo"/>
        <c:crossAx val="85186816"/>
        <c:crosses val="autoZero"/>
        <c:auto val="1"/>
        <c:lblAlgn val="ctr"/>
        <c:lblOffset val="100"/>
      </c:catAx>
      <c:valAx>
        <c:axId val="851868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5184896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 smtClean="0"/>
              <a:t>TOTAL ERYTHROCYTE COUNT </a:t>
            </a:r>
            <a:r>
              <a:rPr lang="en-US" dirty="0"/>
              <a:t>(x </a:t>
            </a:r>
            <a:r>
              <a:rPr lang="en-US" sz="1800" b="1" i="0" u="none" strike="noStrike" baseline="0" dirty="0" smtClean="0"/>
              <a:t>10</a:t>
            </a:r>
            <a:r>
              <a:rPr lang="en-US" sz="1800" b="1" i="0" u="none" strike="noStrike" baseline="30000" dirty="0" smtClean="0"/>
              <a:t>6</a:t>
            </a:r>
            <a:r>
              <a:rPr lang="en-US" sz="1800" b="1" i="0" u="none" strike="noStrike" baseline="0" dirty="0" smtClean="0"/>
              <a:t> / µl</a:t>
            </a:r>
            <a:r>
              <a:rPr lang="en-US" dirty="0" smtClean="0"/>
              <a:t>) </a:t>
            </a:r>
            <a:endParaRPr lang="en-US" dirty="0"/>
          </a:p>
        </c:rich>
      </c:tx>
      <c:layout>
        <c:manualLayout>
          <c:xMode val="edge"/>
          <c:yMode val="edge"/>
          <c:x val="0.16793744531933574"/>
          <c:y val="3.5151843133010431E-2"/>
        </c:manualLayout>
      </c:layout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Day 0</c:v>
                </c:pt>
              </c:strCache>
            </c:strRef>
          </c:tx>
          <c:errBars>
            <c:errBarType val="both"/>
            <c:errValType val="cust"/>
            <c:plus>
              <c:numRef>
                <c:f>Sheet1!$B$7:$B$9</c:f>
                <c:numCache>
                  <c:formatCode>General</c:formatCode>
                  <c:ptCount val="3"/>
                  <c:pt idx="0">
                    <c:v>0.36000000000000032</c:v>
                  </c:pt>
                  <c:pt idx="1">
                    <c:v>0.32000000000000051</c:v>
                  </c:pt>
                  <c:pt idx="2">
                    <c:v>0.49000000000000032</c:v>
                  </c:pt>
                </c:numCache>
              </c:numRef>
            </c:plus>
            <c:minus>
              <c:numRef>
                <c:f>Sheet1!$B$7:$B$9</c:f>
                <c:numCache>
                  <c:formatCode>General</c:formatCode>
                  <c:ptCount val="3"/>
                  <c:pt idx="0">
                    <c:v>0.36000000000000032</c:v>
                  </c:pt>
                  <c:pt idx="1">
                    <c:v>0.32000000000000051</c:v>
                  </c:pt>
                  <c:pt idx="2">
                    <c:v>0.49000000000000032</c:v>
                  </c:pt>
                </c:numCache>
              </c:numRef>
            </c:minus>
          </c:errBar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4.1099999999999985</c:v>
                </c:pt>
                <c:pt idx="1">
                  <c:v>3.4899999999999998</c:v>
                </c:pt>
                <c:pt idx="2">
                  <c:v>3.57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Day 5</c:v>
                </c:pt>
              </c:strCache>
            </c:strRef>
          </c:tx>
          <c:errBars>
            <c:errBarType val="both"/>
            <c:errValType val="cust"/>
            <c:plus>
              <c:numRef>
                <c:f>Sheet1!$C$7:$C$9</c:f>
                <c:numCache>
                  <c:formatCode>General</c:formatCode>
                  <c:ptCount val="3"/>
                  <c:pt idx="0">
                    <c:v>0.22</c:v>
                  </c:pt>
                  <c:pt idx="1">
                    <c:v>0.21000000000000021</c:v>
                  </c:pt>
                  <c:pt idx="2">
                    <c:v>0.84000000000000064</c:v>
                  </c:pt>
                </c:numCache>
              </c:numRef>
            </c:plus>
            <c:minus>
              <c:numRef>
                <c:f>Sheet1!$C$7:$C$9</c:f>
                <c:numCache>
                  <c:formatCode>General</c:formatCode>
                  <c:ptCount val="3"/>
                  <c:pt idx="0">
                    <c:v>0.22</c:v>
                  </c:pt>
                  <c:pt idx="1">
                    <c:v>0.21000000000000021</c:v>
                  </c:pt>
                  <c:pt idx="2">
                    <c:v>0.84000000000000064</c:v>
                  </c:pt>
                </c:numCache>
              </c:numRef>
            </c:minus>
          </c:errBar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4.1499999999999995</c:v>
                </c:pt>
                <c:pt idx="1">
                  <c:v>5.84</c:v>
                </c:pt>
                <c:pt idx="2">
                  <c:v>4.5599999999999996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Sheet1!$D$7:$D$9</c:f>
                <c:numCache>
                  <c:formatCode>General</c:formatCode>
                  <c:ptCount val="3"/>
                  <c:pt idx="0">
                    <c:v>0.2</c:v>
                  </c:pt>
                  <c:pt idx="1">
                    <c:v>0.2</c:v>
                  </c:pt>
                  <c:pt idx="2">
                    <c:v>0.2</c:v>
                  </c:pt>
                </c:numCache>
              </c:numRef>
            </c:plus>
            <c:minus>
              <c:numRef>
                <c:f>Sheet1!$D$7:$D$9</c:f>
                <c:numCache>
                  <c:formatCode>General</c:formatCode>
                  <c:ptCount val="3"/>
                  <c:pt idx="0">
                    <c:v>0.2</c:v>
                  </c:pt>
                  <c:pt idx="1">
                    <c:v>0.2</c:v>
                  </c:pt>
                  <c:pt idx="2">
                    <c:v>0.2</c:v>
                  </c:pt>
                </c:numCache>
              </c:numRef>
            </c:minus>
          </c:errBars>
          <c:cat>
            <c:strRef>
              <c:f>Sheet1!$A$2:$A$4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5.64</c:v>
                </c:pt>
                <c:pt idx="1">
                  <c:v>5.64</c:v>
                </c:pt>
                <c:pt idx="2">
                  <c:v>5.64</c:v>
                </c:pt>
              </c:numCache>
            </c:numRef>
          </c:val>
        </c:ser>
        <c:axId val="85292544"/>
        <c:axId val="85294464"/>
      </c:barChart>
      <c:catAx>
        <c:axId val="852925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5294464"/>
        <c:crosses val="autoZero"/>
        <c:auto val="1"/>
        <c:lblAlgn val="ctr"/>
        <c:lblOffset val="100"/>
      </c:catAx>
      <c:valAx>
        <c:axId val="8529446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5292544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TOTAL LEUKOCYTE COUNT (µl)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Sheet2!$B$1</c:f>
              <c:strCache>
                <c:ptCount val="1"/>
                <c:pt idx="0">
                  <c:v>Day 0</c:v>
                </c:pt>
              </c:strCache>
            </c:strRef>
          </c:tx>
          <c:spPr>
            <a:solidFill>
              <a:schemeClr val="tx2"/>
            </a:solidFill>
          </c:spPr>
          <c:errBars>
            <c:errBarType val="both"/>
            <c:errValType val="cust"/>
            <c:plus>
              <c:numRef>
                <c:f>Sheet2!$B$6:$B$8</c:f>
                <c:numCache>
                  <c:formatCode>General</c:formatCode>
                  <c:ptCount val="3"/>
                  <c:pt idx="0">
                    <c:v>890.23</c:v>
                  </c:pt>
                  <c:pt idx="1">
                    <c:v>1040.78</c:v>
                  </c:pt>
                  <c:pt idx="2">
                    <c:v>304.66000000000008</c:v>
                  </c:pt>
                </c:numCache>
              </c:numRef>
            </c:plus>
            <c:minus>
              <c:numRef>
                <c:f>Sheet2!$B$6:$B$8</c:f>
                <c:numCache>
                  <c:formatCode>General</c:formatCode>
                  <c:ptCount val="3"/>
                  <c:pt idx="0">
                    <c:v>890.23</c:v>
                  </c:pt>
                  <c:pt idx="1">
                    <c:v>1040.78</c:v>
                  </c:pt>
                  <c:pt idx="2">
                    <c:v>304.66000000000008</c:v>
                  </c:pt>
                </c:numCache>
              </c:numRef>
            </c:minus>
          </c:errBars>
          <c:cat>
            <c:strRef>
              <c:f>Sheet2!$A$2:$A$4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Sheet2!$B$2:$B$4</c:f>
              <c:numCache>
                <c:formatCode>General</c:formatCode>
                <c:ptCount val="3"/>
                <c:pt idx="0">
                  <c:v>4974.33</c:v>
                </c:pt>
                <c:pt idx="1">
                  <c:v>5052.33</c:v>
                </c:pt>
                <c:pt idx="2">
                  <c:v>3732.5</c:v>
                </c:pt>
              </c:numCache>
            </c:numRef>
          </c:val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Day 5</c:v>
                </c:pt>
              </c:strCache>
            </c:strRef>
          </c:tx>
          <c:errBars>
            <c:errBarType val="both"/>
            <c:errValType val="cust"/>
            <c:plus>
              <c:numRef>
                <c:f>Sheet2!$C$6:$C$8</c:f>
                <c:numCache>
                  <c:formatCode>General</c:formatCode>
                  <c:ptCount val="3"/>
                  <c:pt idx="0">
                    <c:v>468.21</c:v>
                  </c:pt>
                  <c:pt idx="1">
                    <c:v>734.04</c:v>
                  </c:pt>
                  <c:pt idx="2">
                    <c:v>234.89000000000001</c:v>
                  </c:pt>
                </c:numCache>
              </c:numRef>
            </c:plus>
            <c:minus>
              <c:numRef>
                <c:f>Sheet2!$C$6:$C$8</c:f>
                <c:numCache>
                  <c:formatCode>General</c:formatCode>
                  <c:ptCount val="3"/>
                  <c:pt idx="0">
                    <c:v>468.21</c:v>
                  </c:pt>
                  <c:pt idx="1">
                    <c:v>734.04</c:v>
                  </c:pt>
                  <c:pt idx="2">
                    <c:v>234.89000000000001</c:v>
                  </c:pt>
                </c:numCache>
              </c:numRef>
            </c:minus>
          </c:errBars>
          <c:cat>
            <c:strRef>
              <c:f>Sheet2!$A$2:$A$4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Sheet2!$C$2:$C$4</c:f>
              <c:numCache>
                <c:formatCode>General</c:formatCode>
                <c:ptCount val="3"/>
                <c:pt idx="0">
                  <c:v>6268.7</c:v>
                </c:pt>
                <c:pt idx="1">
                  <c:v>9536.67</c:v>
                </c:pt>
                <c:pt idx="2">
                  <c:v>4120.8</c:v>
                </c:pt>
              </c:numCache>
            </c:numRef>
          </c:val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Sheet2!$D$6:$D$8</c:f>
                <c:numCache>
                  <c:formatCode>General</c:formatCode>
                  <c:ptCount val="3"/>
                  <c:pt idx="0">
                    <c:v>524.48</c:v>
                  </c:pt>
                  <c:pt idx="1">
                    <c:v>524.48</c:v>
                  </c:pt>
                  <c:pt idx="2">
                    <c:v>524.48</c:v>
                  </c:pt>
                </c:numCache>
              </c:numRef>
            </c:plus>
            <c:minus>
              <c:numRef>
                <c:f>Sheet2!$D$6:$D$8</c:f>
                <c:numCache>
                  <c:formatCode>General</c:formatCode>
                  <c:ptCount val="3"/>
                  <c:pt idx="0">
                    <c:v>524.48</c:v>
                  </c:pt>
                  <c:pt idx="1">
                    <c:v>524.48</c:v>
                  </c:pt>
                  <c:pt idx="2">
                    <c:v>524.48</c:v>
                  </c:pt>
                </c:numCache>
              </c:numRef>
            </c:minus>
          </c:errBars>
          <c:cat>
            <c:strRef>
              <c:f>Sheet2!$A$2:$A$4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Sheet2!$D$2:$D$4</c:f>
              <c:numCache>
                <c:formatCode>General</c:formatCode>
                <c:ptCount val="3"/>
                <c:pt idx="0">
                  <c:v>10010.299999999987</c:v>
                </c:pt>
                <c:pt idx="1">
                  <c:v>10010.299999999987</c:v>
                </c:pt>
                <c:pt idx="2">
                  <c:v>10010.299999999987</c:v>
                </c:pt>
              </c:numCache>
            </c:numRef>
          </c:val>
        </c:ser>
        <c:axId val="85778816"/>
        <c:axId val="85780736"/>
      </c:barChart>
      <c:catAx>
        <c:axId val="8577881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5780736"/>
        <c:crosses val="autoZero"/>
        <c:auto val="1"/>
        <c:lblAlgn val="ctr"/>
        <c:lblOffset val="100"/>
      </c:catAx>
      <c:valAx>
        <c:axId val="8578073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5778816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NEUTROPHILS</a:t>
            </a:r>
            <a:r>
              <a:rPr lang="en-US" baseline="0"/>
              <a:t> (%)</a:t>
            </a:r>
            <a:endParaRPr lang="en-US"/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Sheet4!$B$1</c:f>
              <c:strCache>
                <c:ptCount val="1"/>
                <c:pt idx="0">
                  <c:v>Day 0</c:v>
                </c:pt>
              </c:strCache>
            </c:strRef>
          </c:tx>
          <c:errBars>
            <c:errBarType val="both"/>
            <c:errValType val="cust"/>
            <c:plus>
              <c:numRef>
                <c:f>Sheet4!$B$6:$B$8</c:f>
                <c:numCache>
                  <c:formatCode>General</c:formatCode>
                  <c:ptCount val="3"/>
                  <c:pt idx="0">
                    <c:v>3.36</c:v>
                  </c:pt>
                  <c:pt idx="1">
                    <c:v>2.12</c:v>
                  </c:pt>
                  <c:pt idx="2">
                    <c:v>3.62</c:v>
                  </c:pt>
                </c:numCache>
              </c:numRef>
            </c:plus>
            <c:minus>
              <c:numRef>
                <c:f>Sheet4!$B$6:$B$8</c:f>
                <c:numCache>
                  <c:formatCode>General</c:formatCode>
                  <c:ptCount val="3"/>
                  <c:pt idx="0">
                    <c:v>3.36</c:v>
                  </c:pt>
                  <c:pt idx="1">
                    <c:v>2.12</c:v>
                  </c:pt>
                  <c:pt idx="2">
                    <c:v>3.62</c:v>
                  </c:pt>
                </c:numCache>
              </c:numRef>
            </c:minus>
          </c:errBars>
          <c:cat>
            <c:strRef>
              <c:f>Sheet4!$A$2:$A$4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Sheet4!$B$2:$B$4</c:f>
              <c:numCache>
                <c:formatCode>General</c:formatCode>
                <c:ptCount val="3"/>
                <c:pt idx="0">
                  <c:v>71.83</c:v>
                </c:pt>
                <c:pt idx="1">
                  <c:v>71.169999999999987</c:v>
                </c:pt>
                <c:pt idx="2">
                  <c:v>78.33</c:v>
                </c:pt>
              </c:numCache>
            </c:numRef>
          </c:val>
        </c:ser>
        <c:ser>
          <c:idx val="1"/>
          <c:order val="1"/>
          <c:tx>
            <c:strRef>
              <c:f>Sheet4!$C$1</c:f>
              <c:strCache>
                <c:ptCount val="1"/>
                <c:pt idx="0">
                  <c:v>Day 5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</c:spPr>
          <c:errBars>
            <c:errBarType val="both"/>
            <c:errValType val="cust"/>
            <c:plus>
              <c:numRef>
                <c:f>Sheet4!$C$6:$C$8</c:f>
                <c:numCache>
                  <c:formatCode>General</c:formatCode>
                  <c:ptCount val="3"/>
                  <c:pt idx="0">
                    <c:v>2.4899999999999998</c:v>
                  </c:pt>
                  <c:pt idx="1">
                    <c:v>2.04</c:v>
                  </c:pt>
                  <c:pt idx="2">
                    <c:v>3.3</c:v>
                  </c:pt>
                </c:numCache>
              </c:numRef>
            </c:plus>
            <c:minus>
              <c:numRef>
                <c:f>Sheet4!$C$6:$C$8</c:f>
                <c:numCache>
                  <c:formatCode>General</c:formatCode>
                  <c:ptCount val="3"/>
                  <c:pt idx="0">
                    <c:v>2.4899999999999998</c:v>
                  </c:pt>
                  <c:pt idx="1">
                    <c:v>2.04</c:v>
                  </c:pt>
                  <c:pt idx="2">
                    <c:v>3.3</c:v>
                  </c:pt>
                </c:numCache>
              </c:numRef>
            </c:minus>
          </c:errBars>
          <c:cat>
            <c:strRef>
              <c:f>Sheet4!$A$2:$A$4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Sheet4!$C$2:$C$4</c:f>
              <c:numCache>
                <c:formatCode>General</c:formatCode>
                <c:ptCount val="3"/>
                <c:pt idx="0">
                  <c:v>71.8</c:v>
                </c:pt>
                <c:pt idx="1">
                  <c:v>58.660000000000011</c:v>
                </c:pt>
                <c:pt idx="2">
                  <c:v>71.5</c:v>
                </c:pt>
              </c:numCache>
            </c:numRef>
          </c:val>
        </c:ser>
        <c:ser>
          <c:idx val="2"/>
          <c:order val="2"/>
          <c:tx>
            <c:strRef>
              <c:f>Sheet4!$D$1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Sheet4!$D$6:$D$8</c:f>
                <c:numCache>
                  <c:formatCode>General</c:formatCode>
                  <c:ptCount val="3"/>
                  <c:pt idx="0">
                    <c:v>1.76</c:v>
                  </c:pt>
                  <c:pt idx="1">
                    <c:v>1.76</c:v>
                  </c:pt>
                  <c:pt idx="2">
                    <c:v>1.76</c:v>
                  </c:pt>
                </c:numCache>
              </c:numRef>
            </c:plus>
            <c:minus>
              <c:numRef>
                <c:f>Sheet4!$D$6:$D$8</c:f>
                <c:numCache>
                  <c:formatCode>General</c:formatCode>
                  <c:ptCount val="3"/>
                  <c:pt idx="0">
                    <c:v>1.76</c:v>
                  </c:pt>
                  <c:pt idx="1">
                    <c:v>1.76</c:v>
                  </c:pt>
                  <c:pt idx="2">
                    <c:v>1.76</c:v>
                  </c:pt>
                </c:numCache>
              </c:numRef>
            </c:minus>
          </c:errBars>
          <c:cat>
            <c:strRef>
              <c:f>Sheet4!$A$2:$A$4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Sheet4!$D$2:$D$4</c:f>
              <c:numCache>
                <c:formatCode>General</c:formatCode>
                <c:ptCount val="3"/>
                <c:pt idx="0">
                  <c:v>58.5</c:v>
                </c:pt>
                <c:pt idx="1">
                  <c:v>58.5</c:v>
                </c:pt>
                <c:pt idx="2">
                  <c:v>58.5</c:v>
                </c:pt>
              </c:numCache>
            </c:numRef>
          </c:val>
        </c:ser>
        <c:axId val="85832832"/>
        <c:axId val="85834752"/>
      </c:barChart>
      <c:catAx>
        <c:axId val="8583283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5834752"/>
        <c:crosses val="autoZero"/>
        <c:auto val="1"/>
        <c:lblAlgn val="ctr"/>
        <c:lblOffset val="100"/>
      </c:catAx>
      <c:valAx>
        <c:axId val="858347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VALLUES</a:t>
                </a:r>
              </a:p>
            </c:rich>
          </c:tx>
        </c:title>
        <c:numFmt formatCode="General" sourceLinked="1"/>
        <c:tickLblPos val="nextTo"/>
        <c:crossAx val="85832832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LYMPHOCYTE</a:t>
            </a:r>
            <a:r>
              <a:rPr lang="en-US" baseline="0"/>
              <a:t> (%)</a:t>
            </a:r>
            <a:endParaRPr lang="en-US"/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Sheet5!$B$1</c:f>
              <c:strCache>
                <c:ptCount val="1"/>
                <c:pt idx="0">
                  <c:v>Day 0</c:v>
                </c:pt>
              </c:strCache>
            </c:strRef>
          </c:tx>
          <c:errBars>
            <c:errBarType val="both"/>
            <c:errValType val="cust"/>
            <c:plus>
              <c:numRef>
                <c:f>Sheet5!$B$6:$B$8</c:f>
                <c:numCache>
                  <c:formatCode>General</c:formatCode>
                  <c:ptCount val="3"/>
                  <c:pt idx="0">
                    <c:v>1.8900000000000001</c:v>
                  </c:pt>
                  <c:pt idx="1">
                    <c:v>1.48</c:v>
                  </c:pt>
                  <c:pt idx="2">
                    <c:v>1.52</c:v>
                  </c:pt>
                </c:numCache>
              </c:numRef>
            </c:plus>
            <c:minus>
              <c:numRef>
                <c:f>Sheet5!$B$6:$B$8</c:f>
                <c:numCache>
                  <c:formatCode>General</c:formatCode>
                  <c:ptCount val="3"/>
                  <c:pt idx="0">
                    <c:v>1.8900000000000001</c:v>
                  </c:pt>
                  <c:pt idx="1">
                    <c:v>1.48</c:v>
                  </c:pt>
                  <c:pt idx="2">
                    <c:v>1.52</c:v>
                  </c:pt>
                </c:numCache>
              </c:numRef>
            </c:minus>
          </c:errBars>
          <c:cat>
            <c:strRef>
              <c:f>Sheet5!$A$2:$A$4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Sheet5!$B$2:$B$4</c:f>
              <c:numCache>
                <c:formatCode>General</c:formatCode>
                <c:ptCount val="3"/>
                <c:pt idx="0">
                  <c:v>21.330000000000005</c:v>
                </c:pt>
                <c:pt idx="1">
                  <c:v>23</c:v>
                </c:pt>
                <c:pt idx="2">
                  <c:v>23.66</c:v>
                </c:pt>
              </c:numCache>
            </c:numRef>
          </c:val>
        </c:ser>
        <c:ser>
          <c:idx val="1"/>
          <c:order val="1"/>
          <c:tx>
            <c:strRef>
              <c:f>Sheet5!$C$1</c:f>
              <c:strCache>
                <c:ptCount val="1"/>
                <c:pt idx="0">
                  <c:v>Day 5</c:v>
                </c:pt>
              </c:strCache>
            </c:strRef>
          </c:tx>
          <c:errBars>
            <c:errBarType val="both"/>
            <c:errValType val="cust"/>
            <c:plus>
              <c:numRef>
                <c:f>Sheet5!$C$6:$C$8</c:f>
                <c:numCache>
                  <c:formatCode>General</c:formatCode>
                  <c:ptCount val="3"/>
                  <c:pt idx="0">
                    <c:v>1.35</c:v>
                  </c:pt>
                  <c:pt idx="1">
                    <c:v>0.93</c:v>
                  </c:pt>
                  <c:pt idx="2">
                    <c:v>1.3</c:v>
                  </c:pt>
                </c:numCache>
              </c:numRef>
            </c:plus>
            <c:minus>
              <c:numRef>
                <c:f>Sheet5!$C$6:$C$8</c:f>
                <c:numCache>
                  <c:formatCode>General</c:formatCode>
                  <c:ptCount val="3"/>
                  <c:pt idx="0">
                    <c:v>1.35</c:v>
                  </c:pt>
                  <c:pt idx="1">
                    <c:v>0.93</c:v>
                  </c:pt>
                  <c:pt idx="2">
                    <c:v>1.3</c:v>
                  </c:pt>
                </c:numCache>
              </c:numRef>
            </c:minus>
          </c:errBars>
          <c:cat>
            <c:strRef>
              <c:f>Sheet5!$A$2:$A$4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Sheet5!$C$2:$C$4</c:f>
              <c:numCache>
                <c:formatCode>General</c:formatCode>
                <c:ptCount val="3"/>
                <c:pt idx="0">
                  <c:v>24.16</c:v>
                </c:pt>
                <c:pt idx="1">
                  <c:v>30</c:v>
                </c:pt>
                <c:pt idx="2">
                  <c:v>24.66</c:v>
                </c:pt>
              </c:numCache>
            </c:numRef>
          </c:val>
        </c:ser>
        <c:ser>
          <c:idx val="2"/>
          <c:order val="2"/>
          <c:tx>
            <c:strRef>
              <c:f>Sheet5!$D$1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Sheet5!$D$6:$D$8</c:f>
                <c:numCache>
                  <c:formatCode>General</c:formatCode>
                  <c:ptCount val="3"/>
                  <c:pt idx="0">
                    <c:v>1.52</c:v>
                  </c:pt>
                  <c:pt idx="1">
                    <c:v>1.52</c:v>
                  </c:pt>
                  <c:pt idx="2">
                    <c:v>1.52</c:v>
                  </c:pt>
                </c:numCache>
              </c:numRef>
            </c:plus>
            <c:minus>
              <c:numRef>
                <c:f>Sheet5!$D$6:$D$8</c:f>
                <c:numCache>
                  <c:formatCode>General</c:formatCode>
                  <c:ptCount val="3"/>
                  <c:pt idx="0">
                    <c:v>1.52</c:v>
                  </c:pt>
                  <c:pt idx="1">
                    <c:v>1.52</c:v>
                  </c:pt>
                  <c:pt idx="2">
                    <c:v>1.52</c:v>
                  </c:pt>
                </c:numCache>
              </c:numRef>
            </c:minus>
          </c:errBars>
          <c:cat>
            <c:strRef>
              <c:f>Sheet5!$A$2:$A$4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Sheet5!$D$2:$D$4</c:f>
              <c:numCache>
                <c:formatCode>General</c:formatCode>
                <c:ptCount val="3"/>
                <c:pt idx="0">
                  <c:v>30</c:v>
                </c:pt>
                <c:pt idx="1">
                  <c:v>30</c:v>
                </c:pt>
                <c:pt idx="2">
                  <c:v>30</c:v>
                </c:pt>
              </c:numCache>
            </c:numRef>
          </c:val>
        </c:ser>
        <c:axId val="85902080"/>
        <c:axId val="85904000"/>
      </c:barChart>
      <c:catAx>
        <c:axId val="8590208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5904000"/>
        <c:crosses val="autoZero"/>
        <c:auto val="1"/>
        <c:lblAlgn val="ctr"/>
        <c:lblOffset val="100"/>
      </c:catAx>
      <c:valAx>
        <c:axId val="8590400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VALES</a:t>
                </a:r>
              </a:p>
            </c:rich>
          </c:tx>
        </c:title>
        <c:numFmt formatCode="General" sourceLinked="1"/>
        <c:tickLblPos val="nextTo"/>
        <c:crossAx val="85902080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MONOCYTE (%)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Sheet6!$B$1</c:f>
              <c:strCache>
                <c:ptCount val="1"/>
                <c:pt idx="0">
                  <c:v>Day 0</c:v>
                </c:pt>
              </c:strCache>
            </c:strRef>
          </c:tx>
          <c:spPr>
            <a:solidFill>
              <a:srgbClr val="0000FF"/>
            </a:solidFill>
          </c:spPr>
          <c:errBars>
            <c:errBarType val="both"/>
            <c:errValType val="cust"/>
            <c:plus>
              <c:numRef>
                <c:f>Sheet6!$B$6:$B$8</c:f>
                <c:numCache>
                  <c:formatCode>General</c:formatCode>
                  <c:ptCount val="3"/>
                  <c:pt idx="0">
                    <c:v>0.56000000000000005</c:v>
                  </c:pt>
                  <c:pt idx="1">
                    <c:v>1.1399999999999979</c:v>
                  </c:pt>
                  <c:pt idx="2">
                    <c:v>0.79</c:v>
                  </c:pt>
                </c:numCache>
              </c:numRef>
            </c:plus>
            <c:minus>
              <c:numRef>
                <c:f>Sheet6!$B$6:$B$8</c:f>
                <c:numCache>
                  <c:formatCode>General</c:formatCode>
                  <c:ptCount val="3"/>
                  <c:pt idx="0">
                    <c:v>0.56000000000000005</c:v>
                  </c:pt>
                  <c:pt idx="1">
                    <c:v>1.1399999999999979</c:v>
                  </c:pt>
                  <c:pt idx="2">
                    <c:v>0.79</c:v>
                  </c:pt>
                </c:numCache>
              </c:numRef>
            </c:minus>
          </c:errBars>
          <c:cat>
            <c:strRef>
              <c:f>Sheet6!$A$2:$A$4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Sheet6!$B$2:$B$4</c:f>
              <c:numCache>
                <c:formatCode>General</c:formatCode>
                <c:ptCount val="3"/>
                <c:pt idx="0">
                  <c:v>5.67</c:v>
                </c:pt>
                <c:pt idx="1">
                  <c:v>5.33</c:v>
                </c:pt>
                <c:pt idx="2">
                  <c:v>7.83</c:v>
                </c:pt>
              </c:numCache>
            </c:numRef>
          </c:val>
        </c:ser>
        <c:ser>
          <c:idx val="1"/>
          <c:order val="1"/>
          <c:tx>
            <c:strRef>
              <c:f>Sheet6!$C$1</c:f>
              <c:strCache>
                <c:ptCount val="1"/>
                <c:pt idx="0">
                  <c:v>Day 5</c:v>
                </c:pt>
              </c:strCache>
            </c:strRef>
          </c:tx>
          <c:errBars>
            <c:errBarType val="both"/>
            <c:errValType val="cust"/>
            <c:plus>
              <c:numRef>
                <c:f>Sheet6!$C$6:$C$8</c:f>
                <c:numCache>
                  <c:formatCode>General</c:formatCode>
                  <c:ptCount val="3"/>
                  <c:pt idx="0">
                    <c:v>0.8</c:v>
                  </c:pt>
                  <c:pt idx="1">
                    <c:v>0.30000000000000032</c:v>
                  </c:pt>
                  <c:pt idx="2">
                    <c:v>1.1499999999999981</c:v>
                  </c:pt>
                </c:numCache>
              </c:numRef>
            </c:plus>
            <c:minus>
              <c:numRef>
                <c:f>Sheet6!$C$6:$C$8</c:f>
                <c:numCache>
                  <c:formatCode>General</c:formatCode>
                  <c:ptCount val="3"/>
                  <c:pt idx="0">
                    <c:v>0.8</c:v>
                  </c:pt>
                  <c:pt idx="1">
                    <c:v>0.30000000000000032</c:v>
                  </c:pt>
                  <c:pt idx="2">
                    <c:v>1.1499999999999981</c:v>
                  </c:pt>
                </c:numCache>
              </c:numRef>
            </c:minus>
          </c:errBars>
          <c:cat>
            <c:strRef>
              <c:f>Sheet6!$A$2:$A$4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Sheet6!$C$2:$C$4</c:f>
              <c:numCache>
                <c:formatCode>General</c:formatCode>
                <c:ptCount val="3"/>
                <c:pt idx="0">
                  <c:v>4.6599999999999975</c:v>
                </c:pt>
                <c:pt idx="1">
                  <c:v>2.16</c:v>
                </c:pt>
                <c:pt idx="2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Sheet6!$D$1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Sheet6!$D$6:$D$8</c:f>
                <c:numCache>
                  <c:formatCode>General</c:formatCode>
                  <c:ptCount val="3"/>
                  <c:pt idx="0">
                    <c:v>0.21000000000000021</c:v>
                  </c:pt>
                  <c:pt idx="1">
                    <c:v>0.21000000000000021</c:v>
                  </c:pt>
                  <c:pt idx="2">
                    <c:v>0.21000000000000021</c:v>
                  </c:pt>
                </c:numCache>
              </c:numRef>
            </c:plus>
            <c:minus>
              <c:numRef>
                <c:f>Sheet6!$D$6:$D$8</c:f>
                <c:numCache>
                  <c:formatCode>General</c:formatCode>
                  <c:ptCount val="3"/>
                  <c:pt idx="0">
                    <c:v>0.21000000000000021</c:v>
                  </c:pt>
                  <c:pt idx="1">
                    <c:v>0.21000000000000021</c:v>
                  </c:pt>
                  <c:pt idx="2">
                    <c:v>0.21000000000000021</c:v>
                  </c:pt>
                </c:numCache>
              </c:numRef>
            </c:minus>
          </c:errBars>
          <c:cat>
            <c:strRef>
              <c:f>Sheet6!$A$2:$A$4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Sheet6!$D$2:$D$4</c:f>
              <c:numCache>
                <c:formatCode>General</c:formatCode>
                <c:ptCount val="3"/>
                <c:pt idx="0">
                  <c:v>2.66</c:v>
                </c:pt>
                <c:pt idx="1">
                  <c:v>2.66</c:v>
                </c:pt>
                <c:pt idx="2">
                  <c:v>2.66</c:v>
                </c:pt>
              </c:numCache>
            </c:numRef>
          </c:val>
        </c:ser>
        <c:axId val="85975808"/>
        <c:axId val="85977728"/>
      </c:barChart>
      <c:catAx>
        <c:axId val="8597580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5977728"/>
        <c:crosses val="autoZero"/>
        <c:auto val="1"/>
        <c:lblAlgn val="ctr"/>
        <c:lblOffset val="100"/>
      </c:catAx>
      <c:valAx>
        <c:axId val="8597772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5975808"/>
        <c:crosses val="autoZero"/>
        <c:crossBetween val="between"/>
      </c:valAx>
      <c:spPr>
        <a:solidFill>
          <a:schemeClr val="lt1"/>
        </a:solidFill>
        <a:ln w="25400" cap="flat" cmpd="sng" algn="ctr">
          <a:noFill/>
          <a:prstDash val="solid"/>
        </a:ln>
        <a:effectLst/>
      </c:spPr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EOSINOPHIL (%)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Sheet7!$B$1</c:f>
              <c:strCache>
                <c:ptCount val="1"/>
                <c:pt idx="0">
                  <c:v>Day 0</c:v>
                </c:pt>
              </c:strCache>
            </c:strRef>
          </c:tx>
          <c:errBars>
            <c:errBarType val="both"/>
            <c:errValType val="cust"/>
            <c:plus>
              <c:numRef>
                <c:f>Sheet7!$B$6:$B$8</c:f>
                <c:numCache>
                  <c:formatCode>General</c:formatCode>
                  <c:ptCount val="3"/>
                  <c:pt idx="0">
                    <c:v>0.36000000000000032</c:v>
                  </c:pt>
                  <c:pt idx="1">
                    <c:v>0.31000000000000044</c:v>
                  </c:pt>
                  <c:pt idx="2">
                    <c:v>0.2</c:v>
                  </c:pt>
                </c:numCache>
              </c:numRef>
            </c:plus>
            <c:minus>
              <c:numRef>
                <c:f>Sheet7!$B$6:$B$8</c:f>
                <c:numCache>
                  <c:formatCode>General</c:formatCode>
                  <c:ptCount val="3"/>
                  <c:pt idx="0">
                    <c:v>0.36000000000000032</c:v>
                  </c:pt>
                  <c:pt idx="1">
                    <c:v>0.31000000000000044</c:v>
                  </c:pt>
                  <c:pt idx="2">
                    <c:v>0.2</c:v>
                  </c:pt>
                </c:numCache>
              </c:numRef>
            </c:minus>
          </c:errBars>
          <c:cat>
            <c:strRef>
              <c:f>Sheet7!$A$2:$A$4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Sheet7!$B$2:$B$4</c:f>
              <c:numCache>
                <c:formatCode>General</c:formatCode>
                <c:ptCount val="3"/>
                <c:pt idx="0">
                  <c:v>1</c:v>
                </c:pt>
                <c:pt idx="1">
                  <c:v>0.83000000000000063</c:v>
                </c:pt>
                <c:pt idx="2">
                  <c:v>0.83000000000000063</c:v>
                </c:pt>
              </c:numCache>
            </c:numRef>
          </c:val>
        </c:ser>
        <c:ser>
          <c:idx val="1"/>
          <c:order val="1"/>
          <c:tx>
            <c:strRef>
              <c:f>Sheet7!$C$1</c:f>
              <c:strCache>
                <c:ptCount val="1"/>
                <c:pt idx="0">
                  <c:v>Day 5</c:v>
                </c:pt>
              </c:strCache>
            </c:strRef>
          </c:tx>
          <c:spPr>
            <a:solidFill>
              <a:schemeClr val="accent1">
                <a:lumMod val="50000"/>
              </a:schemeClr>
            </a:solidFill>
          </c:spPr>
          <c:errBars>
            <c:errBarType val="both"/>
            <c:errValType val="cust"/>
            <c:plus>
              <c:numRef>
                <c:f>Sheet7!$C$6:$C$8</c:f>
                <c:numCache>
                  <c:formatCode>General</c:formatCode>
                  <c:ptCount val="3"/>
                  <c:pt idx="0">
                    <c:v>0.4</c:v>
                  </c:pt>
                  <c:pt idx="1">
                    <c:v>0.33000000000000057</c:v>
                  </c:pt>
                  <c:pt idx="2">
                    <c:v>0.49000000000000032</c:v>
                  </c:pt>
                </c:numCache>
              </c:numRef>
            </c:plus>
            <c:minus>
              <c:numRef>
                <c:f>Sheet7!$C$6:$C$8</c:f>
                <c:numCache>
                  <c:formatCode>General</c:formatCode>
                  <c:ptCount val="3"/>
                  <c:pt idx="0">
                    <c:v>0.4</c:v>
                  </c:pt>
                  <c:pt idx="1">
                    <c:v>0.33000000000000057</c:v>
                  </c:pt>
                  <c:pt idx="2">
                    <c:v>0.49000000000000032</c:v>
                  </c:pt>
                </c:numCache>
              </c:numRef>
            </c:minus>
          </c:errBars>
          <c:cat>
            <c:strRef>
              <c:f>Sheet7!$A$2:$A$4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Sheet7!$C$2:$C$4</c:f>
              <c:numCache>
                <c:formatCode>General</c:formatCode>
                <c:ptCount val="3"/>
                <c:pt idx="0">
                  <c:v>1.5</c:v>
                </c:pt>
                <c:pt idx="1">
                  <c:v>1.33</c:v>
                </c:pt>
                <c:pt idx="2">
                  <c:v>1.33</c:v>
                </c:pt>
              </c:numCache>
            </c:numRef>
          </c:val>
        </c:ser>
        <c:ser>
          <c:idx val="2"/>
          <c:order val="2"/>
          <c:tx>
            <c:strRef>
              <c:f>Sheet7!$D$1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Sheet7!$D$6:$D$8</c:f>
                <c:numCache>
                  <c:formatCode>General</c:formatCode>
                  <c:ptCount val="3"/>
                  <c:pt idx="0">
                    <c:v>0.2</c:v>
                  </c:pt>
                  <c:pt idx="1">
                    <c:v>0.2</c:v>
                  </c:pt>
                  <c:pt idx="2">
                    <c:v>0.2</c:v>
                  </c:pt>
                </c:numCache>
              </c:numRef>
            </c:plus>
            <c:minus>
              <c:numRef>
                <c:f>Sheet7!$D$6:$D$8</c:f>
                <c:numCache>
                  <c:formatCode>General</c:formatCode>
                  <c:ptCount val="3"/>
                  <c:pt idx="0">
                    <c:v>0.2</c:v>
                  </c:pt>
                  <c:pt idx="1">
                    <c:v>0.2</c:v>
                  </c:pt>
                  <c:pt idx="2">
                    <c:v>0.2</c:v>
                  </c:pt>
                </c:numCache>
              </c:numRef>
            </c:minus>
          </c:errBars>
          <c:cat>
            <c:strRef>
              <c:f>Sheet7!$A$2:$A$4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Sheet7!$D$2:$D$4</c:f>
              <c:numCache>
                <c:formatCode>General</c:formatCode>
                <c:ptCount val="3"/>
                <c:pt idx="0">
                  <c:v>1.6600000000000001</c:v>
                </c:pt>
                <c:pt idx="1">
                  <c:v>1.6600000000000001</c:v>
                </c:pt>
                <c:pt idx="2">
                  <c:v>1.6600000000000001</c:v>
                </c:pt>
              </c:numCache>
            </c:numRef>
          </c:val>
        </c:ser>
        <c:axId val="86029440"/>
        <c:axId val="86031360"/>
      </c:barChart>
      <c:catAx>
        <c:axId val="860294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6031360"/>
        <c:crosses val="autoZero"/>
        <c:auto val="1"/>
        <c:lblAlgn val="ctr"/>
        <c:lblOffset val="100"/>
      </c:catAx>
      <c:valAx>
        <c:axId val="8603136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6029440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dirty="0"/>
              <a:t>PLATELETS (x </a:t>
            </a:r>
            <a:r>
              <a:rPr lang="en-US" dirty="0" smtClean="0"/>
              <a:t>10</a:t>
            </a:r>
            <a:r>
              <a:rPr lang="en-US" sz="1800" b="1" i="0" u="none" strike="noStrike" baseline="30000" dirty="0" smtClean="0"/>
              <a:t>3 </a:t>
            </a:r>
            <a:r>
              <a:rPr lang="en-US" dirty="0" smtClean="0"/>
              <a:t> </a:t>
            </a:r>
            <a:r>
              <a:rPr lang="en-US" dirty="0"/>
              <a:t>/µl)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Sheet8!$B$1</c:f>
              <c:strCache>
                <c:ptCount val="1"/>
                <c:pt idx="0">
                  <c:v>Day 0</c:v>
                </c:pt>
              </c:strCache>
            </c:strRef>
          </c:tx>
          <c:errBars>
            <c:errBarType val="both"/>
            <c:errValType val="cust"/>
            <c:plus>
              <c:numRef>
                <c:f>Sheet8!$B$6:$B$8</c:f>
                <c:numCache>
                  <c:formatCode>General</c:formatCode>
                  <c:ptCount val="3"/>
                  <c:pt idx="0">
                    <c:v>32.370000000000005</c:v>
                  </c:pt>
                  <c:pt idx="1">
                    <c:v>29.35</c:v>
                  </c:pt>
                  <c:pt idx="2">
                    <c:v>32.370000000000005</c:v>
                  </c:pt>
                </c:numCache>
              </c:numRef>
            </c:plus>
            <c:minus>
              <c:numRef>
                <c:f>Sheet8!$B$6:$B$8</c:f>
                <c:numCache>
                  <c:formatCode>General</c:formatCode>
                  <c:ptCount val="3"/>
                  <c:pt idx="0">
                    <c:v>32.370000000000005</c:v>
                  </c:pt>
                  <c:pt idx="1">
                    <c:v>29.35</c:v>
                  </c:pt>
                  <c:pt idx="2">
                    <c:v>32.370000000000005</c:v>
                  </c:pt>
                </c:numCache>
              </c:numRef>
            </c:minus>
          </c:errBars>
          <c:cat>
            <c:strRef>
              <c:f>Sheet8!$A$2:$A$4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Sheet8!$B$2:$B$4</c:f>
              <c:numCache>
                <c:formatCode>General</c:formatCode>
                <c:ptCount val="3"/>
                <c:pt idx="0">
                  <c:v>284.5</c:v>
                </c:pt>
                <c:pt idx="1">
                  <c:v>299.17</c:v>
                </c:pt>
                <c:pt idx="2">
                  <c:v>284.5</c:v>
                </c:pt>
              </c:numCache>
            </c:numRef>
          </c:val>
        </c:ser>
        <c:ser>
          <c:idx val="1"/>
          <c:order val="1"/>
          <c:tx>
            <c:strRef>
              <c:f>Sheet8!$C$1</c:f>
              <c:strCache>
                <c:ptCount val="1"/>
                <c:pt idx="0">
                  <c:v>Day 5</c:v>
                </c:pt>
              </c:strCache>
            </c:strRef>
          </c:tx>
          <c:errBars>
            <c:errBarType val="both"/>
            <c:errValType val="cust"/>
            <c:plus>
              <c:numRef>
                <c:f>Sheet8!$C$6:$C$8</c:f>
                <c:numCache>
                  <c:formatCode>General</c:formatCode>
                  <c:ptCount val="3"/>
                  <c:pt idx="0">
                    <c:v>30.93</c:v>
                  </c:pt>
                  <c:pt idx="1">
                    <c:v>20.2</c:v>
                  </c:pt>
                  <c:pt idx="2">
                    <c:v>29.8</c:v>
                  </c:pt>
                </c:numCache>
              </c:numRef>
            </c:plus>
            <c:minus>
              <c:numRef>
                <c:f>Sheet8!$C$6:$C$8</c:f>
                <c:numCache>
                  <c:formatCode>General</c:formatCode>
                  <c:ptCount val="3"/>
                  <c:pt idx="0">
                    <c:v>30.93</c:v>
                  </c:pt>
                  <c:pt idx="1">
                    <c:v>20.2</c:v>
                  </c:pt>
                  <c:pt idx="2">
                    <c:v>29.8</c:v>
                  </c:pt>
                </c:numCache>
              </c:numRef>
            </c:minus>
          </c:errBars>
          <c:cat>
            <c:strRef>
              <c:f>Sheet8!$A$2:$A$4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Sheet8!$C$2:$C$4</c:f>
              <c:numCache>
                <c:formatCode>General</c:formatCode>
                <c:ptCount val="3"/>
                <c:pt idx="0">
                  <c:v>304.06</c:v>
                </c:pt>
                <c:pt idx="1">
                  <c:v>351</c:v>
                </c:pt>
                <c:pt idx="2">
                  <c:v>280.5</c:v>
                </c:pt>
              </c:numCache>
            </c:numRef>
          </c:val>
        </c:ser>
        <c:ser>
          <c:idx val="2"/>
          <c:order val="2"/>
          <c:tx>
            <c:strRef>
              <c:f>Sheet8!$D$1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Sheet8!$D$6:$D$8</c:f>
                <c:numCache>
                  <c:formatCode>General</c:formatCode>
                  <c:ptCount val="3"/>
                  <c:pt idx="0">
                    <c:v>23.759999999999987</c:v>
                  </c:pt>
                  <c:pt idx="1">
                    <c:v>23.759999999999987</c:v>
                  </c:pt>
                  <c:pt idx="2">
                    <c:v>23.759999999999987</c:v>
                  </c:pt>
                </c:numCache>
              </c:numRef>
            </c:plus>
            <c:minus>
              <c:numRef>
                <c:f>Sheet8!$D$6:$D$8</c:f>
                <c:numCache>
                  <c:formatCode>General</c:formatCode>
                  <c:ptCount val="3"/>
                  <c:pt idx="0">
                    <c:v>23.759999999999987</c:v>
                  </c:pt>
                  <c:pt idx="1">
                    <c:v>23.759999999999987</c:v>
                  </c:pt>
                  <c:pt idx="2">
                    <c:v>23.759999999999987</c:v>
                  </c:pt>
                </c:numCache>
              </c:numRef>
            </c:minus>
          </c:errBars>
          <c:cat>
            <c:strRef>
              <c:f>Sheet8!$A$2:$A$4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Sheet8!$D$2:$D$4</c:f>
              <c:numCache>
                <c:formatCode>General</c:formatCode>
                <c:ptCount val="3"/>
                <c:pt idx="0">
                  <c:v>287.33</c:v>
                </c:pt>
                <c:pt idx="1">
                  <c:v>287.33</c:v>
                </c:pt>
                <c:pt idx="2">
                  <c:v>287.33</c:v>
                </c:pt>
              </c:numCache>
            </c:numRef>
          </c:val>
        </c:ser>
        <c:axId val="87062400"/>
        <c:axId val="87068672"/>
      </c:barChart>
      <c:catAx>
        <c:axId val="8706240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7068672"/>
        <c:crosses val="autoZero"/>
        <c:auto val="1"/>
        <c:lblAlgn val="ctr"/>
        <c:lblOffset val="100"/>
      </c:catAx>
      <c:valAx>
        <c:axId val="8706867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7062400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9"/>
  <c:chart>
    <c:title>
      <c:txPr>
        <a:bodyPr/>
        <a:lstStyle/>
        <a:p>
          <a:pPr>
            <a:defRPr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TYPES OF DIARRHOEA</c:v>
                </c:pt>
              </c:strCache>
            </c:strRef>
          </c:tx>
          <c:dPt>
            <c:idx val="1"/>
            <c:spPr>
              <a:solidFill>
                <a:srgbClr val="FFFF00"/>
              </a:solidFill>
            </c:spPr>
          </c:dPt>
          <c:dPt>
            <c:idx val="2"/>
            <c:spPr>
              <a:solidFill>
                <a:srgbClr val="C00000"/>
              </a:solidFill>
            </c:spPr>
          </c:dPt>
          <c:dLbls>
            <c:dLbl>
              <c:idx val="2"/>
              <c:spPr/>
              <c:txPr>
                <a:bodyPr/>
                <a:lstStyle/>
                <a:p>
                  <a:pPr>
                    <a:defRPr sz="2400" b="1">
                      <a:solidFill>
                        <a:schemeClr val="bg1"/>
                      </a:solidFill>
                      <a:latin typeface="Times New Roman" pitchFamily="18" charset="0"/>
                      <a:cs typeface="Times New Roman" pitchFamily="18" charset="0"/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2400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Sheet1!$A$2:$A$4</c:f>
              <c:strCache>
                <c:ptCount val="3"/>
                <c:pt idx="0">
                  <c:v>GREENISH</c:v>
                </c:pt>
                <c:pt idx="1">
                  <c:v>YELLOWISH</c:v>
                </c:pt>
                <c:pt idx="2">
                  <c:v>BLOODY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23</c:v>
                </c:pt>
                <c:pt idx="1">
                  <c:v>28</c:v>
                </c:pt>
                <c:pt idx="2">
                  <c:v>49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layout>
        <c:manualLayout>
          <c:xMode val="edge"/>
          <c:yMode val="edge"/>
          <c:x val="0.7058329646996373"/>
          <c:y val="0.38650530899546764"/>
          <c:w val="0.25899893833495624"/>
          <c:h val="0.29067465998568492"/>
        </c:manualLayout>
      </c:layout>
      <c:txPr>
        <a:bodyPr/>
        <a:lstStyle/>
        <a:p>
          <a:pPr>
            <a:defRPr sz="1600" b="1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MCV (fl)</a:t>
            </a:r>
          </a:p>
        </c:rich>
      </c:tx>
    </c:title>
    <c:plotArea>
      <c:layout>
        <c:manualLayout>
          <c:layoutTarget val="inner"/>
          <c:xMode val="edge"/>
          <c:yMode val="edge"/>
          <c:x val="8.8695646291636593E-2"/>
          <c:y val="0.10957699917507364"/>
          <c:w val="0.78716427199177419"/>
          <c:h val="0.75061592655346421"/>
        </c:manualLayout>
      </c:layout>
      <c:barChart>
        <c:barDir val="col"/>
        <c:grouping val="clustered"/>
        <c:ser>
          <c:idx val="0"/>
          <c:order val="0"/>
          <c:tx>
            <c:strRef>
              <c:f>Sheet9!$B$1</c:f>
              <c:strCache>
                <c:ptCount val="1"/>
                <c:pt idx="0">
                  <c:v>Day 0</c:v>
                </c:pt>
              </c:strCache>
            </c:strRef>
          </c:tx>
          <c:spPr>
            <a:solidFill>
              <a:srgbClr val="C00000"/>
            </a:solidFill>
          </c:spPr>
          <c:errBars>
            <c:errBarType val="both"/>
            <c:errValType val="cust"/>
            <c:plus>
              <c:numRef>
                <c:f>Sheet9!$B$6:$B$8</c:f>
                <c:numCache>
                  <c:formatCode>General</c:formatCode>
                  <c:ptCount val="3"/>
                  <c:pt idx="0">
                    <c:v>5.2</c:v>
                  </c:pt>
                  <c:pt idx="1">
                    <c:v>2.3199999999999967</c:v>
                  </c:pt>
                  <c:pt idx="2">
                    <c:v>1.83</c:v>
                  </c:pt>
                </c:numCache>
              </c:numRef>
            </c:plus>
            <c:minus>
              <c:numRef>
                <c:f>Sheet9!$B$6:$B$8</c:f>
                <c:numCache>
                  <c:formatCode>General</c:formatCode>
                  <c:ptCount val="3"/>
                  <c:pt idx="0">
                    <c:v>5.2</c:v>
                  </c:pt>
                  <c:pt idx="1">
                    <c:v>2.3199999999999967</c:v>
                  </c:pt>
                  <c:pt idx="2">
                    <c:v>1.83</c:v>
                  </c:pt>
                </c:numCache>
              </c:numRef>
            </c:minus>
          </c:errBars>
          <c:cat>
            <c:strRef>
              <c:f>Sheet9!$A$2:$A$5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Sheet9!$B$2:$B$5</c:f>
              <c:numCache>
                <c:formatCode>General</c:formatCode>
                <c:ptCount val="4"/>
                <c:pt idx="0">
                  <c:v>76.430000000000007</c:v>
                </c:pt>
                <c:pt idx="1">
                  <c:v>81.88</c:v>
                </c:pt>
                <c:pt idx="2">
                  <c:v>81.8</c:v>
                </c:pt>
              </c:numCache>
            </c:numRef>
          </c:val>
        </c:ser>
        <c:ser>
          <c:idx val="1"/>
          <c:order val="1"/>
          <c:tx>
            <c:strRef>
              <c:f>Sheet9!$C$1</c:f>
              <c:strCache>
                <c:ptCount val="1"/>
                <c:pt idx="0">
                  <c:v>Day 5</c:v>
                </c:pt>
              </c:strCache>
            </c:strRef>
          </c:tx>
          <c:errBars>
            <c:errBarType val="both"/>
            <c:errValType val="cust"/>
            <c:plus>
              <c:numRef>
                <c:f>Sheet9!$C$6:$C$8</c:f>
                <c:numCache>
                  <c:formatCode>General</c:formatCode>
                  <c:ptCount val="3"/>
                  <c:pt idx="0">
                    <c:v>2.3499999999999988</c:v>
                  </c:pt>
                  <c:pt idx="1">
                    <c:v>4.0199999999999996</c:v>
                  </c:pt>
                  <c:pt idx="2">
                    <c:v>3.59</c:v>
                  </c:pt>
                </c:numCache>
              </c:numRef>
            </c:plus>
            <c:minus>
              <c:numRef>
                <c:f>Sheet9!$C$6:$C$8</c:f>
                <c:numCache>
                  <c:formatCode>General</c:formatCode>
                  <c:ptCount val="3"/>
                  <c:pt idx="0">
                    <c:v>2.3499999999999988</c:v>
                  </c:pt>
                  <c:pt idx="1">
                    <c:v>4.0199999999999996</c:v>
                  </c:pt>
                  <c:pt idx="2">
                    <c:v>3.59</c:v>
                  </c:pt>
                </c:numCache>
              </c:numRef>
            </c:minus>
          </c:errBars>
          <c:cat>
            <c:strRef>
              <c:f>Sheet9!$A$2:$A$5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Sheet9!$C$2:$C$5</c:f>
              <c:numCache>
                <c:formatCode>General</c:formatCode>
                <c:ptCount val="4"/>
                <c:pt idx="0">
                  <c:v>79.679999999999978</c:v>
                </c:pt>
                <c:pt idx="1">
                  <c:v>68.599999999999994</c:v>
                </c:pt>
                <c:pt idx="2">
                  <c:v>79.77</c:v>
                </c:pt>
              </c:numCache>
            </c:numRef>
          </c:val>
        </c:ser>
        <c:ser>
          <c:idx val="2"/>
          <c:order val="2"/>
          <c:tx>
            <c:strRef>
              <c:f>Sheet9!$D$1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Sheet9!$D$6:$D$8</c:f>
                <c:numCache>
                  <c:formatCode>General</c:formatCode>
                  <c:ptCount val="3"/>
                  <c:pt idx="0">
                    <c:v>2.3699999999999997</c:v>
                  </c:pt>
                  <c:pt idx="1">
                    <c:v>2.3699999999999997</c:v>
                  </c:pt>
                  <c:pt idx="2">
                    <c:v>2.3699999999999997</c:v>
                  </c:pt>
                </c:numCache>
              </c:numRef>
            </c:plus>
            <c:minus>
              <c:numRef>
                <c:f>Sheet9!$D$6:$D$8</c:f>
                <c:numCache>
                  <c:formatCode>General</c:formatCode>
                  <c:ptCount val="3"/>
                  <c:pt idx="0">
                    <c:v>2.3699999999999997</c:v>
                  </c:pt>
                  <c:pt idx="1">
                    <c:v>2.3699999999999997</c:v>
                  </c:pt>
                  <c:pt idx="2">
                    <c:v>2.3699999999999997</c:v>
                  </c:pt>
                </c:numCache>
              </c:numRef>
            </c:minus>
          </c:errBars>
          <c:cat>
            <c:strRef>
              <c:f>Sheet9!$A$2:$A$5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Sheet9!$D$2:$D$5</c:f>
              <c:numCache>
                <c:formatCode>General</c:formatCode>
                <c:ptCount val="4"/>
                <c:pt idx="0">
                  <c:v>62.5</c:v>
                </c:pt>
                <c:pt idx="1">
                  <c:v>62.5</c:v>
                </c:pt>
                <c:pt idx="2">
                  <c:v>62.5</c:v>
                </c:pt>
              </c:numCache>
            </c:numRef>
          </c:val>
        </c:ser>
        <c:axId val="85019648"/>
        <c:axId val="85030016"/>
      </c:barChart>
      <c:catAx>
        <c:axId val="8501964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5030016"/>
        <c:crosses val="autoZero"/>
        <c:auto val="1"/>
        <c:lblAlgn val="ctr"/>
        <c:lblOffset val="100"/>
      </c:catAx>
      <c:valAx>
        <c:axId val="8503001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5019648"/>
        <c:crosses val="autoZero"/>
        <c:crossBetween val="between"/>
        <c:majorUnit val="10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MCH (pg)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Sheet10!$B$1</c:f>
              <c:strCache>
                <c:ptCount val="1"/>
                <c:pt idx="0">
                  <c:v>Day 0</c:v>
                </c:pt>
              </c:strCache>
            </c:strRef>
          </c:tx>
          <c:errBars>
            <c:errBarType val="both"/>
            <c:errValType val="cust"/>
            <c:plus>
              <c:numRef>
                <c:f>Sheet10!$B$7:$B$9</c:f>
                <c:numCache>
                  <c:formatCode>General</c:formatCode>
                  <c:ptCount val="3"/>
                  <c:pt idx="0">
                    <c:v>0.5</c:v>
                  </c:pt>
                  <c:pt idx="1">
                    <c:v>0.83000000000000063</c:v>
                  </c:pt>
                  <c:pt idx="2">
                    <c:v>0.48000000000000032</c:v>
                  </c:pt>
                </c:numCache>
              </c:numRef>
            </c:plus>
            <c:minus>
              <c:numRef>
                <c:f>Sheet10!$B$7:$B$9</c:f>
                <c:numCache>
                  <c:formatCode>General</c:formatCode>
                  <c:ptCount val="3"/>
                  <c:pt idx="0">
                    <c:v>0.5</c:v>
                  </c:pt>
                  <c:pt idx="1">
                    <c:v>0.83000000000000063</c:v>
                  </c:pt>
                  <c:pt idx="2">
                    <c:v>0.48000000000000032</c:v>
                  </c:pt>
                </c:numCache>
              </c:numRef>
            </c:minus>
          </c:errBars>
          <c:cat>
            <c:strRef>
              <c:f>Sheet10!$A$2:$A$4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Sheet10!$B$2:$B$4</c:f>
              <c:numCache>
                <c:formatCode>General</c:formatCode>
                <c:ptCount val="3"/>
                <c:pt idx="0">
                  <c:v>14.01</c:v>
                </c:pt>
                <c:pt idx="1">
                  <c:v>16.47</c:v>
                </c:pt>
                <c:pt idx="2">
                  <c:v>15.97</c:v>
                </c:pt>
              </c:numCache>
            </c:numRef>
          </c:val>
        </c:ser>
        <c:ser>
          <c:idx val="1"/>
          <c:order val="1"/>
          <c:tx>
            <c:strRef>
              <c:f>Sheet10!$C$1</c:f>
              <c:strCache>
                <c:ptCount val="1"/>
                <c:pt idx="0">
                  <c:v>Day 5</c:v>
                </c:pt>
              </c:strCache>
            </c:strRef>
          </c:tx>
          <c:spPr>
            <a:solidFill>
              <a:srgbClr val="00B0F0"/>
            </a:solidFill>
          </c:spPr>
          <c:errBars>
            <c:errBarType val="both"/>
            <c:errValType val="cust"/>
            <c:plus>
              <c:numRef>
                <c:f>Sheet10!$C$7:$C$9</c:f>
                <c:numCache>
                  <c:formatCode>General</c:formatCode>
                  <c:ptCount val="3"/>
                  <c:pt idx="0">
                    <c:v>0.43000000000000038</c:v>
                  </c:pt>
                  <c:pt idx="1">
                    <c:v>0.74000000000000088</c:v>
                  </c:pt>
                  <c:pt idx="2">
                    <c:v>0.49000000000000032</c:v>
                  </c:pt>
                </c:numCache>
              </c:numRef>
            </c:plus>
            <c:minus>
              <c:numRef>
                <c:f>Sheet10!$C$7:$C$9</c:f>
                <c:numCache>
                  <c:formatCode>General</c:formatCode>
                  <c:ptCount val="3"/>
                  <c:pt idx="0">
                    <c:v>0.43000000000000038</c:v>
                  </c:pt>
                  <c:pt idx="1">
                    <c:v>0.74000000000000088</c:v>
                  </c:pt>
                  <c:pt idx="2">
                    <c:v>0.49000000000000032</c:v>
                  </c:pt>
                </c:numCache>
              </c:numRef>
            </c:minus>
          </c:errBars>
          <c:cat>
            <c:strRef>
              <c:f>Sheet10!$A$2:$A$4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Sheet10!$C$2:$C$4</c:f>
              <c:numCache>
                <c:formatCode>General</c:formatCode>
                <c:ptCount val="3"/>
                <c:pt idx="0">
                  <c:v>14.55</c:v>
                </c:pt>
                <c:pt idx="1">
                  <c:v>20.72</c:v>
                </c:pt>
                <c:pt idx="2">
                  <c:v>16</c:v>
                </c:pt>
              </c:numCache>
            </c:numRef>
          </c:val>
        </c:ser>
        <c:ser>
          <c:idx val="2"/>
          <c:order val="2"/>
          <c:tx>
            <c:strRef>
              <c:f>Sheet10!$D$1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Sheet10!$D$7:$D$9</c:f>
                <c:numCache>
                  <c:formatCode>General</c:formatCode>
                  <c:ptCount val="3"/>
                  <c:pt idx="0">
                    <c:v>0.83000000000000063</c:v>
                  </c:pt>
                  <c:pt idx="1">
                    <c:v>0.83000000000000063</c:v>
                  </c:pt>
                  <c:pt idx="2">
                    <c:v>0.83000000000000063</c:v>
                  </c:pt>
                </c:numCache>
              </c:numRef>
            </c:plus>
            <c:minus>
              <c:numRef>
                <c:f>Sheet10!$D$7:$D$9</c:f>
                <c:numCache>
                  <c:formatCode>General</c:formatCode>
                  <c:ptCount val="3"/>
                  <c:pt idx="0">
                    <c:v>0.83000000000000063</c:v>
                  </c:pt>
                  <c:pt idx="1">
                    <c:v>0.83000000000000063</c:v>
                  </c:pt>
                  <c:pt idx="2">
                    <c:v>0.83000000000000063</c:v>
                  </c:pt>
                </c:numCache>
              </c:numRef>
            </c:minus>
          </c:errBars>
          <c:cat>
            <c:strRef>
              <c:f>Sheet10!$A$2:$A$4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Sheet10!$D$2:$D$4</c:f>
              <c:numCache>
                <c:formatCode>General</c:formatCode>
                <c:ptCount val="3"/>
                <c:pt idx="0">
                  <c:v>22.130000000000027</c:v>
                </c:pt>
                <c:pt idx="1">
                  <c:v>22.130000000000027</c:v>
                </c:pt>
                <c:pt idx="2">
                  <c:v>22.130000000000027</c:v>
                </c:pt>
              </c:numCache>
            </c:numRef>
          </c:val>
        </c:ser>
        <c:axId val="87194240"/>
        <c:axId val="87208704"/>
      </c:barChart>
      <c:catAx>
        <c:axId val="8719424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7208704"/>
        <c:crosses val="autoZero"/>
        <c:auto val="1"/>
        <c:lblAlgn val="ctr"/>
        <c:lblOffset val="100"/>
      </c:catAx>
      <c:valAx>
        <c:axId val="872087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7194240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MCHC (g/dl)</a:t>
            </a:r>
          </a:p>
        </c:rich>
      </c:tx>
    </c:title>
    <c:plotArea>
      <c:layout/>
      <c:barChart>
        <c:barDir val="col"/>
        <c:grouping val="clustered"/>
        <c:ser>
          <c:idx val="0"/>
          <c:order val="0"/>
          <c:tx>
            <c:strRef>
              <c:f>Sheet11!$B$1</c:f>
              <c:strCache>
                <c:ptCount val="1"/>
                <c:pt idx="0">
                  <c:v>Day 0</c:v>
                </c:pt>
              </c:strCache>
            </c:strRef>
          </c:tx>
          <c:errBars>
            <c:errBarType val="both"/>
            <c:errValType val="cust"/>
            <c:plus>
              <c:numRef>
                <c:f>Sheet11!$B$6:$B$8</c:f>
                <c:numCache>
                  <c:formatCode>General</c:formatCode>
                  <c:ptCount val="3"/>
                  <c:pt idx="0">
                    <c:v>0.36000000000000032</c:v>
                  </c:pt>
                  <c:pt idx="1">
                    <c:v>0.71000000000000063</c:v>
                  </c:pt>
                  <c:pt idx="2">
                    <c:v>0.98</c:v>
                  </c:pt>
                </c:numCache>
              </c:numRef>
            </c:plus>
            <c:minus>
              <c:numRef>
                <c:f>Sheet11!$B$6:$B$8</c:f>
                <c:numCache>
                  <c:formatCode>General</c:formatCode>
                  <c:ptCount val="3"/>
                  <c:pt idx="0">
                    <c:v>0.36000000000000032</c:v>
                  </c:pt>
                  <c:pt idx="1">
                    <c:v>0.71000000000000063</c:v>
                  </c:pt>
                  <c:pt idx="2">
                    <c:v>0.98</c:v>
                  </c:pt>
                </c:numCache>
              </c:numRef>
            </c:minus>
          </c:errBars>
          <c:cat>
            <c:strRef>
              <c:f>Sheet11!$A$2:$A$4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Sheet11!$B$2:$B$4</c:f>
              <c:numCache>
                <c:formatCode>General</c:formatCode>
                <c:ptCount val="3"/>
                <c:pt idx="0">
                  <c:v>27.27</c:v>
                </c:pt>
                <c:pt idx="1">
                  <c:v>26.630000000000027</c:v>
                </c:pt>
                <c:pt idx="2">
                  <c:v>27.1</c:v>
                </c:pt>
              </c:numCache>
            </c:numRef>
          </c:val>
        </c:ser>
        <c:ser>
          <c:idx val="1"/>
          <c:order val="1"/>
          <c:tx>
            <c:strRef>
              <c:f>Sheet11!$C$1</c:f>
              <c:strCache>
                <c:ptCount val="1"/>
                <c:pt idx="0">
                  <c:v>Day 5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errBars>
            <c:errBarType val="both"/>
            <c:errValType val="cust"/>
            <c:plus>
              <c:numRef>
                <c:f>Sheet11!$C$6:$C$8</c:f>
                <c:numCache>
                  <c:formatCode>General</c:formatCode>
                  <c:ptCount val="3"/>
                  <c:pt idx="0">
                    <c:v>0.69000000000000061</c:v>
                  </c:pt>
                  <c:pt idx="1">
                    <c:v>0.59</c:v>
                  </c:pt>
                  <c:pt idx="2">
                    <c:v>0.77000000000000102</c:v>
                  </c:pt>
                </c:numCache>
              </c:numRef>
            </c:plus>
            <c:minus>
              <c:numRef>
                <c:f>Sheet11!$C$6:$C$8</c:f>
                <c:numCache>
                  <c:formatCode>General</c:formatCode>
                  <c:ptCount val="3"/>
                  <c:pt idx="0">
                    <c:v>0.69000000000000061</c:v>
                  </c:pt>
                  <c:pt idx="1">
                    <c:v>0.59</c:v>
                  </c:pt>
                  <c:pt idx="2">
                    <c:v>0.77000000000000102</c:v>
                  </c:pt>
                </c:numCache>
              </c:numRef>
            </c:minus>
          </c:errBars>
          <c:cat>
            <c:strRef>
              <c:f>Sheet11!$A$2:$A$4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Sheet11!$C$2:$C$4</c:f>
              <c:numCache>
                <c:formatCode>General</c:formatCode>
                <c:ptCount val="3"/>
                <c:pt idx="0">
                  <c:v>27.2</c:v>
                </c:pt>
                <c:pt idx="1">
                  <c:v>32.68</c:v>
                </c:pt>
                <c:pt idx="2">
                  <c:v>27.3</c:v>
                </c:pt>
              </c:numCache>
            </c:numRef>
          </c:val>
        </c:ser>
        <c:ser>
          <c:idx val="2"/>
          <c:order val="2"/>
          <c:tx>
            <c:strRef>
              <c:f>Sheet11!$D$1</c:f>
              <c:strCache>
                <c:ptCount val="1"/>
                <c:pt idx="0">
                  <c:v>Control</c:v>
                </c:pt>
              </c:strCache>
            </c:strRef>
          </c:tx>
          <c:spPr>
            <a:solidFill>
              <a:schemeClr val="tx1"/>
            </a:solidFill>
          </c:spPr>
          <c:errBars>
            <c:errBarType val="both"/>
            <c:errValType val="cust"/>
            <c:plus>
              <c:numRef>
                <c:f>Sheet11!$D$6:$D$8</c:f>
                <c:numCache>
                  <c:formatCode>General</c:formatCode>
                  <c:ptCount val="3"/>
                  <c:pt idx="0">
                    <c:v>0.60000000000000064</c:v>
                  </c:pt>
                  <c:pt idx="1">
                    <c:v>0.60000000000000064</c:v>
                  </c:pt>
                  <c:pt idx="2">
                    <c:v>0.60000000000000064</c:v>
                  </c:pt>
                </c:numCache>
              </c:numRef>
            </c:plus>
            <c:minus>
              <c:numRef>
                <c:f>Sheet11!$D$6:$D$8</c:f>
                <c:numCache>
                  <c:formatCode>General</c:formatCode>
                  <c:ptCount val="3"/>
                  <c:pt idx="0">
                    <c:v>0.60000000000000064</c:v>
                  </c:pt>
                  <c:pt idx="1">
                    <c:v>0.60000000000000064</c:v>
                  </c:pt>
                  <c:pt idx="2">
                    <c:v>0.60000000000000064</c:v>
                  </c:pt>
                </c:numCache>
              </c:numRef>
            </c:minus>
          </c:errBars>
          <c:cat>
            <c:strRef>
              <c:f>Sheet11!$A$2:$A$4</c:f>
              <c:strCache>
                <c:ptCount val="3"/>
                <c:pt idx="0">
                  <c:v>A</c:v>
                </c:pt>
                <c:pt idx="1">
                  <c:v>B</c:v>
                </c:pt>
                <c:pt idx="2">
                  <c:v>C</c:v>
                </c:pt>
              </c:strCache>
            </c:strRef>
          </c:cat>
          <c:val>
            <c:numRef>
              <c:f>Sheet11!$D$2:$D$4</c:f>
              <c:numCache>
                <c:formatCode>General</c:formatCode>
                <c:ptCount val="3"/>
                <c:pt idx="0">
                  <c:v>31.62</c:v>
                </c:pt>
                <c:pt idx="1">
                  <c:v>31.62</c:v>
                </c:pt>
                <c:pt idx="2">
                  <c:v>31.62</c:v>
                </c:pt>
              </c:numCache>
            </c:numRef>
          </c:val>
        </c:ser>
        <c:axId val="87275776"/>
        <c:axId val="87282048"/>
      </c:barChart>
      <c:catAx>
        <c:axId val="8727577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TREATMENT GROUP</a:t>
                </a:r>
              </a:p>
            </c:rich>
          </c:tx>
        </c:title>
        <c:tickLblPos val="nextTo"/>
        <c:crossAx val="87282048"/>
        <c:crosses val="autoZero"/>
        <c:auto val="1"/>
        <c:lblAlgn val="ctr"/>
        <c:lblOffset val="100"/>
      </c:catAx>
      <c:valAx>
        <c:axId val="8728204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MEAN VALUES</a:t>
                </a:r>
              </a:p>
            </c:rich>
          </c:tx>
        </c:title>
        <c:numFmt formatCode="General" sourceLinked="1"/>
        <c:tickLblPos val="nextTo"/>
        <c:crossAx val="87275776"/>
        <c:crosses val="autoZero"/>
        <c:crossBetween val="between"/>
      </c:valAx>
    </c:plotArea>
    <c:legend>
      <c:legendPos val="r"/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hart>
    <c:title>
      <c:tx>
        <c:rich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VOMITING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c:rich>
      </c:tx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VOMITION</c:v>
                </c:pt>
              </c:strCache>
            </c:strRef>
          </c:tx>
          <c:dPt>
            <c:idx val="0"/>
            <c:spPr>
              <a:solidFill>
                <a:schemeClr val="tx1">
                  <a:lumMod val="85000"/>
                  <a:lumOff val="15000"/>
                </a:schemeClr>
              </a:solidFill>
            </c:spPr>
          </c:dPt>
          <c:dLbls>
            <c:dLbl>
              <c:idx val="0"/>
              <c:spPr/>
              <c:txPr>
                <a:bodyPr/>
                <a:lstStyle/>
                <a:p>
                  <a:pPr>
                    <a:defRPr sz="2000" b="1">
                      <a:solidFill>
                        <a:schemeClr val="bg1"/>
                      </a:solidFill>
                    </a:defRPr>
                  </a:pPr>
                  <a:endParaRPr lang="en-US"/>
                </a:p>
              </c:txPr>
            </c:dLbl>
            <c:txPr>
              <a:bodyPr/>
              <a:lstStyle/>
              <a:p>
                <a:pPr>
                  <a:defRPr sz="2000" b="1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Percent val="1"/>
            <c:showLeaderLines val="1"/>
          </c:dLbls>
          <c:cat>
            <c:strRef>
              <c:f>Sheet1!$A$2:$A$3</c:f>
              <c:strCache>
                <c:ptCount val="2"/>
                <c:pt idx="0">
                  <c:v>PRESENT</c:v>
                </c:pt>
                <c:pt idx="1">
                  <c:v>ABSENT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92</c:v>
                </c:pt>
                <c:pt idx="1">
                  <c:v>8</c:v>
                </c:pt>
              </c:numCache>
            </c:numRef>
          </c:val>
        </c:ser>
        <c:dLbls>
          <c:showPercent val="1"/>
        </c:dLbls>
        <c:firstSliceAng val="0"/>
      </c:pieChart>
    </c:plotArea>
    <c:legend>
      <c:legendPos val="r"/>
      <c:txPr>
        <a:bodyPr/>
        <a:lstStyle/>
        <a:p>
          <a:pPr>
            <a:defRPr sz="1600" b="0">
              <a:latin typeface="Times New Roman" pitchFamily="18" charset="0"/>
              <a:cs typeface="Times New Roman" pitchFamily="18" charset="0"/>
            </a:defRPr>
          </a:pPr>
          <a:endParaRPr lang="en-US"/>
        </a:p>
      </c:txPr>
    </c:legend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9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Positive %</c:v>
                </c:pt>
              </c:strCache>
            </c:strRef>
          </c:tx>
          <c:spPr>
            <a:solidFill>
              <a:schemeClr val="bg2">
                <a:lumMod val="50000"/>
              </a:schemeClr>
            </a:solidFill>
          </c:spPr>
          <c:dPt>
            <c:idx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chemeClr val="accent3">
                  <a:lumMod val="50000"/>
                </a:schemeClr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sz="1200" b="1">
                        <a:latin typeface="Times New Roman" pitchFamily="18" charset="0"/>
                        <a:cs typeface="Times New Roman" pitchFamily="18" charset="0"/>
                      </a:rPr>
                      <a:t>26 %</a:t>
                    </a:r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sz="1200" b="1">
                        <a:latin typeface="Times New Roman" pitchFamily="18" charset="0"/>
                        <a:cs typeface="Times New Roman" pitchFamily="18" charset="0"/>
                      </a:rPr>
                      <a:t>40 %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sz="1200"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ScanVet Parvo Kit</c:v>
                </c:pt>
                <c:pt idx="1">
                  <c:v>PCR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26</c:v>
                </c:pt>
                <c:pt idx="1">
                  <c:v>40</c:v>
                </c:pt>
              </c:numCache>
            </c:numRef>
          </c:val>
        </c:ser>
        <c:dLbls>
          <c:showVal val="1"/>
        </c:dLbls>
        <c:gapWidth val="75"/>
        <c:axId val="141267328"/>
        <c:axId val="141269248"/>
      </c:barChart>
      <c:catAx>
        <c:axId val="1412673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200" b="0">
                    <a:latin typeface="Times New Roman" pitchFamily="18" charset="0"/>
                    <a:cs typeface="Times New Roman" pitchFamily="18" charset="0"/>
                  </a:rPr>
                  <a:t>Dignostic  methods</a:t>
                </a:r>
              </a:p>
            </c:rich>
          </c:tx>
        </c:title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41269248"/>
        <c:crosses val="autoZero"/>
        <c:auto val="1"/>
        <c:lblAlgn val="ctr"/>
        <c:lblOffset val="100"/>
      </c:catAx>
      <c:valAx>
        <c:axId val="14126924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200" b="0">
                    <a:latin typeface="Times New Roman" pitchFamily="18" charset="0"/>
                    <a:cs typeface="Times New Roman" pitchFamily="18" charset="0"/>
                  </a:rPr>
                  <a:t>Percentage</a:t>
                </a:r>
                <a:r>
                  <a:rPr lang="en-US" sz="1200" b="0" baseline="0">
                    <a:latin typeface="Times New Roman" pitchFamily="18" charset="0"/>
                    <a:cs typeface="Times New Roman" pitchFamily="18" charset="0"/>
                  </a:rPr>
                  <a:t> </a:t>
                </a:r>
                <a:endParaRPr lang="en-US" sz="1200" b="0">
                  <a:latin typeface="Times New Roman" pitchFamily="18" charset="0"/>
                  <a:cs typeface="Times New Roman" pitchFamily="18" charset="0"/>
                </a:endParaRPr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41267328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1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spPr>
              <a:solidFill>
                <a:schemeClr val="tx2"/>
              </a:solidFill>
            </c:spPr>
          </c:dPt>
          <c:dPt>
            <c:idx val="1"/>
            <c:spPr>
              <a:solidFill>
                <a:schemeClr val="accent3">
                  <a:lumMod val="50000"/>
                </a:schemeClr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 b="1" dirty="0" smtClean="0"/>
                      <a:t>67.50%</a:t>
                    </a:r>
                    <a:endParaRPr lang="en-US" b="1" dirty="0"/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 b="1"/>
                      <a:t>32.5 %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Exotic breed</c:v>
                </c:pt>
                <c:pt idx="1">
                  <c:v>non descript breed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67.5</c:v>
                </c:pt>
                <c:pt idx="1">
                  <c:v>32.5</c:v>
                </c:pt>
              </c:numCache>
            </c:numRef>
          </c:val>
        </c:ser>
        <c:dLbls>
          <c:showVal val="1"/>
        </c:dLbls>
        <c:gapWidth val="75"/>
        <c:axId val="141415552"/>
        <c:axId val="141417472"/>
      </c:barChart>
      <c:catAx>
        <c:axId val="14141555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 b="0"/>
                </a:pPr>
                <a:r>
                  <a:rPr lang="en-US" sz="1200" b="0"/>
                  <a:t>Breeds</a:t>
                </a:r>
              </a:p>
            </c:rich>
          </c:tx>
          <c:layout>
            <c:manualLayout>
              <c:xMode val="edge"/>
              <c:yMode val="edge"/>
              <c:x val="0.46264010267947281"/>
              <c:y val="0.94049243897986612"/>
            </c:manualLayout>
          </c:layout>
        </c:title>
        <c:majorTickMark val="none"/>
        <c:tickLblPos val="nextTo"/>
        <c:txPr>
          <a:bodyPr/>
          <a:lstStyle/>
          <a:p>
            <a:pPr>
              <a:defRPr sz="1050" b="1"/>
            </a:pPr>
            <a:endParaRPr lang="en-US"/>
          </a:p>
        </c:txPr>
        <c:crossAx val="141417472"/>
        <c:crosses val="autoZero"/>
        <c:auto val="1"/>
        <c:lblAlgn val="ctr"/>
        <c:lblOffset val="100"/>
      </c:catAx>
      <c:valAx>
        <c:axId val="14141747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b="0"/>
                  <a:t>Percentage</a:t>
                </a:r>
              </a:p>
            </c:rich>
          </c:tx>
        </c:title>
        <c:numFmt formatCode="General" sourceLinked="1"/>
        <c:majorTickMark val="none"/>
        <c:tickLblPos val="nextTo"/>
        <c:crossAx val="141415552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9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Prevalence %</c:v>
                </c:pt>
              </c:strCache>
            </c:strRef>
          </c:tx>
          <c:spPr>
            <a:solidFill>
              <a:schemeClr val="accent1">
                <a:lumMod val="75000"/>
              </a:schemeClr>
            </a:solidFill>
          </c:spPr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10 %</a:t>
                    </a:r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10 %</a:t>
                    </a:r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5 %</a:t>
                    </a:r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30 %</a:t>
                    </a:r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10 %</a:t>
                    </a:r>
                  </a:p>
                </c:rich>
              </c:tx>
              <c:showVal val="1"/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0 %</a:t>
                    </a: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0 %</a:t>
                    </a: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2.5 %</a:t>
                    </a:r>
                  </a:p>
                </c:rich>
              </c:tx>
              <c:showVal val="1"/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32.5 %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Val val="1"/>
          </c:dLbls>
          <c:cat>
            <c:strRef>
              <c:f>Sheet1!$A$2:$A$10</c:f>
              <c:strCache>
                <c:ptCount val="9"/>
                <c:pt idx="0">
                  <c:v>Labrador retriever</c:v>
                </c:pt>
                <c:pt idx="1">
                  <c:v>Rottweiler</c:v>
                </c:pt>
                <c:pt idx="2">
                  <c:v>Pomeranian Spitz</c:v>
                </c:pt>
                <c:pt idx="3">
                  <c:v>German shepherd</c:v>
                </c:pt>
                <c:pt idx="4">
                  <c:v>Doberman pinscher</c:v>
                </c:pt>
                <c:pt idx="5">
                  <c:v>Great Dane</c:v>
                </c:pt>
                <c:pt idx="6">
                  <c:v>Saint Bernard</c:v>
                </c:pt>
                <c:pt idx="7">
                  <c:v>Siberian Husky</c:v>
                </c:pt>
                <c:pt idx="8">
                  <c:v>Non- descript</c:v>
                </c:pt>
              </c:strCache>
            </c:strRef>
          </c:cat>
          <c:val>
            <c:numRef>
              <c:f>Sheet1!$B$2:$B$10</c:f>
              <c:numCache>
                <c:formatCode>General</c:formatCode>
                <c:ptCount val="9"/>
                <c:pt idx="0">
                  <c:v>10</c:v>
                </c:pt>
                <c:pt idx="1">
                  <c:v>10</c:v>
                </c:pt>
                <c:pt idx="2">
                  <c:v>5</c:v>
                </c:pt>
                <c:pt idx="3">
                  <c:v>30</c:v>
                </c:pt>
                <c:pt idx="4">
                  <c:v>10</c:v>
                </c:pt>
                <c:pt idx="5">
                  <c:v>0</c:v>
                </c:pt>
                <c:pt idx="6">
                  <c:v>0</c:v>
                </c:pt>
                <c:pt idx="7">
                  <c:v>2.5</c:v>
                </c:pt>
                <c:pt idx="8">
                  <c:v>32.5</c:v>
                </c:pt>
              </c:numCache>
            </c:numRef>
          </c:val>
        </c:ser>
        <c:dLbls>
          <c:showVal val="1"/>
        </c:dLbls>
        <c:gapWidth val="75"/>
        <c:axId val="141611392"/>
        <c:axId val="141613312"/>
      </c:barChart>
      <c:catAx>
        <c:axId val="14161139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200" b="0">
                    <a:latin typeface="Times New Roman" pitchFamily="18" charset="0"/>
                    <a:cs typeface="Times New Roman" pitchFamily="18" charset="0"/>
                  </a:rPr>
                  <a:t>Breeds</a:t>
                </a:r>
              </a:p>
            </c:rich>
          </c:tx>
        </c:title>
        <c:maj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41613312"/>
        <c:crosses val="autoZero"/>
        <c:auto val="1"/>
        <c:lblAlgn val="ctr"/>
        <c:lblOffset val="100"/>
      </c:catAx>
      <c:valAx>
        <c:axId val="14161331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sz="1200" b="0">
                    <a:latin typeface="Times New Roman" pitchFamily="18" charset="0"/>
                    <a:cs typeface="Times New Roman" pitchFamily="18" charset="0"/>
                  </a:rPr>
                  <a:t>Percentage</a:t>
                </a:r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41611392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8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Age wise prevalence (%)</c:v>
                </c:pt>
              </c:strCache>
            </c:strRef>
          </c:tx>
          <c:dPt>
            <c:idx val="1"/>
            <c:spPr>
              <a:solidFill>
                <a:schemeClr val="accent5">
                  <a:lumMod val="50000"/>
                </a:schemeClr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30 %</a:t>
                    </a:r>
                  </a:p>
                </c:rich>
              </c:tx>
              <c:showVal val="1"/>
            </c:dLbl>
            <c:dLbl>
              <c:idx val="1"/>
              <c:layout>
                <c:manualLayout>
                  <c:x val="5.0365297120553345E-3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42.5 %</a:t>
                    </a:r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17.5 %</a:t>
                    </a:r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10 %</a:t>
                    </a:r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0 %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Val val="1"/>
          </c:dLbls>
          <c:cat>
            <c:strRef>
              <c:f>Sheet1!$A$2:$A$6</c:f>
              <c:strCache>
                <c:ptCount val="5"/>
                <c:pt idx="0">
                  <c:v>0 – 2 month</c:v>
                </c:pt>
                <c:pt idx="1">
                  <c:v>2 – 4 month</c:v>
                </c:pt>
                <c:pt idx="2">
                  <c:v>4 – 6 month</c:v>
                </c:pt>
                <c:pt idx="3">
                  <c:v>6 – 8 month</c:v>
                </c:pt>
                <c:pt idx="4">
                  <c:v>Above 8 month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30</c:v>
                </c:pt>
                <c:pt idx="1">
                  <c:v>42.5</c:v>
                </c:pt>
                <c:pt idx="2">
                  <c:v>17.5</c:v>
                </c:pt>
                <c:pt idx="3">
                  <c:v>10</c:v>
                </c:pt>
                <c:pt idx="4">
                  <c:v>0</c:v>
                </c:pt>
              </c:numCache>
            </c:numRef>
          </c:val>
        </c:ser>
        <c:dLbls>
          <c:showVal val="1"/>
        </c:dLbls>
        <c:gapWidth val="75"/>
        <c:axId val="142041472"/>
        <c:axId val="142043392"/>
      </c:barChart>
      <c:catAx>
        <c:axId val="142041472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0">
                    <a:latin typeface="Times New Roman" pitchFamily="18" charset="0"/>
                    <a:cs typeface="Times New Roman" pitchFamily="18" charset="0"/>
                  </a:rPr>
                  <a:t>Age</a:t>
                </a:r>
              </a:p>
            </c:rich>
          </c:tx>
        </c:title>
        <c:maj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42043392"/>
        <c:crosses val="autoZero"/>
        <c:auto val="1"/>
        <c:lblAlgn val="ctr"/>
        <c:lblOffset val="100"/>
      </c:catAx>
      <c:valAx>
        <c:axId val="14204339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200" b="0">
                    <a:latin typeface="Times New Roman" pitchFamily="18" charset="0"/>
                    <a:cs typeface="Times New Roman" pitchFamily="18" charset="0"/>
                  </a:rPr>
                  <a:t>Percentage</a:t>
                </a:r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42041472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9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Prevalence (%)</c:v>
                </c:pt>
              </c:strCache>
            </c:strRef>
          </c:tx>
          <c:dPt>
            <c:idx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55 %</a:t>
                    </a:r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45 %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/>
                </a:pPr>
                <a:endParaRPr lang="en-US"/>
              </a:p>
            </c:txPr>
            <c:showVal val="1"/>
          </c:dLbls>
          <c:cat>
            <c:strRef>
              <c:f>Sheet1!$A$2:$A$3</c:f>
              <c:strCache>
                <c:ptCount val="2"/>
                <c:pt idx="0">
                  <c:v>Male</c:v>
                </c:pt>
                <c:pt idx="1">
                  <c:v>Female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55</c:v>
                </c:pt>
                <c:pt idx="1">
                  <c:v>45</c:v>
                </c:pt>
              </c:numCache>
            </c:numRef>
          </c:val>
        </c:ser>
        <c:dLbls>
          <c:showVal val="1"/>
        </c:dLbls>
        <c:gapWidth val="75"/>
        <c:axId val="142008704"/>
        <c:axId val="142010624"/>
      </c:barChart>
      <c:catAx>
        <c:axId val="14200870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sz="1200" b="0"/>
                  <a:t>Sex</a:t>
                </a:r>
              </a:p>
            </c:rich>
          </c:tx>
        </c:title>
        <c:maj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2010624"/>
        <c:crosses val="autoZero"/>
        <c:auto val="1"/>
        <c:lblAlgn val="ctr"/>
        <c:lblOffset val="100"/>
      </c:catAx>
      <c:valAx>
        <c:axId val="14201062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 marL="0" marR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200" b="1" i="0" u="none" strike="noStrike" kern="1200" baseline="0">
                    <a:solidFill>
                      <a:sysClr val="windowText" lastClr="000000"/>
                    </a:solidFill>
                    <a:latin typeface="Times New Roman" pitchFamily="18" charset="0"/>
                    <a:ea typeface="+mn-ea"/>
                    <a:cs typeface="Times New Roman" pitchFamily="18" charset="0"/>
                  </a:defRPr>
                </a:pPr>
                <a:r>
                  <a:rPr lang="en-US" sz="1200" b="0" i="0" baseline="0"/>
                  <a:t>Percentage</a:t>
                </a:r>
                <a:endParaRPr lang="en-US" sz="1200"/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42008704"/>
        <c:crosses val="autoZero"/>
        <c:crossBetween val="between"/>
      </c:valAx>
    </c:plotArea>
    <c:plotVisOnly val="1"/>
  </c:chart>
  <c:spPr>
    <a:solidFill>
      <a:schemeClr val="lt1"/>
    </a:solidFill>
    <a:ln w="25400" cap="flat" cmpd="sng" algn="ctr">
      <a:solidFill>
        <a:schemeClr val="accent5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Times New Roman" pitchFamily="18" charset="0"/>
          <a:ea typeface="+mn-ea"/>
          <a:cs typeface="Times New Roman" pitchFamily="18" charset="0"/>
        </a:defRPr>
      </a:pPr>
      <a:endParaRPr lang="en-US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2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Prevalence (%)</c:v>
                </c:pt>
              </c:strCache>
            </c:strRef>
          </c:tx>
          <c:dPt>
            <c:idx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chemeClr val="tx1">
                  <a:lumMod val="85000"/>
                  <a:lumOff val="15000"/>
                </a:schemeClr>
              </a:solidFill>
            </c:spPr>
          </c:dPt>
          <c:dPt>
            <c:idx val="9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1"/>
            <c:spPr>
              <a:solidFill>
                <a:srgbClr val="FF0000"/>
              </a:solidFill>
            </c:spPr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10 %</a:t>
                    </a:r>
                  </a:p>
                </c:rich>
              </c:tx>
              <c:showVal val="1"/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10 %</a:t>
                    </a:r>
                  </a:p>
                </c:rich>
              </c:tx>
              <c:showVal val="1"/>
            </c:dLbl>
            <c:dLbl>
              <c:idx val="2"/>
              <c:tx>
                <c:rich>
                  <a:bodyPr/>
                  <a:lstStyle/>
                  <a:p>
                    <a:r>
                      <a:rPr lang="en-US"/>
                      <a:t>0 %</a:t>
                    </a:r>
                  </a:p>
                </c:rich>
              </c:tx>
              <c:showVal val="1"/>
            </c:dLbl>
            <c:dLbl>
              <c:idx val="3"/>
              <c:tx>
                <c:rich>
                  <a:bodyPr/>
                  <a:lstStyle/>
                  <a:p>
                    <a:r>
                      <a:rPr lang="en-US"/>
                      <a:t>2.5 %</a:t>
                    </a:r>
                  </a:p>
                </c:rich>
              </c:tx>
              <c:showVal val="1"/>
            </c:dLbl>
            <c:dLbl>
              <c:idx val="4"/>
              <c:tx>
                <c:rich>
                  <a:bodyPr/>
                  <a:lstStyle/>
                  <a:p>
                    <a:r>
                      <a:rPr lang="en-US"/>
                      <a:t>0 %</a:t>
                    </a:r>
                  </a:p>
                </c:rich>
              </c:tx>
              <c:showVal val="1"/>
            </c:dLbl>
            <c:dLbl>
              <c:idx val="5"/>
              <c:tx>
                <c:rich>
                  <a:bodyPr/>
                  <a:lstStyle/>
                  <a:p>
                    <a:r>
                      <a:rPr lang="en-US"/>
                      <a:t>0 %</a:t>
                    </a:r>
                  </a:p>
                </c:rich>
              </c:tx>
              <c:showVal val="1"/>
            </c:dLbl>
            <c:dLbl>
              <c:idx val="6"/>
              <c:tx>
                <c:rich>
                  <a:bodyPr/>
                  <a:lstStyle/>
                  <a:p>
                    <a:r>
                      <a:rPr lang="en-US"/>
                      <a:t>0 %</a:t>
                    </a:r>
                  </a:p>
                </c:rich>
              </c:tx>
              <c:showVal val="1"/>
            </c:dLbl>
            <c:dLbl>
              <c:idx val="7"/>
              <c:tx>
                <c:rich>
                  <a:bodyPr/>
                  <a:lstStyle/>
                  <a:p>
                    <a:r>
                      <a:rPr lang="en-US"/>
                      <a:t>0 %</a:t>
                    </a:r>
                  </a:p>
                </c:rich>
              </c:tx>
              <c:showVal val="1"/>
            </c:dLbl>
            <c:dLbl>
              <c:idx val="8"/>
              <c:tx>
                <c:rich>
                  <a:bodyPr/>
                  <a:lstStyle/>
                  <a:p>
                    <a:r>
                      <a:rPr lang="en-US"/>
                      <a:t>0 %</a:t>
                    </a:r>
                  </a:p>
                </c:rich>
              </c:tx>
              <c:showVal val="1"/>
            </c:dLbl>
            <c:dLbl>
              <c:idx val="9"/>
              <c:tx>
                <c:rich>
                  <a:bodyPr/>
                  <a:lstStyle/>
                  <a:p>
                    <a:r>
                      <a:rPr lang="en-US"/>
                      <a:t>17.5 %</a:t>
                    </a:r>
                  </a:p>
                </c:rich>
              </c:tx>
              <c:showVal val="1"/>
            </c:dLbl>
            <c:dLbl>
              <c:idx val="10"/>
              <c:tx>
                <c:rich>
                  <a:bodyPr/>
                  <a:lstStyle/>
                  <a:p>
                    <a:r>
                      <a:rPr lang="en-US"/>
                      <a:t>35 %</a:t>
                    </a:r>
                  </a:p>
                </c:rich>
              </c:tx>
              <c:showVal val="1"/>
            </c:dLbl>
            <c:dLbl>
              <c:idx val="11"/>
              <c:tx>
                <c:rich>
                  <a:bodyPr/>
                  <a:lstStyle/>
                  <a:p>
                    <a:r>
                      <a:rPr lang="en-US"/>
                      <a:t>25 %</a:t>
                    </a:r>
                  </a:p>
                </c:rich>
              </c:tx>
              <c:showVal val="1"/>
            </c:dLbl>
            <c:txPr>
              <a:bodyPr/>
              <a:lstStyle/>
              <a:p>
                <a:pPr>
                  <a:defRPr b="1">
                    <a:latin typeface="Times New Roman" pitchFamily="18" charset="0"/>
                    <a:cs typeface="Times New Roman" pitchFamily="18" charset="0"/>
                  </a:defRPr>
                </a:pPr>
                <a:endParaRPr lang="en-US"/>
              </a:p>
            </c:txPr>
            <c:showVal val="1"/>
          </c:dLbls>
          <c:cat>
            <c:strRef>
              <c:f>Sheet1!$A$2:$A$13</c:f>
              <c:strCache>
                <c:ptCount val="12"/>
                <c:pt idx="0">
                  <c:v>January</c:v>
                </c:pt>
                <c:pt idx="1">
                  <c:v>February</c:v>
                </c:pt>
                <c:pt idx="2">
                  <c:v>March</c:v>
                </c:pt>
                <c:pt idx="3">
                  <c:v>April</c:v>
                </c:pt>
                <c:pt idx="4">
                  <c:v>May</c:v>
                </c:pt>
                <c:pt idx="5">
                  <c:v>June</c:v>
                </c:pt>
                <c:pt idx="6">
                  <c:v>July</c:v>
                </c:pt>
                <c:pt idx="7">
                  <c:v>August</c:v>
                </c:pt>
                <c:pt idx="8">
                  <c:v>September</c:v>
                </c:pt>
                <c:pt idx="9">
                  <c:v>October</c:v>
                </c:pt>
                <c:pt idx="10">
                  <c:v>November</c:v>
                </c:pt>
                <c:pt idx="11">
                  <c:v>December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10</c:v>
                </c:pt>
                <c:pt idx="1">
                  <c:v>10</c:v>
                </c:pt>
                <c:pt idx="2">
                  <c:v>0</c:v>
                </c:pt>
                <c:pt idx="3">
                  <c:v>2.5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17.5</c:v>
                </c:pt>
                <c:pt idx="10">
                  <c:v>35</c:v>
                </c:pt>
                <c:pt idx="11">
                  <c:v>25</c:v>
                </c:pt>
              </c:numCache>
            </c:numRef>
          </c:val>
        </c:ser>
        <c:dLbls>
          <c:showVal val="1"/>
        </c:dLbls>
        <c:gapWidth val="75"/>
        <c:axId val="142194560"/>
        <c:axId val="142204928"/>
      </c:barChart>
      <c:catAx>
        <c:axId val="142194560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>
                    <a:latin typeface="Times New Roman" pitchFamily="18" charset="0"/>
                    <a:cs typeface="Times New Roman" pitchFamily="18" charset="0"/>
                  </a:rPr>
                  <a:t>Month</a:t>
                </a:r>
              </a:p>
            </c:rich>
          </c:tx>
        </c:title>
        <c:majorTickMark val="none"/>
        <c:tickLblPos val="nextTo"/>
        <c:txPr>
          <a:bodyPr/>
          <a:lstStyle/>
          <a:p>
            <a:pPr>
              <a:defRPr sz="1200"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42204928"/>
        <c:crosses val="autoZero"/>
        <c:auto val="1"/>
        <c:lblAlgn val="ctr"/>
        <c:lblOffset val="100"/>
      </c:catAx>
      <c:valAx>
        <c:axId val="142204928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US" sz="1200" b="0">
                    <a:latin typeface="Times New Roman" pitchFamily="18" charset="0"/>
                    <a:cs typeface="Times New Roman" pitchFamily="18" charset="0"/>
                  </a:rPr>
                  <a:t>Percentage</a:t>
                </a:r>
              </a:p>
            </c:rich>
          </c:tx>
        </c:title>
        <c:numFmt formatCode="General" sourceLinked="1"/>
        <c:majorTickMark val="none"/>
        <c:tickLblPos val="nextTo"/>
        <c:txPr>
          <a:bodyPr/>
          <a:lstStyle/>
          <a:p>
            <a:pPr>
              <a:defRPr b="1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1421945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</c:chart>
  <c:spPr>
    <a:solidFill>
      <a:schemeClr val="lt1"/>
    </a:solidFill>
    <a:ln w="25400" cap="flat" cmpd="sng" algn="ctr">
      <a:solidFill>
        <a:schemeClr val="accent4"/>
      </a:solidFill>
      <a:prstDash val="solid"/>
    </a:ln>
    <a:effectLst/>
  </c:spPr>
  <c:txPr>
    <a:bodyPr/>
    <a:lstStyle/>
    <a:p>
      <a:pPr>
        <a:defRPr>
          <a:solidFill>
            <a:schemeClr val="dk1"/>
          </a:solidFill>
          <a:latin typeface="+mn-lt"/>
          <a:ea typeface="+mn-ea"/>
          <a:cs typeface="+mn-cs"/>
        </a:defRPr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8DAFB0-039B-43F3-A25B-8C11C1E57E63}" type="doc">
      <dgm:prSet loTypeId="urn:microsoft.com/office/officeart/2005/8/layout/hList6" loCatId="list" qsTypeId="urn:microsoft.com/office/officeart/2005/8/quickstyle/simple1" qsCatId="simple" csTypeId="urn:microsoft.com/office/officeart/2005/8/colors/colorful3" csCatId="colorful" phldr="1"/>
      <dgm:spPr/>
      <dgm:t>
        <a:bodyPr/>
        <a:lstStyle/>
        <a:p>
          <a:endParaRPr lang="en-IN"/>
        </a:p>
      </dgm:t>
    </dgm:pt>
    <dgm:pt modelId="{DB57AED3-66EC-4AF6-988B-AD2AF004F978}">
      <dgm:prSet phldrT="[Text]" custT="1"/>
      <dgm:spPr/>
      <dgm:t>
        <a:bodyPr/>
        <a:lstStyle/>
        <a:p>
          <a:r>
            <a:rPr lang="en-IN" sz="1800" b="1" dirty="0" smtClean="0">
              <a:solidFill>
                <a:schemeClr val="tx1"/>
              </a:solidFill>
              <a:latin typeface="Times New Roman" pitchFamily="18" charset="0"/>
            </a:rPr>
            <a:t>INTRODUCTION</a:t>
          </a:r>
          <a:endParaRPr lang="en-IN" sz="1800" b="1" dirty="0">
            <a:solidFill>
              <a:schemeClr val="tx1"/>
            </a:solidFill>
            <a:latin typeface="Times New Roman" pitchFamily="18" charset="0"/>
          </a:endParaRPr>
        </a:p>
      </dgm:t>
    </dgm:pt>
    <dgm:pt modelId="{C2611113-F1BE-4837-9028-93DEE5D8E518}" type="parTrans" cxnId="{549CE507-68EA-4B7E-A842-5F4742152EA8}">
      <dgm:prSet/>
      <dgm:spPr/>
      <dgm:t>
        <a:bodyPr/>
        <a:lstStyle/>
        <a:p>
          <a:endParaRPr lang="en-IN"/>
        </a:p>
      </dgm:t>
    </dgm:pt>
    <dgm:pt modelId="{A8FB320C-3D13-4D49-9407-A9C8AEF9B6D1}" type="sibTrans" cxnId="{549CE507-68EA-4B7E-A842-5F4742152EA8}">
      <dgm:prSet/>
      <dgm:spPr/>
      <dgm:t>
        <a:bodyPr/>
        <a:lstStyle/>
        <a:p>
          <a:endParaRPr lang="en-IN"/>
        </a:p>
      </dgm:t>
    </dgm:pt>
    <dgm:pt modelId="{34A45C68-C405-49E7-A3F7-8452073293B6}">
      <dgm:prSet phldrT="[Text]" custT="1"/>
      <dgm:spPr/>
      <dgm:t>
        <a:bodyPr/>
        <a:lstStyle/>
        <a:p>
          <a:pPr rtl="0"/>
          <a:r>
            <a:rPr lang="en-IN" sz="1800" b="1" dirty="0" smtClean="0">
              <a:solidFill>
                <a:schemeClr val="tx1"/>
              </a:solidFill>
              <a:latin typeface="Times New Roman" pitchFamily="18" charset="0"/>
            </a:rPr>
            <a:t>OBJECTIVES</a:t>
          </a:r>
          <a:endParaRPr lang="en-IN" sz="1800" b="1" dirty="0">
            <a:solidFill>
              <a:schemeClr val="tx1"/>
            </a:solidFill>
            <a:latin typeface="Times New Roman" pitchFamily="18" charset="0"/>
          </a:endParaRPr>
        </a:p>
      </dgm:t>
    </dgm:pt>
    <dgm:pt modelId="{1D0EED71-FB9F-46F9-B960-59B0844EE150}" type="parTrans" cxnId="{CB7043CA-6E50-4CD7-BF72-929F4C38DB7A}">
      <dgm:prSet/>
      <dgm:spPr/>
      <dgm:t>
        <a:bodyPr/>
        <a:lstStyle/>
        <a:p>
          <a:endParaRPr lang="en-IN"/>
        </a:p>
      </dgm:t>
    </dgm:pt>
    <dgm:pt modelId="{A5E6E880-19BD-40E7-B7C9-2086CA55D910}" type="sibTrans" cxnId="{CB7043CA-6E50-4CD7-BF72-929F4C38DB7A}">
      <dgm:prSet/>
      <dgm:spPr/>
      <dgm:t>
        <a:bodyPr/>
        <a:lstStyle/>
        <a:p>
          <a:endParaRPr lang="en-IN"/>
        </a:p>
      </dgm:t>
    </dgm:pt>
    <dgm:pt modelId="{BBEE562D-7499-4DAF-89E7-CED478B57640}" type="pres">
      <dgm:prSet presAssocID="{1E8DAFB0-039B-43F3-A25B-8C11C1E57E63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B2FCA4A-CB29-4946-899A-5DB253DD2DAA}" type="pres">
      <dgm:prSet presAssocID="{DB57AED3-66EC-4AF6-988B-AD2AF004F978}" presName="node" presStyleLbl="node1" presStyleIdx="0" presStyleCnt="2" custLinFactNeighborX="-3148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A139401-10BC-485F-A73D-82C4F48B304E}" type="pres">
      <dgm:prSet presAssocID="{A8FB320C-3D13-4D49-9407-A9C8AEF9B6D1}" presName="sibTrans" presStyleCnt="0"/>
      <dgm:spPr/>
    </dgm:pt>
    <dgm:pt modelId="{91AAE78D-A5DE-41FE-8808-B5561BC629D2}" type="pres">
      <dgm:prSet presAssocID="{34A45C68-C405-49E7-A3F7-8452073293B6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4FA7D25-6E60-451B-A320-7C781053D869}" type="presOf" srcId="{34A45C68-C405-49E7-A3F7-8452073293B6}" destId="{91AAE78D-A5DE-41FE-8808-B5561BC629D2}" srcOrd="0" destOrd="0" presId="urn:microsoft.com/office/officeart/2005/8/layout/hList6"/>
    <dgm:cxn modelId="{0DDEB135-2F18-433C-B43D-3B93C2E5E191}" type="presOf" srcId="{1E8DAFB0-039B-43F3-A25B-8C11C1E57E63}" destId="{BBEE562D-7499-4DAF-89E7-CED478B57640}" srcOrd="0" destOrd="0" presId="urn:microsoft.com/office/officeart/2005/8/layout/hList6"/>
    <dgm:cxn modelId="{CB7043CA-6E50-4CD7-BF72-929F4C38DB7A}" srcId="{1E8DAFB0-039B-43F3-A25B-8C11C1E57E63}" destId="{34A45C68-C405-49E7-A3F7-8452073293B6}" srcOrd="1" destOrd="0" parTransId="{1D0EED71-FB9F-46F9-B960-59B0844EE150}" sibTransId="{A5E6E880-19BD-40E7-B7C9-2086CA55D910}"/>
    <dgm:cxn modelId="{549CE507-68EA-4B7E-A842-5F4742152EA8}" srcId="{1E8DAFB0-039B-43F3-A25B-8C11C1E57E63}" destId="{DB57AED3-66EC-4AF6-988B-AD2AF004F978}" srcOrd="0" destOrd="0" parTransId="{C2611113-F1BE-4837-9028-93DEE5D8E518}" sibTransId="{A8FB320C-3D13-4D49-9407-A9C8AEF9B6D1}"/>
    <dgm:cxn modelId="{883F71CC-3FE9-43DA-91C0-AC156B337F06}" type="presOf" srcId="{DB57AED3-66EC-4AF6-988B-AD2AF004F978}" destId="{FB2FCA4A-CB29-4946-899A-5DB253DD2DAA}" srcOrd="0" destOrd="0" presId="urn:microsoft.com/office/officeart/2005/8/layout/hList6"/>
    <dgm:cxn modelId="{64454595-5F29-4BE6-931E-3BEF0AE15F00}" type="presParOf" srcId="{BBEE562D-7499-4DAF-89E7-CED478B57640}" destId="{FB2FCA4A-CB29-4946-899A-5DB253DD2DAA}" srcOrd="0" destOrd="0" presId="urn:microsoft.com/office/officeart/2005/8/layout/hList6"/>
    <dgm:cxn modelId="{581CDD4A-7DF5-4C54-BFD7-CD61DF325F60}" type="presParOf" srcId="{BBEE562D-7499-4DAF-89E7-CED478B57640}" destId="{5A139401-10BC-485F-A73D-82C4F48B304E}" srcOrd="1" destOrd="0" presId="urn:microsoft.com/office/officeart/2005/8/layout/hList6"/>
    <dgm:cxn modelId="{E6424C53-FABC-46F3-AF57-B87BB112DE99}" type="presParOf" srcId="{BBEE562D-7499-4DAF-89E7-CED478B57640}" destId="{91AAE78D-A5DE-41FE-8808-B5561BC629D2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B81007-ECD0-47E0-835B-D1171145D8AD}" type="doc">
      <dgm:prSet loTypeId="urn:microsoft.com/office/officeart/2005/8/layout/hList6" loCatId="list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en-IN"/>
        </a:p>
      </dgm:t>
    </dgm:pt>
    <dgm:pt modelId="{3D5E0736-B0E5-4DA0-8A2A-AB2D4BAD738B}">
      <dgm:prSet phldrT="[Text]" custT="1"/>
      <dgm:spPr/>
      <dgm:t>
        <a:bodyPr/>
        <a:lstStyle/>
        <a:p>
          <a:r>
            <a:rPr lang="en-IN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MATERIALS  AND METHODS </a:t>
          </a:r>
          <a:endParaRPr lang="en-IN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23831A46-92D0-4D37-9B19-BB817BED7FD0}" type="parTrans" cxnId="{0FD4321B-AD57-4B3D-AA77-ECA20BEECDA5}">
      <dgm:prSet/>
      <dgm:spPr/>
      <dgm:t>
        <a:bodyPr/>
        <a:lstStyle/>
        <a:p>
          <a:endParaRPr lang="en-IN"/>
        </a:p>
      </dgm:t>
    </dgm:pt>
    <dgm:pt modelId="{A2517B5F-D041-41C0-82A9-CBB216DC6D6B}" type="sibTrans" cxnId="{0FD4321B-AD57-4B3D-AA77-ECA20BEECDA5}">
      <dgm:prSet/>
      <dgm:spPr/>
      <dgm:t>
        <a:bodyPr/>
        <a:lstStyle/>
        <a:p>
          <a:endParaRPr lang="en-IN"/>
        </a:p>
      </dgm:t>
    </dgm:pt>
    <dgm:pt modelId="{7C394C35-CB23-4061-8553-ECD52E77B2CF}">
      <dgm:prSet phldrT="[Text]" custT="1"/>
      <dgm:spPr/>
      <dgm:t>
        <a:bodyPr/>
        <a:lstStyle/>
        <a:p>
          <a:r>
            <a:rPr lang="en-IN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RESULTS &amp; DISCUSSIONS</a:t>
          </a:r>
          <a:endParaRPr lang="en-IN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8EAA41D-0FC3-4B93-B6B8-079FCBA58F47}" type="parTrans" cxnId="{3F365010-DBE5-46B6-920F-C4B796F93068}">
      <dgm:prSet/>
      <dgm:spPr/>
      <dgm:t>
        <a:bodyPr/>
        <a:lstStyle/>
        <a:p>
          <a:endParaRPr lang="en-IN"/>
        </a:p>
      </dgm:t>
    </dgm:pt>
    <dgm:pt modelId="{8796A1C8-50D5-4F44-B354-1D22ADDDAF78}" type="sibTrans" cxnId="{3F365010-DBE5-46B6-920F-C4B796F93068}">
      <dgm:prSet/>
      <dgm:spPr/>
      <dgm:t>
        <a:bodyPr/>
        <a:lstStyle/>
        <a:p>
          <a:endParaRPr lang="en-IN"/>
        </a:p>
      </dgm:t>
    </dgm:pt>
    <dgm:pt modelId="{CCE46093-4DA0-487B-BDAF-19A2D4C935FF}">
      <dgm:prSet phldrT="[Text]" custT="1"/>
      <dgm:spPr/>
      <dgm:t>
        <a:bodyPr/>
        <a:lstStyle/>
        <a:p>
          <a:r>
            <a:rPr lang="en-IN" sz="18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CONCLUSIONS</a:t>
          </a:r>
          <a:endParaRPr lang="en-IN" sz="18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447FF96-D219-410C-A78B-FD1505CE6FA7}" type="parTrans" cxnId="{4324377E-9ECE-43E8-AA40-1E1DA2255546}">
      <dgm:prSet/>
      <dgm:spPr/>
      <dgm:t>
        <a:bodyPr/>
        <a:lstStyle/>
        <a:p>
          <a:endParaRPr lang="en-US"/>
        </a:p>
      </dgm:t>
    </dgm:pt>
    <dgm:pt modelId="{92DDAE3E-BB43-4CBC-B832-E5CDA1AE64CE}" type="sibTrans" cxnId="{4324377E-9ECE-43E8-AA40-1E1DA2255546}">
      <dgm:prSet/>
      <dgm:spPr/>
      <dgm:t>
        <a:bodyPr/>
        <a:lstStyle/>
        <a:p>
          <a:endParaRPr lang="en-US"/>
        </a:p>
      </dgm:t>
    </dgm:pt>
    <dgm:pt modelId="{11924843-3BF3-44A2-B3C5-2DDC7DA15696}" type="pres">
      <dgm:prSet presAssocID="{3AB81007-ECD0-47E0-835B-D1171145D8AD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6CBF585-FC69-453A-B644-315F9A642343}" type="pres">
      <dgm:prSet presAssocID="{3D5E0736-B0E5-4DA0-8A2A-AB2D4BAD738B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E13AED-1FEE-4C9F-96C2-2763F4B7D419}" type="pres">
      <dgm:prSet presAssocID="{A2517B5F-D041-41C0-82A9-CBB216DC6D6B}" presName="sibTrans" presStyleCnt="0"/>
      <dgm:spPr/>
    </dgm:pt>
    <dgm:pt modelId="{22E7AC80-8EDF-456D-A955-918AFBA81BB4}" type="pres">
      <dgm:prSet presAssocID="{7C394C35-CB23-4061-8553-ECD52E77B2CF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FD1B02D-F4DF-4393-9DE4-958C9ED59183}" type="pres">
      <dgm:prSet presAssocID="{8796A1C8-50D5-4F44-B354-1D22ADDDAF78}" presName="sibTrans" presStyleCnt="0"/>
      <dgm:spPr/>
    </dgm:pt>
    <dgm:pt modelId="{2CD6AD91-9D7D-40FA-B2A9-D39A3D33E9FF}" type="pres">
      <dgm:prSet presAssocID="{CCE46093-4DA0-487B-BDAF-19A2D4C935FF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A6A8510-4AD0-474A-99D0-E806C6F8E573}" type="presOf" srcId="{3AB81007-ECD0-47E0-835B-D1171145D8AD}" destId="{11924843-3BF3-44A2-B3C5-2DDC7DA15696}" srcOrd="0" destOrd="0" presId="urn:microsoft.com/office/officeart/2005/8/layout/hList6"/>
    <dgm:cxn modelId="{3F365010-DBE5-46B6-920F-C4B796F93068}" srcId="{3AB81007-ECD0-47E0-835B-D1171145D8AD}" destId="{7C394C35-CB23-4061-8553-ECD52E77B2CF}" srcOrd="1" destOrd="0" parTransId="{B8EAA41D-0FC3-4B93-B6B8-079FCBA58F47}" sibTransId="{8796A1C8-50D5-4F44-B354-1D22ADDDAF78}"/>
    <dgm:cxn modelId="{0FD4321B-AD57-4B3D-AA77-ECA20BEECDA5}" srcId="{3AB81007-ECD0-47E0-835B-D1171145D8AD}" destId="{3D5E0736-B0E5-4DA0-8A2A-AB2D4BAD738B}" srcOrd="0" destOrd="0" parTransId="{23831A46-92D0-4D37-9B19-BB817BED7FD0}" sibTransId="{A2517B5F-D041-41C0-82A9-CBB216DC6D6B}"/>
    <dgm:cxn modelId="{666F48C9-012A-4727-8D48-838C553D3356}" type="presOf" srcId="{3D5E0736-B0E5-4DA0-8A2A-AB2D4BAD738B}" destId="{B6CBF585-FC69-453A-B644-315F9A642343}" srcOrd="0" destOrd="0" presId="urn:microsoft.com/office/officeart/2005/8/layout/hList6"/>
    <dgm:cxn modelId="{4324377E-9ECE-43E8-AA40-1E1DA2255546}" srcId="{3AB81007-ECD0-47E0-835B-D1171145D8AD}" destId="{CCE46093-4DA0-487B-BDAF-19A2D4C935FF}" srcOrd="2" destOrd="0" parTransId="{0447FF96-D219-410C-A78B-FD1505CE6FA7}" sibTransId="{92DDAE3E-BB43-4CBC-B832-E5CDA1AE64CE}"/>
    <dgm:cxn modelId="{7237E0FF-3A6E-4DEE-8D23-212CF6A34CB0}" type="presOf" srcId="{7C394C35-CB23-4061-8553-ECD52E77B2CF}" destId="{22E7AC80-8EDF-456D-A955-918AFBA81BB4}" srcOrd="0" destOrd="0" presId="urn:microsoft.com/office/officeart/2005/8/layout/hList6"/>
    <dgm:cxn modelId="{8C9737ED-8341-4A1E-9311-B8FD4DC42A38}" type="presOf" srcId="{CCE46093-4DA0-487B-BDAF-19A2D4C935FF}" destId="{2CD6AD91-9D7D-40FA-B2A9-D39A3D33E9FF}" srcOrd="0" destOrd="0" presId="urn:microsoft.com/office/officeart/2005/8/layout/hList6"/>
    <dgm:cxn modelId="{8A67A681-E8BB-44DE-8F4D-A9AC63296028}" type="presParOf" srcId="{11924843-3BF3-44A2-B3C5-2DDC7DA15696}" destId="{B6CBF585-FC69-453A-B644-315F9A642343}" srcOrd="0" destOrd="0" presId="urn:microsoft.com/office/officeart/2005/8/layout/hList6"/>
    <dgm:cxn modelId="{617C8372-B740-4B98-84E7-FE8AEFDCD83F}" type="presParOf" srcId="{11924843-3BF3-44A2-B3C5-2DDC7DA15696}" destId="{92E13AED-1FEE-4C9F-96C2-2763F4B7D419}" srcOrd="1" destOrd="0" presId="urn:microsoft.com/office/officeart/2005/8/layout/hList6"/>
    <dgm:cxn modelId="{C6E97047-EC63-4D7C-BD0B-8803A7AB3D8D}" type="presParOf" srcId="{11924843-3BF3-44A2-B3C5-2DDC7DA15696}" destId="{22E7AC80-8EDF-456D-A955-918AFBA81BB4}" srcOrd="2" destOrd="0" presId="urn:microsoft.com/office/officeart/2005/8/layout/hList6"/>
    <dgm:cxn modelId="{DFEA67CA-D7E1-4B60-A51C-43D4967D9A28}" type="presParOf" srcId="{11924843-3BF3-44A2-B3C5-2DDC7DA15696}" destId="{CFD1B02D-F4DF-4393-9DE4-958C9ED59183}" srcOrd="3" destOrd="0" presId="urn:microsoft.com/office/officeart/2005/8/layout/hList6"/>
    <dgm:cxn modelId="{DBCEC018-7045-4EF0-B7F7-80A365529645}" type="presParOf" srcId="{11924843-3BF3-44A2-B3C5-2DDC7DA15696}" destId="{2CD6AD91-9D7D-40FA-B2A9-D39A3D33E9FF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01E5BAD-0B1A-4906-B452-8954A4929833}" type="doc">
      <dgm:prSet loTypeId="urn:microsoft.com/office/officeart/2005/8/layout/hList1" loCatId="list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CA706DA3-52D1-4691-A1C5-7B7F609DB543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Family</a:t>
          </a:r>
          <a:r>
            <a:rPr lang="en-US" dirty="0" smtClean="0">
              <a:solidFill>
                <a:schemeClr val="tx1"/>
              </a:solidFill>
            </a:rPr>
            <a:t>	</a:t>
          </a:r>
          <a:endParaRPr lang="en-US" dirty="0">
            <a:solidFill>
              <a:schemeClr val="tx1"/>
            </a:solidFill>
          </a:endParaRPr>
        </a:p>
      </dgm:t>
    </dgm:pt>
    <dgm:pt modelId="{84386BAA-8A89-41B5-832A-B85A4A03B9B7}" type="parTrans" cxnId="{93AEA3D3-9375-4A82-9D48-A88FDC6BB629}">
      <dgm:prSet/>
      <dgm:spPr/>
      <dgm:t>
        <a:bodyPr/>
        <a:lstStyle/>
        <a:p>
          <a:endParaRPr lang="en-US"/>
        </a:p>
      </dgm:t>
    </dgm:pt>
    <dgm:pt modelId="{46E6BC6D-C28F-4660-801D-88C5C38005AD}" type="sibTrans" cxnId="{93AEA3D3-9375-4A82-9D48-A88FDC6BB629}">
      <dgm:prSet/>
      <dgm:spPr/>
      <dgm:t>
        <a:bodyPr/>
        <a:lstStyle/>
        <a:p>
          <a:endParaRPr lang="en-US"/>
        </a:p>
      </dgm:t>
    </dgm:pt>
    <dgm:pt modelId="{D69E1346-25DF-42E6-BBE5-2F09B2329636}">
      <dgm:prSet phldrT="[Text]"/>
      <dgm:spPr/>
      <dgm:t>
        <a:bodyPr/>
        <a:lstStyle/>
        <a:p>
          <a:r>
            <a:rPr lang="en-US" i="1" dirty="0" err="1" smtClean="0">
              <a:latin typeface="Times New Roman" pitchFamily="18" charset="0"/>
              <a:cs typeface="Times New Roman" pitchFamily="18" charset="0"/>
            </a:rPr>
            <a:t>Parvoviridae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B8377921-E134-498C-AE46-ACFA8C30E0A0}" type="parTrans" cxnId="{43ACF4C0-4F6B-45E5-954F-07D1AE2D529A}">
      <dgm:prSet/>
      <dgm:spPr/>
      <dgm:t>
        <a:bodyPr/>
        <a:lstStyle/>
        <a:p>
          <a:endParaRPr lang="en-US"/>
        </a:p>
      </dgm:t>
    </dgm:pt>
    <dgm:pt modelId="{AFE6E4AE-CF78-4EB0-8C94-A047B6B28CC2}" type="sibTrans" cxnId="{43ACF4C0-4F6B-45E5-954F-07D1AE2D529A}">
      <dgm:prSet/>
      <dgm:spPr/>
      <dgm:t>
        <a:bodyPr/>
        <a:lstStyle/>
        <a:p>
          <a:endParaRPr lang="en-US"/>
        </a:p>
      </dgm:t>
    </dgm:pt>
    <dgm:pt modelId="{AC2A73AC-AFC4-4DBD-AC75-D8DE14B4C984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Subfamily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DC345DE-38F9-4E62-9DAE-5DA351608DC3}" type="parTrans" cxnId="{F269E245-EB0C-4AE0-AF32-9018B8F1B683}">
      <dgm:prSet/>
      <dgm:spPr/>
      <dgm:t>
        <a:bodyPr/>
        <a:lstStyle/>
        <a:p>
          <a:endParaRPr lang="en-US"/>
        </a:p>
      </dgm:t>
    </dgm:pt>
    <dgm:pt modelId="{83612907-9078-4A2C-ABE4-5440B3B0B12C}" type="sibTrans" cxnId="{F269E245-EB0C-4AE0-AF32-9018B8F1B683}">
      <dgm:prSet/>
      <dgm:spPr/>
      <dgm:t>
        <a:bodyPr/>
        <a:lstStyle/>
        <a:p>
          <a:endParaRPr lang="en-US"/>
        </a:p>
      </dgm:t>
    </dgm:pt>
    <dgm:pt modelId="{B60EA668-7B01-48AF-8672-B99AC84E8088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Genus</a:t>
          </a:r>
          <a:endParaRPr lang="en-US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62E227E-B7EE-45AE-97DE-B9A57C5B5C55}" type="parTrans" cxnId="{94DECE1B-4FD7-4DFF-B9DA-905EF7535337}">
      <dgm:prSet/>
      <dgm:spPr/>
      <dgm:t>
        <a:bodyPr/>
        <a:lstStyle/>
        <a:p>
          <a:endParaRPr lang="en-US"/>
        </a:p>
      </dgm:t>
    </dgm:pt>
    <dgm:pt modelId="{39F57E91-2363-46CC-82E7-D74F29CC09F9}" type="sibTrans" cxnId="{94DECE1B-4FD7-4DFF-B9DA-905EF7535337}">
      <dgm:prSet/>
      <dgm:spPr/>
      <dgm:t>
        <a:bodyPr/>
        <a:lstStyle/>
        <a:p>
          <a:endParaRPr lang="en-US"/>
        </a:p>
      </dgm:t>
    </dgm:pt>
    <dgm:pt modelId="{539F22F2-149C-4B4B-9D74-14A98F6D432C}">
      <dgm:prSet phldrT="[Text]"/>
      <dgm:spPr/>
      <dgm:t>
        <a:bodyPr/>
        <a:lstStyle/>
        <a:p>
          <a:r>
            <a:rPr lang="en-US" i="1" dirty="0" err="1" smtClean="0">
              <a:latin typeface="Times New Roman" pitchFamily="18" charset="0"/>
              <a:cs typeface="Times New Roman" pitchFamily="18" charset="0"/>
            </a:rPr>
            <a:t>Parvovirinae</a:t>
          </a:r>
          <a:r>
            <a:rPr lang="en-US" i="1" dirty="0" smtClean="0"/>
            <a:t> </a:t>
          </a:r>
          <a:endParaRPr lang="en-US" dirty="0"/>
        </a:p>
      </dgm:t>
    </dgm:pt>
    <dgm:pt modelId="{5708A249-30D6-4A1C-B889-9E375EB4B2CF}" type="parTrans" cxnId="{5CC2BD9D-77A1-4261-B946-149B03D2670F}">
      <dgm:prSet/>
      <dgm:spPr/>
      <dgm:t>
        <a:bodyPr/>
        <a:lstStyle/>
        <a:p>
          <a:endParaRPr lang="en-US"/>
        </a:p>
      </dgm:t>
    </dgm:pt>
    <dgm:pt modelId="{90EA1F01-9916-4FD1-A811-3A1C45E1568E}" type="sibTrans" cxnId="{5CC2BD9D-77A1-4261-B946-149B03D2670F}">
      <dgm:prSet/>
      <dgm:spPr/>
      <dgm:t>
        <a:bodyPr/>
        <a:lstStyle/>
        <a:p>
          <a:endParaRPr lang="en-US"/>
        </a:p>
      </dgm:t>
    </dgm:pt>
    <dgm:pt modelId="{58C840B0-8B96-4A34-8E30-65E45558A071}">
      <dgm:prSet/>
      <dgm:spPr/>
      <dgm:t>
        <a:bodyPr/>
        <a:lstStyle/>
        <a:p>
          <a:r>
            <a:rPr lang="en-US" i="1" dirty="0" smtClean="0">
              <a:latin typeface="Times New Roman" pitchFamily="18" charset="0"/>
              <a:cs typeface="Times New Roman" pitchFamily="18" charset="0"/>
            </a:rPr>
            <a:t>Parvovirus</a:t>
          </a:r>
          <a:endParaRPr lang="en-US" dirty="0">
            <a:latin typeface="Times New Roman" pitchFamily="18" charset="0"/>
            <a:cs typeface="Times New Roman" pitchFamily="18" charset="0"/>
          </a:endParaRPr>
        </a:p>
      </dgm:t>
    </dgm:pt>
    <dgm:pt modelId="{7105E678-7CEF-478D-8D50-671BEE1B1389}" type="parTrans" cxnId="{EBD36391-723F-44C0-8E2A-6C4B4D316BC5}">
      <dgm:prSet/>
      <dgm:spPr/>
      <dgm:t>
        <a:bodyPr/>
        <a:lstStyle/>
        <a:p>
          <a:endParaRPr lang="en-US"/>
        </a:p>
      </dgm:t>
    </dgm:pt>
    <dgm:pt modelId="{E54B9AB7-6D7D-4A79-B117-2AA2FF4CB32B}" type="sibTrans" cxnId="{EBD36391-723F-44C0-8E2A-6C4B4D316BC5}">
      <dgm:prSet/>
      <dgm:spPr/>
      <dgm:t>
        <a:bodyPr/>
        <a:lstStyle/>
        <a:p>
          <a:endParaRPr lang="en-US"/>
        </a:p>
      </dgm:t>
    </dgm:pt>
    <dgm:pt modelId="{FC87D810-91DD-4049-BDDD-35C18C5F32B4}" type="pres">
      <dgm:prSet presAssocID="{C01E5BAD-0B1A-4906-B452-8954A4929833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91C5F6-34E8-4866-8A6D-1C540190B127}" type="pres">
      <dgm:prSet presAssocID="{CA706DA3-52D1-4691-A1C5-7B7F609DB543}" presName="composite" presStyleCnt="0"/>
      <dgm:spPr/>
      <dgm:t>
        <a:bodyPr/>
        <a:lstStyle/>
        <a:p>
          <a:endParaRPr lang="en-US"/>
        </a:p>
      </dgm:t>
    </dgm:pt>
    <dgm:pt modelId="{932DFA69-3AE0-43FD-A076-1863158CDB56}" type="pres">
      <dgm:prSet presAssocID="{CA706DA3-52D1-4691-A1C5-7B7F609DB54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8B2779A-1D9C-41F0-9ED0-0B34E2C77030}" type="pres">
      <dgm:prSet presAssocID="{CA706DA3-52D1-4691-A1C5-7B7F609DB54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D3BF9-38BE-4E85-ABAF-B1B1D6AF8FCD}" type="pres">
      <dgm:prSet presAssocID="{46E6BC6D-C28F-4660-801D-88C5C38005AD}" presName="space" presStyleCnt="0"/>
      <dgm:spPr/>
      <dgm:t>
        <a:bodyPr/>
        <a:lstStyle/>
        <a:p>
          <a:endParaRPr lang="en-US"/>
        </a:p>
      </dgm:t>
    </dgm:pt>
    <dgm:pt modelId="{B86DBCA0-C143-438D-A23F-A3563F5FC7A0}" type="pres">
      <dgm:prSet presAssocID="{AC2A73AC-AFC4-4DBD-AC75-D8DE14B4C984}" presName="composite" presStyleCnt="0"/>
      <dgm:spPr/>
      <dgm:t>
        <a:bodyPr/>
        <a:lstStyle/>
        <a:p>
          <a:endParaRPr lang="en-US"/>
        </a:p>
      </dgm:t>
    </dgm:pt>
    <dgm:pt modelId="{71D9D2C8-A09C-40BA-985A-CBE71DA04C75}" type="pres">
      <dgm:prSet presAssocID="{AC2A73AC-AFC4-4DBD-AC75-D8DE14B4C984}" presName="parTx" presStyleLbl="alignNode1" presStyleIdx="1" presStyleCnt="3" custLinFactNeighborX="2663" custLinFactNeighborY="-604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33C269-F19D-4EC5-A7CD-BF30717E225A}" type="pres">
      <dgm:prSet presAssocID="{AC2A73AC-AFC4-4DBD-AC75-D8DE14B4C984}" presName="desTx" presStyleLbl="alignAccFollowNode1" presStyleIdx="1" presStyleCnt="3" custLinFactNeighborX="364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C4EF4E-67DB-4F96-86F7-C5018269A81D}" type="pres">
      <dgm:prSet presAssocID="{83612907-9078-4A2C-ABE4-5440B3B0B12C}" presName="space" presStyleCnt="0"/>
      <dgm:spPr/>
      <dgm:t>
        <a:bodyPr/>
        <a:lstStyle/>
        <a:p>
          <a:endParaRPr lang="en-US"/>
        </a:p>
      </dgm:t>
    </dgm:pt>
    <dgm:pt modelId="{23AE6DF6-260D-4C69-B17E-457D745B89B4}" type="pres">
      <dgm:prSet presAssocID="{B60EA668-7B01-48AF-8672-B99AC84E8088}" presName="composite" presStyleCnt="0"/>
      <dgm:spPr/>
      <dgm:t>
        <a:bodyPr/>
        <a:lstStyle/>
        <a:p>
          <a:endParaRPr lang="en-US"/>
        </a:p>
      </dgm:t>
    </dgm:pt>
    <dgm:pt modelId="{47F9B61E-33B8-4AB4-822B-CABF8DCC8546}" type="pres">
      <dgm:prSet presAssocID="{B60EA668-7B01-48AF-8672-B99AC84E8088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1561150-B523-49CB-B2EF-805768C4745F}" type="pres">
      <dgm:prSet presAssocID="{B60EA668-7B01-48AF-8672-B99AC84E8088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7C87AF5-2EBD-4774-B3D6-6AADC22924C8}" type="presOf" srcId="{AC2A73AC-AFC4-4DBD-AC75-D8DE14B4C984}" destId="{71D9D2C8-A09C-40BA-985A-CBE71DA04C75}" srcOrd="0" destOrd="0" presId="urn:microsoft.com/office/officeart/2005/8/layout/hList1"/>
    <dgm:cxn modelId="{93AEA3D3-9375-4A82-9D48-A88FDC6BB629}" srcId="{C01E5BAD-0B1A-4906-B452-8954A4929833}" destId="{CA706DA3-52D1-4691-A1C5-7B7F609DB543}" srcOrd="0" destOrd="0" parTransId="{84386BAA-8A89-41B5-832A-B85A4A03B9B7}" sibTransId="{46E6BC6D-C28F-4660-801D-88C5C38005AD}"/>
    <dgm:cxn modelId="{43ACF4C0-4F6B-45E5-954F-07D1AE2D529A}" srcId="{CA706DA3-52D1-4691-A1C5-7B7F609DB543}" destId="{D69E1346-25DF-42E6-BBE5-2F09B2329636}" srcOrd="0" destOrd="0" parTransId="{B8377921-E134-498C-AE46-ACFA8C30E0A0}" sibTransId="{AFE6E4AE-CF78-4EB0-8C94-A047B6B28CC2}"/>
    <dgm:cxn modelId="{C7C9FE9C-F8E8-4750-B426-797CC36047FE}" type="presOf" srcId="{C01E5BAD-0B1A-4906-B452-8954A4929833}" destId="{FC87D810-91DD-4049-BDDD-35C18C5F32B4}" srcOrd="0" destOrd="0" presId="urn:microsoft.com/office/officeart/2005/8/layout/hList1"/>
    <dgm:cxn modelId="{9EF236B9-DA40-47AB-99BF-76F634F3FAED}" type="presOf" srcId="{CA706DA3-52D1-4691-A1C5-7B7F609DB543}" destId="{932DFA69-3AE0-43FD-A076-1863158CDB56}" srcOrd="0" destOrd="0" presId="urn:microsoft.com/office/officeart/2005/8/layout/hList1"/>
    <dgm:cxn modelId="{5CC2BD9D-77A1-4261-B946-149B03D2670F}" srcId="{AC2A73AC-AFC4-4DBD-AC75-D8DE14B4C984}" destId="{539F22F2-149C-4B4B-9D74-14A98F6D432C}" srcOrd="0" destOrd="0" parTransId="{5708A249-30D6-4A1C-B889-9E375EB4B2CF}" sibTransId="{90EA1F01-9916-4FD1-A811-3A1C45E1568E}"/>
    <dgm:cxn modelId="{96B39C5A-DFE0-448D-A381-5E24AF7328FC}" type="presOf" srcId="{B60EA668-7B01-48AF-8672-B99AC84E8088}" destId="{47F9B61E-33B8-4AB4-822B-CABF8DCC8546}" srcOrd="0" destOrd="0" presId="urn:microsoft.com/office/officeart/2005/8/layout/hList1"/>
    <dgm:cxn modelId="{94DECE1B-4FD7-4DFF-B9DA-905EF7535337}" srcId="{C01E5BAD-0B1A-4906-B452-8954A4929833}" destId="{B60EA668-7B01-48AF-8672-B99AC84E8088}" srcOrd="2" destOrd="0" parTransId="{462E227E-B7EE-45AE-97DE-B9A57C5B5C55}" sibTransId="{39F57E91-2363-46CC-82E7-D74F29CC09F9}"/>
    <dgm:cxn modelId="{F269E245-EB0C-4AE0-AF32-9018B8F1B683}" srcId="{C01E5BAD-0B1A-4906-B452-8954A4929833}" destId="{AC2A73AC-AFC4-4DBD-AC75-D8DE14B4C984}" srcOrd="1" destOrd="0" parTransId="{5DC345DE-38F9-4E62-9DAE-5DA351608DC3}" sibTransId="{83612907-9078-4A2C-ABE4-5440B3B0B12C}"/>
    <dgm:cxn modelId="{EBD36391-723F-44C0-8E2A-6C4B4D316BC5}" srcId="{B60EA668-7B01-48AF-8672-B99AC84E8088}" destId="{58C840B0-8B96-4A34-8E30-65E45558A071}" srcOrd="0" destOrd="0" parTransId="{7105E678-7CEF-478D-8D50-671BEE1B1389}" sibTransId="{E54B9AB7-6D7D-4A79-B117-2AA2FF4CB32B}"/>
    <dgm:cxn modelId="{EFE5AF85-658C-44BD-80A2-D187E613AB8D}" type="presOf" srcId="{D69E1346-25DF-42E6-BBE5-2F09B2329636}" destId="{48B2779A-1D9C-41F0-9ED0-0B34E2C77030}" srcOrd="0" destOrd="0" presId="urn:microsoft.com/office/officeart/2005/8/layout/hList1"/>
    <dgm:cxn modelId="{F7DA8773-4D81-4A52-AC6B-7F715BA56C74}" type="presOf" srcId="{539F22F2-149C-4B4B-9D74-14A98F6D432C}" destId="{9E33C269-F19D-4EC5-A7CD-BF30717E225A}" srcOrd="0" destOrd="0" presId="urn:microsoft.com/office/officeart/2005/8/layout/hList1"/>
    <dgm:cxn modelId="{B68930D8-A993-47E5-A5AF-EDCF8F43FF21}" type="presOf" srcId="{58C840B0-8B96-4A34-8E30-65E45558A071}" destId="{61561150-B523-49CB-B2EF-805768C4745F}" srcOrd="0" destOrd="0" presId="urn:microsoft.com/office/officeart/2005/8/layout/hList1"/>
    <dgm:cxn modelId="{830B87DD-0B01-452B-A67C-229C9D09055F}" type="presParOf" srcId="{FC87D810-91DD-4049-BDDD-35C18C5F32B4}" destId="{FE91C5F6-34E8-4866-8A6D-1C540190B127}" srcOrd="0" destOrd="0" presId="urn:microsoft.com/office/officeart/2005/8/layout/hList1"/>
    <dgm:cxn modelId="{44AD4097-7F50-43C5-9C55-1BB6F65982F8}" type="presParOf" srcId="{FE91C5F6-34E8-4866-8A6D-1C540190B127}" destId="{932DFA69-3AE0-43FD-A076-1863158CDB56}" srcOrd="0" destOrd="0" presId="urn:microsoft.com/office/officeart/2005/8/layout/hList1"/>
    <dgm:cxn modelId="{6FC7B256-9763-4D57-9756-CF2E3EE0539C}" type="presParOf" srcId="{FE91C5F6-34E8-4866-8A6D-1C540190B127}" destId="{48B2779A-1D9C-41F0-9ED0-0B34E2C77030}" srcOrd="1" destOrd="0" presId="urn:microsoft.com/office/officeart/2005/8/layout/hList1"/>
    <dgm:cxn modelId="{A84D3EA1-70E7-492C-A935-1C2D96EF7C79}" type="presParOf" srcId="{FC87D810-91DD-4049-BDDD-35C18C5F32B4}" destId="{45CD3BF9-38BE-4E85-ABAF-B1B1D6AF8FCD}" srcOrd="1" destOrd="0" presId="urn:microsoft.com/office/officeart/2005/8/layout/hList1"/>
    <dgm:cxn modelId="{40FF7154-FF18-4BE9-805D-4EC9E68C7DF2}" type="presParOf" srcId="{FC87D810-91DD-4049-BDDD-35C18C5F32B4}" destId="{B86DBCA0-C143-438D-A23F-A3563F5FC7A0}" srcOrd="2" destOrd="0" presId="urn:microsoft.com/office/officeart/2005/8/layout/hList1"/>
    <dgm:cxn modelId="{CC7AA4B5-696B-44E0-8462-4C7B8CEC3BF1}" type="presParOf" srcId="{B86DBCA0-C143-438D-A23F-A3563F5FC7A0}" destId="{71D9D2C8-A09C-40BA-985A-CBE71DA04C75}" srcOrd="0" destOrd="0" presId="urn:microsoft.com/office/officeart/2005/8/layout/hList1"/>
    <dgm:cxn modelId="{CFE8D015-4A5F-4BBB-8B20-586D6934608A}" type="presParOf" srcId="{B86DBCA0-C143-438D-A23F-A3563F5FC7A0}" destId="{9E33C269-F19D-4EC5-A7CD-BF30717E225A}" srcOrd="1" destOrd="0" presId="urn:microsoft.com/office/officeart/2005/8/layout/hList1"/>
    <dgm:cxn modelId="{94B96199-D4E2-4529-AE20-9F430AC906C7}" type="presParOf" srcId="{FC87D810-91DD-4049-BDDD-35C18C5F32B4}" destId="{E9C4EF4E-67DB-4F96-86F7-C5018269A81D}" srcOrd="3" destOrd="0" presId="urn:microsoft.com/office/officeart/2005/8/layout/hList1"/>
    <dgm:cxn modelId="{90013B83-FE0B-43AF-8F97-CFE1A25D7913}" type="presParOf" srcId="{FC87D810-91DD-4049-BDDD-35C18C5F32B4}" destId="{23AE6DF6-260D-4C69-B17E-457D745B89B4}" srcOrd="4" destOrd="0" presId="urn:microsoft.com/office/officeart/2005/8/layout/hList1"/>
    <dgm:cxn modelId="{34E4B61C-09B5-46FD-B2A7-CFB66DADDC8C}" type="presParOf" srcId="{23AE6DF6-260D-4C69-B17E-457D745B89B4}" destId="{47F9B61E-33B8-4AB4-822B-CABF8DCC8546}" srcOrd="0" destOrd="0" presId="urn:microsoft.com/office/officeart/2005/8/layout/hList1"/>
    <dgm:cxn modelId="{A89A9F74-46C6-44CE-8042-2696E56F47E6}" type="presParOf" srcId="{23AE6DF6-260D-4C69-B17E-457D745B89B4}" destId="{61561150-B523-49CB-B2EF-805768C4745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5BF42D-3837-46B9-BDF8-896D2A985F36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71604E-94B5-40D0-B1C4-4BC18956AA8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9106937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D1864-C4BE-4718-807A-11CBE393CE4F}" type="datetimeFigureOut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5DBF6B-8736-47A4-B427-5FA62B61369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36951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DBF6B-8736-47A4-B427-5FA62B61369A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61488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DBF6B-8736-47A4-B427-5FA62B61369A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DBF6B-8736-47A4-B427-5FA62B61369A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5DBF6B-8736-47A4-B427-5FA62B61369A}" type="slidenum">
              <a:rPr lang="en-US" smtClean="0"/>
              <a:pPr/>
              <a:t>79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5C54A4-CCAB-43C6-A2FD-EC208B232091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05A2D-3F18-425B-95BC-A8F3BE808195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B19765-845D-49CC-B38E-3856F476D773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324600"/>
            <a:ext cx="2133600" cy="365125"/>
          </a:xfrm>
        </p:spPr>
        <p:txBody>
          <a:bodyPr/>
          <a:lstStyle/>
          <a:p>
            <a:fld id="{9C940747-6ABF-426C-8F47-B8B85387ABE7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2EDE11-FAB5-48BE-A238-9A09E04D1607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5BA80-6968-4FCA-BB88-54C14F4BEF7B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7CAE2-6867-448E-AAE9-58E446332C13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96326-80FC-41B0-A6E2-95079936D6C4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4364AA-2CCF-4FC3-BE66-2319CF9332AA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DEC33A-A358-4510-9C77-800C91B8A5AB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ED5CE-7C4B-4A7D-979A-AD40DBDA4E74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1F8419-3FD7-432F-ABFD-C7CA51CE6A24}" type="datetime1">
              <a:rPr lang="en-US" smtClean="0"/>
              <a:pPr/>
              <a:t>9/29/2018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Survey on Nutritional Status of Kathiyawadi Horses in Their Home Tract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F5F2A5-4CF8-470D-9A27-ED9C9DEC45B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gi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2.xml"/><Relationship Id="rId3" Type="http://schemas.openxmlformats.org/officeDocument/2006/relationships/diagramLayout" Target="../diagrams/layout1.xml"/><Relationship Id="rId7" Type="http://schemas.openxmlformats.org/officeDocument/2006/relationships/diagramLayout" Target="../diagrams/layout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Relationship Id="rId9" Type="http://schemas.openxmlformats.org/officeDocument/2006/relationships/diagramColors" Target="../diagrams/colors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95400" y="76200"/>
            <a:ext cx="6629400" cy="954107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en-US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70C0"/>
                </a:solidFill>
                <a:effectLst>
                  <a:reflection blurRad="12700" stA="28000" endPos="45000" dist="1000" dir="5400000" sy="-100000" algn="bl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Post graduate thesis presentation</a:t>
            </a:r>
            <a:endParaRPr lang="en-US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381000" y="1371600"/>
            <a:ext cx="8382000" cy="1600200"/>
          </a:xfrm>
          <a:prstGeom prst="roundRect">
            <a:avLst/>
          </a:prstGeom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</a:rPr>
              <a:t>CLINICAL STUDIES ON PREVALENCE</a:t>
            </a:r>
            <a:r>
              <a:rPr lang="gu-IN" sz="2800" dirty="0" smtClean="0">
                <a:solidFill>
                  <a:schemeClr val="tx1"/>
                </a:solidFill>
                <a:latin typeface="Baskerville Old Face" pitchFamily="18" charset="0"/>
              </a:rPr>
              <a:t> AND </a:t>
            </a:r>
            <a:r>
              <a:rPr lang="en-US" sz="2800" dirty="0" smtClean="0">
                <a:solidFill>
                  <a:schemeClr val="tx1"/>
                </a:solidFill>
                <a:latin typeface="Baskerville Old Face" pitchFamily="18" charset="0"/>
              </a:rPr>
              <a:t>THERAPEUTIC MANAGEMENT OF  CANINE PARVOVIRUS INFECTION IN DOGS</a:t>
            </a:r>
            <a:endParaRPr lang="en-US" sz="2800" dirty="0" smtClean="0">
              <a:solidFill>
                <a:schemeClr val="tx1"/>
              </a:solidFill>
              <a:latin typeface="Baskerville Old Face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76200" y="3048000"/>
            <a:ext cx="2743200" cy="25908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rgbClr val="FFFF00"/>
              </a:solidFill>
              <a:cs typeface="Times New Roman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 smtClean="0">
              <a:solidFill>
                <a:schemeClr val="accent3">
                  <a:lumMod val="60000"/>
                  <a:lumOff val="40000"/>
                </a:schemeClr>
              </a:solidFill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Major Guide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J. S. Patel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Professor and Head,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Department of  Veterinary  Medicine</a:t>
            </a: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dirty="0">
              <a:solidFill>
                <a:schemeClr val="bg1"/>
              </a:solidFill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019800" y="3048000"/>
            <a:ext cx="3048000" cy="266700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n-US" sz="20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Minor Guide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Dr.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Shivaji</a:t>
            </a:r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H. </a:t>
            </a:r>
            <a:r>
              <a:rPr lang="en-US" sz="20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Talekar</a:t>
            </a:r>
            <a:endParaRPr lang="en-US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Associate Professor and Hospital  Superintendent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Department of  T.V.C.C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	</a:t>
            </a:r>
          </a:p>
          <a:p>
            <a:pPr algn="ctr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 fontAlgn="auto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+--+++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2895600" y="3124200"/>
            <a:ext cx="3048000" cy="2514600"/>
          </a:xfrm>
          <a:prstGeom prst="rect">
            <a:avLst/>
          </a:prstGeom>
          <a:ln/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400" b="1" i="0" u="sng" strike="noStrike" kern="1200" cap="none" spc="0" normalizeH="0" baseline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SPEAKER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Pritesh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S. </a:t>
            </a:r>
            <a:r>
              <a:rPr lang="en-US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Kalavadiya</a:t>
            </a:r>
            <a:endParaRPr lang="en-US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Reg. no.: 2040416007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Veterinary Clinical Medicine, Ethics and Jurisprudence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Date : 26/09/2018</a:t>
            </a:r>
          </a:p>
        </p:txBody>
      </p:sp>
      <p:sp>
        <p:nvSpPr>
          <p:cNvPr id="9" name="Rectangle 8"/>
          <p:cNvSpPr/>
          <p:nvPr/>
        </p:nvSpPr>
        <p:spPr>
          <a:xfrm>
            <a:off x="304800" y="5791200"/>
            <a:ext cx="8534400" cy="99060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ea typeface="Segoe UI Historic" pitchFamily="34" charset="0"/>
                <a:cs typeface="Times New Roman" pitchFamily="18" charset="0"/>
              </a:rPr>
              <a:t>Department of </a:t>
            </a: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ea typeface="Segoe UI Historic" pitchFamily="34" charset="0"/>
                <a:cs typeface="Times New Roman" pitchFamily="18" charset="0"/>
              </a:rPr>
              <a:t>Veterinary Medicine,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ea typeface="Segoe UI Historic" pitchFamily="34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solidFill>
                  <a:schemeClr val="tx1"/>
                </a:solidFill>
                <a:latin typeface="Times New Roman" pitchFamily="18" charset="0"/>
                <a:ea typeface="Segoe UI Historic" pitchFamily="34" charset="0"/>
                <a:cs typeface="Times New Roman" pitchFamily="18" charset="0"/>
              </a:rPr>
              <a:t>College of Veterinary Science and Animal Husbandry,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ea typeface="Segoe UI Historic" pitchFamily="34" charset="0"/>
                <a:cs typeface="Times New Roman" pitchFamily="18" charset="0"/>
              </a:rPr>
              <a:t>Junagadh Agricultural University, Junagadh.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ea typeface="Segoe UI Historic" pitchFamily="34" charset="0"/>
              <a:cs typeface="Times New Roman" pitchFamily="18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5771" y="201881"/>
            <a:ext cx="1066799" cy="10746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4800" y="57329"/>
            <a:ext cx="1219200" cy="1219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832352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371600"/>
            <a:ext cx="8229600" cy="3429000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faeces of infected dogs contaminate the places such as Veterinary hospitals, pet shops, boarding kennels and commercial breeding establishments.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These contaminated premises serve as source of secondary infection to the susceptible canine population.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1000" y="228600"/>
            <a:ext cx="8229600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Cont.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534400" y="6477000"/>
            <a:ext cx="609600" cy="381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10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31205" y="4248090"/>
            <a:ext cx="2385588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(Jacob</a:t>
            </a:r>
            <a:r>
              <a:rPr lang="en-US" sz="2100" b="1" i="1" dirty="0" smtClean="0">
                <a:latin typeface="Times New Roman" pitchFamily="18" charset="0"/>
                <a:cs typeface="Times New Roman" pitchFamily="18" charset="0"/>
              </a:rPr>
              <a:t> et  al.,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1980)</a:t>
            </a:r>
            <a:endParaRPr lang="en-US" sz="2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lenovo\Desktop\parvo\photo\101_0473.305164231_std.JPG"/>
          <p:cNvPicPr>
            <a:picLocks noChangeAspect="1" noChangeArrowheads="1"/>
          </p:cNvPicPr>
          <p:nvPr/>
        </p:nvPicPr>
        <p:blipFill>
          <a:blip r:embed="rId3">
            <a:lum bright="-20000"/>
          </a:blip>
          <a:srcRect/>
          <a:stretch>
            <a:fillRect/>
          </a:stretch>
        </p:blipFill>
        <p:spPr bwMode="auto">
          <a:xfrm>
            <a:off x="762000" y="4933950"/>
            <a:ext cx="2743200" cy="1771650"/>
          </a:xfrm>
          <a:prstGeom prst="rect">
            <a:avLst/>
          </a:prstGeom>
          <a:noFill/>
        </p:spPr>
      </p:pic>
      <p:pic>
        <p:nvPicPr>
          <p:cNvPr id="1027" name="Picture 3" descr="C:\Users\lenovo\Desktop\parvo\photo\bk_exercise(1).jpg"/>
          <p:cNvPicPr>
            <a:picLocks noChangeAspect="1" noChangeArrowheads="1"/>
          </p:cNvPicPr>
          <p:nvPr/>
        </p:nvPicPr>
        <p:blipFill>
          <a:blip r:embed="rId4">
            <a:lum bright="-10000"/>
          </a:blip>
          <a:srcRect/>
          <a:stretch>
            <a:fillRect/>
          </a:stretch>
        </p:blipFill>
        <p:spPr bwMode="auto">
          <a:xfrm>
            <a:off x="6400800" y="5001507"/>
            <a:ext cx="2362200" cy="1551693"/>
          </a:xfrm>
          <a:prstGeom prst="rect">
            <a:avLst/>
          </a:prstGeom>
          <a:noFill/>
        </p:spPr>
      </p:pic>
      <p:pic>
        <p:nvPicPr>
          <p:cNvPr id="1028" name="Picture 4" descr="C:\Users\lenovo\Desktop\parvo\photo\outside2.jpg"/>
          <p:cNvPicPr>
            <a:picLocks noChangeAspect="1" noChangeArrowheads="1"/>
          </p:cNvPicPr>
          <p:nvPr/>
        </p:nvPicPr>
        <p:blipFill>
          <a:blip r:embed="rId5" cstate="print">
            <a:lum bright="-10000"/>
          </a:blip>
          <a:srcRect/>
          <a:stretch>
            <a:fillRect/>
          </a:stretch>
        </p:blipFill>
        <p:spPr bwMode="auto">
          <a:xfrm>
            <a:off x="3733800" y="4953001"/>
            <a:ext cx="2514600" cy="1600370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CLINICAL SIGNS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77200" y="6324600"/>
            <a:ext cx="685800" cy="533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600201"/>
            <a:ext cx="8077200" cy="4525963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form of CPV have been reported.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914400" y="2362200"/>
            <a:ext cx="3048000" cy="68580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Enteric Form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Oval 12"/>
          <p:cNvSpPr/>
          <p:nvPr/>
        </p:nvSpPr>
        <p:spPr>
          <a:xfrm>
            <a:off x="4419600" y="2362200"/>
            <a:ext cx="3124200" cy="685800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Cardiac Form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lenovo\Desktop\parvo\photo\images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3276600"/>
            <a:ext cx="3448051" cy="2819400"/>
          </a:xfrm>
          <a:prstGeom prst="rect">
            <a:avLst/>
          </a:prstGeom>
          <a:noFill/>
        </p:spPr>
      </p:pic>
      <p:pic>
        <p:nvPicPr>
          <p:cNvPr id="1026" name="Picture 2" descr="C:\Users\lenovo\Desktop\parvo\photo\puppy-at-vet-57b74fd93df78c8763b0283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276600"/>
            <a:ext cx="3657600" cy="282702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0474327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ENTERIC FORM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8229600" y="6324600"/>
            <a:ext cx="609600" cy="533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12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457200" y="1905002"/>
            <a:ext cx="8153400" cy="2514599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just">
              <a:lnSpc>
                <a:spcPct val="20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Depression, loss of appetite, vomiting, high fever and severe  foul smelling diarrhoea are most common signs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lenovo\Desktop\parvo\photo\images(1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2" y="4648200"/>
            <a:ext cx="3062287" cy="1719688"/>
          </a:xfrm>
          <a:prstGeom prst="rect">
            <a:avLst/>
          </a:prstGeom>
          <a:noFill/>
        </p:spPr>
      </p:pic>
      <p:pic>
        <p:nvPicPr>
          <p:cNvPr id="4099" name="Picture 3" descr="C:\Users\lenovo\Desktop\parvo\photo\images(10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4495801"/>
            <a:ext cx="3655179" cy="2052637"/>
          </a:xfrm>
          <a:prstGeom prst="rect">
            <a:avLst/>
          </a:prstGeom>
          <a:noFill/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791304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Cont.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8077200" y="6172200"/>
            <a:ext cx="685800" cy="533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13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3581400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Hyperthermia  is observed in the initial stage of the disease but gradually turns into hypothermia  with advancement of vomiting and diarrhoea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Faeces may be watery, yellow in color or tinged with  blood in severe cases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lenovo\Desktop\parvo\photo\VetWorld-8-33-g00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00600" y="4724400"/>
            <a:ext cx="3276600" cy="1957388"/>
          </a:xfrm>
          <a:prstGeom prst="rect">
            <a:avLst/>
          </a:prstGeom>
          <a:noFill/>
        </p:spPr>
      </p:pic>
      <p:pic>
        <p:nvPicPr>
          <p:cNvPr id="4098" name="Picture 2" descr="C:\Users\lenovo\Desktop\parvo\photo\Parvovirose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71600" y="4800600"/>
            <a:ext cx="3124200" cy="183832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6081371" y="4126468"/>
            <a:ext cx="25314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Kramar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 et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1980)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920157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CARDIAC FORM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2000"/>
          </a:xfrm>
          <a:blipFill>
            <a:blip r:embed="rId2"/>
            <a:tile tx="0" ty="0" sx="100000" sy="100000" flip="none" algn="tl"/>
          </a:blip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Puppies  below 3 months age are prone to cardiac form.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cardiac form, 70% pups will die due to heart failure  and the remaining  30% will have pathological changes which may result in death after many months or even years later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3400" y="6248400"/>
            <a:ext cx="762000" cy="4572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14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126255" y="2450068"/>
            <a:ext cx="23551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(Appeal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1979)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71621" y="5498068"/>
            <a:ext cx="273824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(Mochizuki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1996)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65906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</a:rPr>
              <a:t>Cont.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2"/>
            <a:ext cx="8229600" cy="3200399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Pups which may collapse, have cold extremities, pale mucosa and show gasping respiration or terminal convulsions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 cardiac form, diarrhoea may or may not be present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172200"/>
            <a:ext cx="990600" cy="4572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15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943730" y="2971800"/>
            <a:ext cx="277050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(Carpenter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et 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1980)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420464" y="4191000"/>
            <a:ext cx="223971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(Hayes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1979)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890262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98438"/>
            <a:ext cx="8229600" cy="102076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OBJECTIVES</a:t>
            </a:r>
            <a:endParaRPr lang="en-US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686800" cy="4648200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lvl="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study the prevalence  of canine parvovirus infections </a:t>
            </a:r>
            <a:r>
              <a:rPr lang="gu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study clinical and haematological changes in canine parvovirus infected dogs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study the  efficacy of  diagnosis using different methods</a:t>
            </a:r>
          </a:p>
          <a:p>
            <a:pPr lvl="0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IN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To study the therapeutic regimen in infected dogs</a:t>
            </a:r>
            <a:endParaRPr lang="en-US" sz="28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q"/>
            </a:pPr>
            <a:endParaRPr lang="en-US" sz="2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305800" y="64770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16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496273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MATERIALS AND METHODS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77200" y="6400800"/>
            <a:ext cx="838200" cy="4572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17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143000" y="2209800"/>
            <a:ext cx="7315200" cy="25146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Department of Veterinary Medicine , 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College of Veterinary Science and Animal Husbandry, J.A.U.</a:t>
            </a:r>
          </a:p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just">
              <a:lnSpc>
                <a:spcPct val="15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150000"/>
              </a:lnSpc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990600" y="1524000"/>
            <a:ext cx="2057400" cy="304800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Bell MT" pitchFamily="18" charset="0"/>
              </a:rPr>
              <a:t>Location</a:t>
            </a:r>
            <a:endParaRPr lang="en-US" b="1" dirty="0">
              <a:solidFill>
                <a:schemeClr val="tx1"/>
              </a:solidFill>
              <a:latin typeface="Bell MT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66800" y="5181600"/>
            <a:ext cx="76962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Duration  of experiment :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September, 2017 to June, 2018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0583544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29600" cy="1143000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lvl="1" algn="ctr" rtl="0">
              <a:spcBef>
                <a:spcPct val="0"/>
              </a:spcBef>
            </a:pP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SCREENING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95800"/>
          </a:xfrm>
          <a:blipFill>
            <a:blip r:embed="rId3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 lvl="1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Screening was carried out of total 100 dogs of different age, sex, breed suspected for CPV presented at T.V.C.C., College of Veterinary Science and A. H., Junagadh</a:t>
            </a:r>
          </a:p>
          <a:p>
            <a:pPr lvl="1"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primary screening of suspected cases was performed by using Scan Vet Parvo Kit, a rapid immunochromatography based test</a:t>
            </a:r>
          </a:p>
          <a:p>
            <a:pPr algn="just">
              <a:buNone/>
            </a:pPr>
            <a:endParaRPr lang="en-US" sz="3600" dirty="0">
              <a:solidFill>
                <a:schemeClr val="tx1"/>
              </a:solidFill>
              <a:latin typeface="Bell MT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153400" y="6172200"/>
            <a:ext cx="762000" cy="4572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18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686411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blipFill>
            <a:blip r:embed="rId2"/>
            <a:tile tx="0" ty="0" sx="100000" sy="100000" flip="none" algn="tl"/>
          </a:blipFill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Case details (Breed, Age, Sex,)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Vaccination status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Rectal Temperature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Heart Rate</a:t>
            </a:r>
          </a:p>
          <a:p>
            <a:pPr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Respiration rate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t">
            <a:noAutofit/>
          </a:bodyPr>
          <a:lstStyle/>
          <a:p>
            <a:pPr lvl="2" algn="ctr" rtl="0">
              <a:spcBef>
                <a:spcPct val="0"/>
              </a:spcBef>
            </a:pPr>
            <a:r>
              <a:rPr lang="en-IN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OBSERVATIONS RECORDED</a:t>
            </a:r>
            <a:br>
              <a:rPr lang="en-IN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19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381000" y="152400"/>
            <a:ext cx="8610599" cy="838200"/>
          </a:xfrm>
          <a:prstGeom prst="roundRect">
            <a:avLst/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IN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IN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xmlns="" val="1092541408"/>
              </p:ext>
            </p:extLst>
          </p:nvPr>
        </p:nvGraphicFramePr>
        <p:xfrm>
          <a:off x="1143000" y="1295400"/>
          <a:ext cx="6400800" cy="243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xmlns="" val="3673726100"/>
              </p:ext>
            </p:extLst>
          </p:nvPr>
        </p:nvGraphicFramePr>
        <p:xfrm>
          <a:off x="609600" y="3886200"/>
          <a:ext cx="7772400" cy="256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8" name="Oval 7"/>
          <p:cNvSpPr/>
          <p:nvPr/>
        </p:nvSpPr>
        <p:spPr>
          <a:xfrm>
            <a:off x="8229600" y="6324600"/>
            <a:ext cx="6096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2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8771413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1371600" y="2971800"/>
            <a:ext cx="17526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Sterile swab</a:t>
            </a:r>
            <a:endParaRPr lang="en-US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04800" y="4495800"/>
            <a:ext cx="17526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Scan Vet Parvo kit </a:t>
            </a:r>
            <a:endParaRPr lang="en-US" sz="2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2438400" y="4495800"/>
            <a:ext cx="2590800" cy="762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Polymerase Chain Reaction (PCR)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1371600" y="1447800"/>
            <a:ext cx="1981200" cy="6858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FAECES</a:t>
            </a:r>
            <a:endParaRPr lang="en-US" sz="2400" b="1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6019800" y="1447800"/>
            <a:ext cx="2057400" cy="762000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BLOOD</a:t>
            </a:r>
            <a:endParaRPr lang="en-US" sz="2400" b="1" dirty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096000" y="3429000"/>
            <a:ext cx="22860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HEMATOLOGY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Down Arrow 15"/>
          <p:cNvSpPr/>
          <p:nvPr/>
        </p:nvSpPr>
        <p:spPr>
          <a:xfrm>
            <a:off x="2133600" y="2362200"/>
            <a:ext cx="2286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Down Arrow 16"/>
          <p:cNvSpPr/>
          <p:nvPr/>
        </p:nvSpPr>
        <p:spPr>
          <a:xfrm>
            <a:off x="1524000" y="38100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Down Arrow 17"/>
          <p:cNvSpPr/>
          <p:nvPr/>
        </p:nvSpPr>
        <p:spPr>
          <a:xfrm>
            <a:off x="2743200" y="3810000"/>
            <a:ext cx="304800" cy="457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Down Arrow 18"/>
          <p:cNvSpPr/>
          <p:nvPr/>
        </p:nvSpPr>
        <p:spPr>
          <a:xfrm>
            <a:off x="6858000" y="2362200"/>
            <a:ext cx="304800" cy="8382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2286000" y="304800"/>
            <a:ext cx="4495800" cy="685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SAMPLE COLLECTION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20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 descr="20180521_182925.jpg"/>
          <p:cNvPicPr/>
          <p:nvPr/>
        </p:nvPicPr>
        <p:blipFill>
          <a:blip r:embed="rId2" cstate="print"/>
          <a:srcRect t="4694" r="20000"/>
          <a:stretch>
            <a:fillRect/>
          </a:stretch>
        </p:blipFill>
        <p:spPr>
          <a:xfrm>
            <a:off x="685800" y="1632394"/>
            <a:ext cx="8001000" cy="476840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Rounded Rectangle 5"/>
          <p:cNvSpPr/>
          <p:nvPr/>
        </p:nvSpPr>
        <p:spPr>
          <a:xfrm>
            <a:off x="1600200" y="304800"/>
            <a:ext cx="5562600" cy="838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DIAGNOSTIC KIT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305800" y="64770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21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229600" cy="715962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t">
            <a:noAutofit/>
          </a:bodyPr>
          <a:lstStyle/>
          <a:p>
            <a:pPr lvl="2" algn="l" rtl="0">
              <a:spcBef>
                <a:spcPct val="0"/>
              </a:spcBef>
            </a:pP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HAEMETOLOGICAL PARAMETERS</a:t>
            </a:r>
            <a:b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I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IN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79248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22</a:t>
            </a:r>
            <a:endParaRPr lang="en-US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381000" y="2286000"/>
            <a:ext cx="4267200" cy="609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TOTAL ERYTHROCYTE  COUNT           </a:t>
            </a:r>
          </a:p>
          <a:p>
            <a:pPr lvl="0" algn="r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(x10</a:t>
            </a:r>
            <a:r>
              <a:rPr lang="en-US" sz="2000" b="1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 µl)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1000" y="1600200"/>
            <a:ext cx="4267200" cy="533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HAEMOGLOBIN                  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(g/dL)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381000" y="2971800"/>
            <a:ext cx="4267200" cy="533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PACKED CELL VOLUME        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(%)</a:t>
            </a:r>
          </a:p>
        </p:txBody>
      </p:sp>
      <p:sp>
        <p:nvSpPr>
          <p:cNvPr id="12" name="Rounded Rectangle 11"/>
          <p:cNvSpPr/>
          <p:nvPr/>
        </p:nvSpPr>
        <p:spPr>
          <a:xfrm>
            <a:off x="4800600" y="3429000"/>
            <a:ext cx="4267200" cy="533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DLC     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(%)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28600" y="3657600"/>
            <a:ext cx="4419600" cy="609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TOTAL  LEUCOCYTE COUNT     </a:t>
            </a:r>
          </a:p>
          <a:p>
            <a:pPr lvl="0"/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(x 10</a:t>
            </a:r>
            <a:r>
              <a:rPr lang="en-US" sz="2000" b="1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 µl)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381000" y="4343400"/>
            <a:ext cx="4572000" cy="5334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PLATELETS COUNTS      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(x 10</a:t>
            </a:r>
            <a:r>
              <a:rPr lang="en-US" sz="2000" b="1" baseline="30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/µl)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4800600" y="1752600"/>
            <a:ext cx="4267200" cy="6858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MEAN CORPUSCULAR VOLUME                 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(fl)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381000" y="5029200"/>
            <a:ext cx="5410200" cy="7620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MEAN CORPUSCULAR HAEOGLOBIN CONCENTRATION                              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(g/dL)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4800600" y="2590800"/>
            <a:ext cx="4267200" cy="609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MEAN CORPUSCULAR HAEOGLOBIN                            </a:t>
            </a:r>
            <a:r>
              <a:rPr lang="en-US" sz="20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(pg)</a:t>
            </a:r>
            <a:endParaRPr lang="en-US" sz="20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7767591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77200" cy="685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THERAPEUTIC TRIAL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458200" y="6324600"/>
            <a:ext cx="685800" cy="533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23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967740"/>
          <a:ext cx="7924800" cy="58902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41600"/>
                <a:gridCol w="2178639"/>
                <a:gridCol w="3104561"/>
              </a:tblGrid>
              <a:tr h="768971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Groups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No. 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of animals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Treatments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22184">
                <a:tc>
                  <a:txBody>
                    <a:bodyPr/>
                    <a:lstStyle/>
                    <a:p>
                      <a:pPr algn="just"/>
                      <a:r>
                        <a:rPr lang="en-US" sz="2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GROUP  A</a:t>
                      </a:r>
                      <a:endParaRPr lang="en-US" sz="22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22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Inj. Cefotaxime @ 25 mg/kg </a:t>
                      </a:r>
                      <a:r>
                        <a:rPr lang="en-US" sz="20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bwt</a:t>
                      </a: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q 24 hr intravenous (IV)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along with supportive drugs</a:t>
                      </a:r>
                      <a:endParaRPr lang="en-US" sz="20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2083665">
                <a:tc>
                  <a:txBody>
                    <a:bodyPr/>
                    <a:lstStyle/>
                    <a:p>
                      <a:pPr algn="just"/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GROUP </a:t>
                      </a:r>
                      <a:r>
                        <a:rPr lang="en-US" sz="22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endParaRPr lang="en-US" sz="2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2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Inj.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Amikacine @ 10 mg/kg </a:t>
                      </a:r>
                      <a:r>
                        <a:rPr lang="en-US" sz="20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bwt</a:t>
                      </a: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q 24 hr intramuscular (IM) and Ceftriaxone @ 25 mg/kg </a:t>
                      </a:r>
                      <a:r>
                        <a:rPr lang="en-US" sz="200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bwt</a:t>
                      </a:r>
                      <a:r>
                        <a:rPr lang="en-US" sz="200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q 24 hr intravenous (IV)</a:t>
                      </a:r>
                      <a:r>
                        <a:rPr lang="en-US" sz="20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along with supportive drugs</a:t>
                      </a: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1287780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GROUP </a:t>
                      </a:r>
                      <a:r>
                        <a:rPr lang="en-US" sz="22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endParaRPr lang="en-US" sz="22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/>
                      <a:endParaRPr lang="en-US" sz="2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en-US" sz="22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Inj.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Ceftriaxone Tazobectum @ 25 mg/kg </a:t>
                      </a:r>
                      <a:r>
                        <a:rPr lang="en-US" sz="2000" b="0" kern="12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bwt</a:t>
                      </a:r>
                      <a:r>
                        <a:rPr lang="en-US" sz="2000" b="0" kern="12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q 24 hr intravenous (IV)</a:t>
                      </a:r>
                      <a:r>
                        <a:rPr lang="en-US" sz="20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along with supportive drugs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aseline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33400" y="1143000"/>
          <a:ext cx="8153399" cy="5077778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231127"/>
                <a:gridCol w="4922272"/>
              </a:tblGrid>
              <a:tr h="10571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Antacids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Pantoprazole @ 1mg/kg bwt  q 24 hr intravenous (IV)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571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Antiemetics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Ondenseterone @ 0.5 mg/kg bwt  q 24 hr intravenous (IV)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5718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Fluid therapy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Replacement fluid /24 hrs as per % of Dehydration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*, DNS, NS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and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RL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90623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Supportive drugs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Syrup Sucralfate @ 1g 1 q 8 hr per oral (PO),</a:t>
                      </a: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Metronidazole @ 15 mg/kg </a:t>
                      </a:r>
                      <a:r>
                        <a:rPr lang="en-US" sz="2400" dirty="0" err="1">
                          <a:latin typeface="Times New Roman" pitchFamily="18" charset="0"/>
                          <a:cs typeface="Times New Roman" pitchFamily="18" charset="0"/>
                        </a:rPr>
                        <a:t>bwt</a:t>
                      </a: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  q 24 hr intravenous (IV)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077200" cy="685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SUPPORTIVE DRUGS</a:t>
            </a: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153400" y="6324600"/>
            <a:ext cx="685800" cy="533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24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t">
            <a:normAutofit fontScale="90000"/>
          </a:bodyPr>
          <a:lstStyle/>
          <a:p>
            <a:pPr lvl="0"/>
            <a:r>
              <a:rPr lang="en-IN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Statistical analysis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24399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The data obtained during the study were statistically analyzed using IBM SPSS (version 20.0) software</a:t>
            </a:r>
          </a:p>
          <a:p>
            <a:pPr algn="just">
              <a:lnSpc>
                <a:spcPct val="16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hematological parameters in research work were sorted accordingly to the groups and analyzed using one way analysis of variance (ANOVA) for within group comparison on 0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day and 5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day with healthy control animals, variant means were compared using ‘Duncan New Multiple Range Test’ (DMRT).</a:t>
            </a:r>
          </a:p>
          <a:p>
            <a:pPr algn="just">
              <a:lnSpc>
                <a:spcPct val="16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 the data obtained were presented in Mean ± SE values</a:t>
            </a:r>
          </a:p>
          <a:p>
            <a:pPr algn="just">
              <a:lnSpc>
                <a:spcPct val="200000"/>
              </a:lnSpc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8153400" y="6477000"/>
            <a:ext cx="609600" cy="381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25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153400" cy="4876800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present study, total 100 fecal samples from dogs showing the symptoms like vomiting, diarrhoea, melena, dehydration and anorexia were screened by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ScanVet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Parvo Kit and Polymerase Chain Reaction.</a:t>
            </a:r>
          </a:p>
          <a:p>
            <a:pPr algn="just">
              <a:lnSpc>
                <a:spcPct val="17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prevalence in relation to breed, age, sex, vaccination status and month were studied based on the result of PCR assay.</a:t>
            </a:r>
          </a:p>
          <a:p>
            <a:pPr algn="just">
              <a:lnSpc>
                <a:spcPct val="170000"/>
              </a:lnSpc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hematological alterations in the positive cases of CPV were studied  on 0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day and 5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day.</a:t>
            </a:r>
          </a:p>
          <a:p>
            <a:pPr algn="just">
              <a:lnSpc>
                <a:spcPct val="150000"/>
              </a:lnSpc>
            </a:pP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xmlns="" id="{E000032D-445A-4BE6-8F74-441A12D7A06D}"/>
              </a:ext>
            </a:extLst>
          </p:cNvPr>
          <p:cNvSpPr>
            <a:spLocks noGrp="1"/>
          </p:cNvSpPr>
          <p:nvPr>
            <p:ph type="title"/>
          </p:nvPr>
        </p:nvSpPr>
        <p:spPr>
          <a:prstGeom prst="roundRect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r>
              <a:rPr lang="en-IN" sz="40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RESULTS AND DISCUSSION</a:t>
            </a:r>
            <a:endParaRPr lang="en-IN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77200" y="64008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26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57201" y="1905000"/>
          <a:ext cx="8229598" cy="37338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3135085"/>
                <a:gridCol w="2773988"/>
                <a:gridCol w="2320525"/>
              </a:tblGrid>
              <a:tr h="9544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Parameters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Healthy dogs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CPV affected dogs</a:t>
                      </a:r>
                      <a:endParaRPr lang="en-US" sz="2000" b="1" dirty="0">
                        <a:solidFill>
                          <a:schemeClr val="tx1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544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Body Temperature (</a:t>
                      </a:r>
                      <a:r>
                        <a:rPr lang="en-US" sz="2400" baseline="30000" dirty="0" err="1"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en-US" sz="2400" dirty="0" err="1">
                          <a:latin typeface="Times New Roman" pitchFamily="18" charset="0"/>
                          <a:cs typeface="Times New Roman" pitchFamily="18" charset="0"/>
                        </a:rPr>
                        <a:t>F</a:t>
                      </a: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101.5 ± 0.05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99.9 ± 0.09**</a:t>
                      </a:r>
                      <a:endParaRPr lang="en-US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7045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Heart rate (per min)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91.07 ± 1.05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57.68 ± 1.60 **</a:t>
                      </a:r>
                      <a:endParaRPr lang="en-US" sz="2000" b="1" dirty="0">
                        <a:solidFill>
                          <a:schemeClr val="accent1">
                            <a:lumMod val="50000"/>
                          </a:schemeClr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54449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Respiration rate (per min)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29.23 ± 0.72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31.66 ± 0.76*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Oval 6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27</a:t>
            </a:r>
          </a:p>
        </p:txBody>
      </p:sp>
      <p:sp>
        <p:nvSpPr>
          <p:cNvPr id="8" name="Rectangle 7"/>
          <p:cNvSpPr/>
          <p:nvPr/>
        </p:nvSpPr>
        <p:spPr>
          <a:xfrm>
            <a:off x="1066800" y="838200"/>
            <a:ext cx="6477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Table 1: Comparison of clinical parameters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28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81000" y="1676399"/>
          <a:ext cx="8153400" cy="3733802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3534114"/>
                <a:gridCol w="2164499"/>
                <a:gridCol w="2454787"/>
              </a:tblGrid>
              <a:tr h="6191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Rectal temperature 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Number of cases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Percentage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191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Fever (above 102.5°F) 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5 %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25725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Normal temperature (100 – 102.5°F) 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26 %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191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Hypothermia (below 99°F) 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69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69 %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1913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100 %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" name="Rectangle 9"/>
          <p:cNvSpPr/>
          <p:nvPr/>
        </p:nvSpPr>
        <p:spPr>
          <a:xfrm>
            <a:off x="533400" y="914400"/>
            <a:ext cx="4752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Table 2: Temperature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29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533400" y="1676400"/>
          <a:ext cx="8077200" cy="4648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09600" y="762000"/>
            <a:ext cx="573535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1: 	Temperature status of CPV infected dogs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29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33399" y="152400"/>
            <a:ext cx="8078337" cy="1143000"/>
          </a:xfr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4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5200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Canine parvovirus (CPV) infection  is a highly infectious viral disease of dogs with high morbidity and mortality rates. 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Parvo virus infects  dogs of all ages however puppies with age  between 2 - 6 months are most susceptible for infection . 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553200" y="7102476"/>
            <a:ext cx="2133600" cy="365125"/>
          </a:xfrm>
        </p:spPr>
        <p:txBody>
          <a:bodyPr/>
          <a:lstStyle/>
          <a:p>
            <a:fld id="{86F5F2A5-4CF8-470D-9A27-ED9C9DEC45B8}" type="slidenum">
              <a:rPr lang="en-US" smtClean="0">
                <a:solidFill>
                  <a:schemeClr val="tx1"/>
                </a:solidFill>
              </a:rPr>
              <a:pPr/>
              <a:t>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8305800" y="6172200"/>
            <a:ext cx="457200" cy="4572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1026" name="Picture 2" descr="C:\Users\lenovo\Desktop\parvo\photo\image3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7239000" y="206828"/>
            <a:ext cx="1295400" cy="1088573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3124200" y="3962401"/>
            <a:ext cx="2946832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( Bargujar  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2011;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802963" y="3962401"/>
            <a:ext cx="255069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Behera </a:t>
            </a:r>
            <a:r>
              <a:rPr lang="en-US" sz="2200" b="1" i="1" dirty="0" smtClean="0"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2015)</a:t>
            </a:r>
            <a:endParaRPr lang="en-US" sz="22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130553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09600" y="762000"/>
            <a:ext cx="4800600" cy="76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3: Diarrhoea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30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9600" y="2057400"/>
          <a:ext cx="8077201" cy="3505199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780196"/>
                <a:gridCol w="2628017"/>
                <a:gridCol w="2668988"/>
              </a:tblGrid>
              <a:tr h="73444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Type of faeces 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Number of cases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Percentage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444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Greenish 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23 %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444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Yellowish 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28 %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34448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Haemorrhagic </a:t>
                      </a:r>
                      <a:endParaRPr lang="en-US" sz="24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49 %</a:t>
                      </a:r>
                      <a:endParaRPr lang="en-US" sz="24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740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endParaRPr lang="en-US" sz="24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100 %</a:t>
                      </a:r>
                      <a:endParaRPr lang="en-US" sz="24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31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914400" y="1676400"/>
          <a:ext cx="67818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Rectangle 5"/>
          <p:cNvSpPr/>
          <p:nvPr/>
        </p:nvSpPr>
        <p:spPr>
          <a:xfrm>
            <a:off x="914400" y="381000"/>
            <a:ext cx="624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Figure 2: Types of diarrhoea in CPV infected dogs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31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914400" y="152400"/>
            <a:ext cx="5334000" cy="7620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4: Vomiting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77200" y="64008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32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62000" y="1113536"/>
          <a:ext cx="7772400" cy="3306064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633041"/>
                <a:gridCol w="2551375"/>
                <a:gridCol w="2587984"/>
              </a:tblGrid>
              <a:tr h="82651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Vomiting </a:t>
                      </a:r>
                      <a:endParaRPr lang="en-US" sz="2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Number of cases</a:t>
                      </a:r>
                      <a:endParaRPr lang="en-US" sz="28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Percentage</a:t>
                      </a:r>
                      <a:endParaRPr lang="en-US" sz="2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2651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Present </a:t>
                      </a:r>
                      <a:endParaRPr lang="en-US" sz="2800" b="1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en-US" sz="2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92 %</a:t>
                      </a:r>
                      <a:endParaRPr lang="en-US" sz="28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2651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Absent </a:t>
                      </a:r>
                      <a:endParaRPr lang="en-US" sz="2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en-US" sz="280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08 %</a:t>
                      </a:r>
                      <a:endParaRPr lang="en-US" sz="28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26516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Total </a:t>
                      </a:r>
                      <a:endParaRPr lang="en-US" sz="2800" b="1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28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100 %</a:t>
                      </a:r>
                      <a:endParaRPr lang="en-US" sz="2800" dirty="0">
                        <a:solidFill>
                          <a:srgbClr val="000000"/>
                        </a:solidFill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/>
          <p:nvPr/>
        </p:nvGraphicFramePr>
        <p:xfrm>
          <a:off x="533400" y="1371600"/>
          <a:ext cx="8153400" cy="50139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57200" y="685800"/>
            <a:ext cx="550432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 3: 	Vomition status of CPV infected dogs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33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609600" y="228600"/>
            <a:ext cx="60198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5: Prevalence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34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400" y="1828800"/>
          <a:ext cx="7924799" cy="281940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091266"/>
                <a:gridCol w="2201333"/>
                <a:gridCol w="1430867"/>
                <a:gridCol w="2201333"/>
              </a:tblGrid>
              <a:tr h="711578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Test 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Fecal samples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Positive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Prevalence (%)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1673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ScanVet Parvo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940472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PCR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35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990600" y="1371600"/>
          <a:ext cx="64770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609600"/>
            <a:ext cx="784099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4: 	Percentage of positive cases of CPV infection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35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57200" y="228600"/>
            <a:ext cx="68580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6: Breed wise prevalence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36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533400" y="1524000"/>
          <a:ext cx="7315201" cy="412623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632876"/>
                <a:gridCol w="2421971"/>
                <a:gridCol w="2260354"/>
              </a:tblGrid>
              <a:tr h="10096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Breed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Positive by PCR 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Prevalence (%)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096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Non-Descript (n=46)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32.50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096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Exotic (n= 54)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67.50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0096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37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762000" y="1219200"/>
          <a:ext cx="6934200" cy="54232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685800" y="609600"/>
            <a:ext cx="58119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 5:    Breed wise prevalence of CPV infection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37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85800" y="76200"/>
            <a:ext cx="73914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7:  Individual breed wise prevalence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4770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38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1295404"/>
          <a:ext cx="8001000" cy="489504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133600"/>
                <a:gridCol w="2453640"/>
                <a:gridCol w="1813561"/>
                <a:gridCol w="1600199"/>
              </a:tblGrid>
              <a:tr h="5364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4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Breed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4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No. of fecal samples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4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Positive by PCR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4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Prevalence 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(%)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17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20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Labrador retriever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17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Rottweiler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17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Pomeranian Spitz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17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GSD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21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507459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Doberman Pinscher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17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Great Dane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17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Saint Bernard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17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Siberian Husky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17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>
                          <a:latin typeface="Times New Roman" pitchFamily="18" charset="0"/>
                          <a:cs typeface="Times New Roman" pitchFamily="18" charset="0"/>
                        </a:rPr>
                        <a:t>Non- descript</a:t>
                      </a:r>
                      <a:endParaRPr lang="en-US" sz="16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32.5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  <a:tr h="41740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b="1" dirty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16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18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39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609600" y="914400"/>
          <a:ext cx="80010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457200" y="381000"/>
            <a:ext cx="702064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 6:   Individual breeds wise prevalence of CPV infection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39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Cont.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</p:nvPr>
        </p:nvGraphicFramePr>
        <p:xfrm>
          <a:off x="228600" y="1600201"/>
          <a:ext cx="7924800" cy="32765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>
                <a:latin typeface="Times New Roman" pitchFamily="18" charset="0"/>
                <a:cs typeface="Times New Roman" pitchFamily="18" charset="0"/>
              </a:rPr>
              <a:pPr/>
              <a:t>4</a:t>
            </a:fld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val 3"/>
          <p:cNvSpPr/>
          <p:nvPr/>
        </p:nvSpPr>
        <p:spPr>
          <a:xfrm>
            <a:off x="8305800" y="6096000"/>
            <a:ext cx="457200" cy="533400"/>
          </a:xfrm>
          <a:prstGeom prst="ellipse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61441" name="Rectangle 1"/>
          <p:cNvSpPr>
            <a:spLocks noChangeArrowheads="1"/>
          </p:cNvSpPr>
          <p:nvPr/>
        </p:nvSpPr>
        <p:spPr bwMode="auto">
          <a:xfrm>
            <a:off x="304800" y="4579204"/>
            <a:ext cx="7848600" cy="46166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A small, non-enveloped,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single-stranded DNA virus.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</a:t>
            </a:r>
            <a:endParaRPr kumimoji="0" lang="en-US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lenovo\Desktop\parvo\photo\images(1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81000"/>
            <a:ext cx="1763984" cy="990600"/>
          </a:xfrm>
          <a:prstGeom prst="rect">
            <a:avLst/>
          </a:prstGeom>
          <a:noFill/>
        </p:spPr>
      </p:pic>
      <p:sp>
        <p:nvSpPr>
          <p:cNvPr id="10" name="Rectangle 9"/>
          <p:cNvSpPr/>
          <p:nvPr/>
        </p:nvSpPr>
        <p:spPr>
          <a:xfrm>
            <a:off x="2286000" y="5334000"/>
            <a:ext cx="6172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(International Committee on Taxonomy of Viruses )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79349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609600" y="76200"/>
            <a:ext cx="73914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8:  Age wise prevalence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val 4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40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09600" y="1219200"/>
          <a:ext cx="7391400" cy="464820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831849"/>
                <a:gridCol w="1560576"/>
                <a:gridCol w="2145791"/>
                <a:gridCol w="1853184"/>
              </a:tblGrid>
              <a:tr h="121346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Age (Months)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No. samples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Positive for PCR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Prevalence (%)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24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0 – 2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24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2 – 4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42.5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24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4 – 6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17.5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24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6 – 8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24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Above 8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---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7245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---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41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533400" y="762000"/>
          <a:ext cx="8000999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457200" y="304800"/>
            <a:ext cx="55106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 7:   Age wise prevalence of CPV infection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41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85800" y="304800"/>
            <a:ext cx="71628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9:  Sex wise prevalence 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42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685800" y="1371600"/>
          <a:ext cx="7696200" cy="350520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1099458"/>
                <a:gridCol w="2088968"/>
                <a:gridCol w="2308860"/>
                <a:gridCol w="2198914"/>
              </a:tblGrid>
              <a:tr h="876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Sex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No. of  Sample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Positive by PCR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Prevalence (%)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76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Male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66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55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76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Female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18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763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-----</a:t>
                      </a:r>
                      <a:endParaRPr lang="en-US" sz="20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43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1066800" y="1295400"/>
          <a:ext cx="56388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990600" y="762000"/>
            <a:ext cx="541744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  8: 	Sex wise prevalence of CPV infection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43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838200" y="76200"/>
            <a:ext cx="70104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10: Month wise prevalence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44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14400" y="1045400"/>
          <a:ext cx="7010401" cy="5486400"/>
        </p:xfrm>
        <a:graphic>
          <a:graphicData uri="http://schemas.openxmlformats.org/drawingml/2006/table">
            <a:tbl>
              <a:tblPr>
                <a:tableStyleId>{35758FB7-9AC5-4552-8A53-C91805E547FA}</a:tableStyleId>
              </a:tblPr>
              <a:tblGrid>
                <a:gridCol w="1464859"/>
                <a:gridCol w="1883391"/>
                <a:gridCol w="1674126"/>
                <a:gridCol w="1988025"/>
              </a:tblGrid>
              <a:tr h="8636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Months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No. of Sample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Positive by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PCR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Prevalence (%)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January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February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March 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April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May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June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September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October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17.5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31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November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22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35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0480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December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25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45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685800" y="762000"/>
          <a:ext cx="7620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609600" y="228600"/>
            <a:ext cx="395531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 9:   Month wise prevalence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45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365125"/>
          </a:xfrm>
        </p:spPr>
        <p:txBody>
          <a:bodyPr/>
          <a:lstStyle/>
          <a:p>
            <a:fld id="{86F5F2A5-4CF8-470D-9A27-ED9C9DEC45B8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85800" y="152400"/>
            <a:ext cx="7543800" cy="91440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11: Vaccination status wise prevalence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924800" y="61722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46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838200" y="1371600"/>
          <a:ext cx="7391400" cy="38862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828800"/>
                <a:gridCol w="1444534"/>
                <a:gridCol w="2217420"/>
                <a:gridCol w="1900646"/>
              </a:tblGrid>
              <a:tr h="13137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Status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No. of 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sample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Positive by PCR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Prevalence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 (%)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13706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Non Vaccinated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95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939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Vaccinated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08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939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47</a:t>
            </a:fld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990600" y="1143000"/>
          <a:ext cx="6705600" cy="5303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14400" y="533400"/>
            <a:ext cx="71461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 10:  Vaccination status wise prevalence of CPV infection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47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48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371600"/>
          <a:ext cx="8077201" cy="33528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737273"/>
                <a:gridCol w="2783123"/>
                <a:gridCol w="2556805"/>
              </a:tblGrid>
              <a:tr h="6192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206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10.00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0.82</a:t>
                      </a:r>
                      <a:r>
                        <a:rPr lang="en-US" sz="20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10.35</a:t>
                      </a:r>
                      <a:r>
                        <a:rPr lang="en-US" sz="20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1.13</a:t>
                      </a:r>
                      <a:r>
                        <a:rPr lang="en-US" sz="20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25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8.88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0.38</a:t>
                      </a: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13.18</a:t>
                      </a:r>
                      <a:r>
                        <a:rPr lang="en-US" sz="20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1.28</a:t>
                      </a:r>
                      <a:r>
                        <a:rPr lang="en-US" sz="20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5258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10.22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0.65</a:t>
                      </a: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9.80</a:t>
                      </a:r>
                      <a:r>
                        <a:rPr lang="en-US" sz="20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0.80</a:t>
                      </a:r>
                      <a:r>
                        <a:rPr lang="en-US" sz="2000" b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8077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Control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12.76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0.37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13.78</a:t>
                      </a:r>
                      <a:r>
                        <a:rPr lang="en-US" sz="20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0.32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457200" y="304800"/>
            <a:ext cx="80772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12: Mean Hemoglobin (g/dL) value of CPV 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48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04800" y="4876800"/>
            <a:ext cx="83058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Note: Values with different superscript indicate significant difference between the groups. Values with different subscript indicate significant difference within the group.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49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49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7" name="Chart 6"/>
          <p:cNvGraphicFramePr/>
          <p:nvPr/>
        </p:nvGraphicFramePr>
        <p:xfrm>
          <a:off x="838200" y="1219200"/>
          <a:ext cx="75438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7041" name="Rectangle 1"/>
          <p:cNvSpPr>
            <a:spLocks noChangeArrowheads="1"/>
          </p:cNvSpPr>
          <p:nvPr/>
        </p:nvSpPr>
        <p:spPr bwMode="auto">
          <a:xfrm>
            <a:off x="239575" y="381000"/>
            <a:ext cx="890442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11:</a:t>
            </a:r>
            <a:r>
              <a:rPr kumimoji="0" lang="en-US" sz="2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Mean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Haemoglobin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(g/dL) values of group A, group B and group C  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on 0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533400" y="76200"/>
            <a:ext cx="8229600" cy="11430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EMERGENCE OF PARVO VIRUS STRAIN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381000" y="1447800"/>
            <a:ext cx="8382000" cy="14478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new infectious disease of pups, characterized by  gastroenteritis or myocarditis was observed worldwide during  early 1970s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304800" y="3581400"/>
            <a:ext cx="8610600" cy="17526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 small, round, non-enveloped virus was observed by electron microscopy in stool specimens of affected animals. The virus was named CPV-2</a:t>
            </a:r>
            <a:endParaRPr lang="en-US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8305800" y="6324600"/>
            <a:ext cx="609600" cy="381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5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86400" y="5486400"/>
            <a:ext cx="2819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Burtonboy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1979)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19800" y="2971800"/>
            <a:ext cx="24384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(Kelly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1979)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50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457200" y="1600202"/>
          <a:ext cx="8077200" cy="3200397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708008"/>
                <a:gridCol w="2827020"/>
                <a:gridCol w="2542172"/>
              </a:tblGrid>
              <a:tr h="50833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32.70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1.41</a:t>
                      </a: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31.86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1.77</a:t>
                      </a:r>
                      <a:r>
                        <a:rPr lang="en-US" sz="20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33.98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2.27</a:t>
                      </a: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25.70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2.46</a:t>
                      </a: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29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33.85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1.02</a:t>
                      </a: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  <a:tab pos="742950" algn="l"/>
                          <a:tab pos="864870" algn="ctr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30.10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1.41</a:t>
                      </a:r>
                      <a:r>
                        <a:rPr lang="en-US" sz="2000" b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3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Control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25.10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0.79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28.10</a:t>
                      </a:r>
                      <a:r>
                        <a:rPr lang="en-US" sz="20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1.15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762000" y="304800"/>
            <a:ext cx="75438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13: Mean Packed cell volume (%)  values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of CPV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79248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50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different superscript indicate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51</a:t>
            </a:fld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51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295400" y="1371600"/>
          <a:ext cx="6705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6017" name="Rectangle 1"/>
          <p:cNvSpPr>
            <a:spLocks noChangeArrowheads="1"/>
          </p:cNvSpPr>
          <p:nvPr/>
        </p:nvSpPr>
        <p:spPr bwMode="auto">
          <a:xfrm>
            <a:off x="990600" y="685800"/>
            <a:ext cx="738574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12: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Mean Packed cell volume (%) values of group A, group B and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group C on 0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57200" y="1752600"/>
          <a:ext cx="8077199" cy="28194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776293"/>
                <a:gridCol w="2791902"/>
                <a:gridCol w="2509004"/>
              </a:tblGrid>
              <a:tr h="563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3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4.11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0.36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4.15 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± 0.22</a:t>
                      </a:r>
                      <a:r>
                        <a:rPr lang="en-US" sz="2400" b="1" baseline="-2500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3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3.49 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0.32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5.84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0.21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3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3.57 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0.49</a:t>
                      </a:r>
                      <a:r>
                        <a:rPr lang="en-US" sz="2400" b="1" baseline="-25000" dirty="0" smtClean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4.56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0.84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6388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Control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5.64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0.20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6.44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± 0.28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457200" y="304800"/>
            <a:ext cx="78486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14: Total Erythrocyte count (x 10</a:t>
            </a:r>
            <a:r>
              <a:rPr lang="en-US" sz="2800" b="1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/ µl)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mean value of CPV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64770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52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different superscript indicate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53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77200" y="61722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53</a:t>
            </a:r>
          </a:p>
        </p:txBody>
      </p:sp>
      <p:graphicFrame>
        <p:nvGraphicFramePr>
          <p:cNvPr id="5" name="Chart 4"/>
          <p:cNvGraphicFramePr/>
          <p:nvPr/>
        </p:nvGraphicFramePr>
        <p:xfrm>
          <a:off x="762000" y="1143000"/>
          <a:ext cx="76962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4993" name="Rectangle 1"/>
          <p:cNvSpPr>
            <a:spLocks noChangeArrowheads="1"/>
          </p:cNvSpPr>
          <p:nvPr/>
        </p:nvSpPr>
        <p:spPr bwMode="auto">
          <a:xfrm>
            <a:off x="457200" y="304800"/>
            <a:ext cx="80888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13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Mean Total erythrocyte counts (x 10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µ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l) values of group A, group B</a:t>
            </a:r>
            <a:endParaRPr kumimoji="0" lang="en-US" sz="105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and group C on 0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09600" y="1371600"/>
          <a:ext cx="7848599" cy="35052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362200"/>
                <a:gridCol w="2819400"/>
                <a:gridCol w="2666999"/>
              </a:tblGrid>
              <a:tr h="701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4974.33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 ± 890.23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6268.70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468.21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5052.33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1040.78 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9536.67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734.04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3732.50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304.66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4120.80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234.89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0104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Control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10010.33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524.48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12000.45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574.28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838200" y="152400"/>
            <a:ext cx="75438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15: Mean Total Leukocyte count (/ µl) 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values of CPV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54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different superscript indicate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55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77200" y="64770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55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762000" y="990600"/>
          <a:ext cx="71628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3969" name="Rectangle 1"/>
          <p:cNvSpPr>
            <a:spLocks noChangeArrowheads="1"/>
          </p:cNvSpPr>
          <p:nvPr/>
        </p:nvSpPr>
        <p:spPr bwMode="auto">
          <a:xfrm>
            <a:off x="457200" y="0"/>
            <a:ext cx="807778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14</a:t>
            </a:r>
            <a:r>
              <a:rPr lang="en-US" sz="20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Mean Total leukocyte counts (/ µl) values of group A, group B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and group C on 0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sz="20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00800"/>
            <a:ext cx="2133600" cy="365125"/>
          </a:xfrm>
        </p:spPr>
        <p:txBody>
          <a:bodyPr/>
          <a:lstStyle/>
          <a:p>
            <a:fld id="{86F5F2A5-4CF8-470D-9A27-ED9C9DEC45B8}" type="slidenum">
              <a:rPr lang="en-US" smtClean="0"/>
              <a:pPr/>
              <a:t>56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914400" y="1371600"/>
          <a:ext cx="7620000" cy="33528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582334"/>
                <a:gridCol w="2625587"/>
                <a:gridCol w="2412079"/>
              </a:tblGrid>
              <a:tr h="60751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33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71.83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3.36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71.80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2.49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33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71.17 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2.12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58.66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2.04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6338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78.33 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3.62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71.50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3.30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5512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Control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58.50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1.76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68.30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1.56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838200" y="152400"/>
            <a:ext cx="75438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16: Mean Neutrophils (%) values of CPV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56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different superscript indicate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57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57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1066800" y="990600"/>
          <a:ext cx="70866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2945" name="Rectangle 1"/>
          <p:cNvSpPr>
            <a:spLocks noChangeArrowheads="1"/>
          </p:cNvSpPr>
          <p:nvPr/>
        </p:nvSpPr>
        <p:spPr bwMode="auto">
          <a:xfrm>
            <a:off x="0" y="457200"/>
            <a:ext cx="911005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Figure 15:	 Mean Neutrophils (%) values of group A, group B and group C on 0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58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400" y="1447803"/>
          <a:ext cx="8001000" cy="3200398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709518"/>
                <a:gridCol w="2757832"/>
                <a:gridCol w="2533650"/>
              </a:tblGrid>
              <a:tr h="51475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714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21.33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1.89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24.16 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1.35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714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23.00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1.48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30.00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0.93 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714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23.66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± 1.52</a:t>
                      </a:r>
                      <a:r>
                        <a:rPr lang="en-US" sz="2400" b="1" baseline="-2500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24.66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1.30 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7141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Control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30.00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1.52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29.00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1.22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533400" y="152400"/>
            <a:ext cx="80772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17: Mean Lymphocyte   (%) value of CPV  </a:t>
            </a:r>
          </a:p>
          <a:p>
            <a:pPr algn="just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772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58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different superscript indicate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59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59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838200" y="1219200"/>
          <a:ext cx="6934200" cy="48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1921" name="Rectangle 1"/>
          <p:cNvSpPr>
            <a:spLocks noChangeArrowheads="1"/>
          </p:cNvSpPr>
          <p:nvPr/>
        </p:nvSpPr>
        <p:spPr bwMode="auto">
          <a:xfrm>
            <a:off x="0" y="609600"/>
            <a:ext cx="881946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Figure 16:</a:t>
            </a:r>
            <a:r>
              <a:rPr lang="en-US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Mean lymphocytes (%) values of group A, group B and group C on 0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609600" y="152400"/>
            <a:ext cx="8229600" cy="91440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Cont.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4648200" y="2590800"/>
            <a:ext cx="1524000" cy="6096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1984</a:t>
            </a:r>
          </a:p>
        </p:txBody>
      </p:sp>
      <p:sp>
        <p:nvSpPr>
          <p:cNvPr id="8" name="Oval 7"/>
          <p:cNvSpPr/>
          <p:nvPr/>
        </p:nvSpPr>
        <p:spPr>
          <a:xfrm>
            <a:off x="8229600" y="6248400"/>
            <a:ext cx="609600" cy="381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6</a:t>
            </a:r>
            <a:endParaRPr lang="en-US" b="1" dirty="0">
              <a:solidFill>
                <a:schemeClr val="tx1"/>
              </a:solidFill>
            </a:endParaRPr>
          </a:p>
        </p:txBody>
      </p:sp>
      <p:pic>
        <p:nvPicPr>
          <p:cNvPr id="3075" name="Picture 3" descr="C:\Users\lenovo\Desktop\parvo\photo\thumb-1920-102211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143000" y="4800601"/>
            <a:ext cx="2790824" cy="1744265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6374091" y="2743200"/>
            <a:ext cx="246093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(Parrish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1985)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172200" y="4126468"/>
            <a:ext cx="30027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Buonavoglia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2001)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685800" y="1295400"/>
            <a:ext cx="35052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CPV-2 Variants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Oval 13"/>
          <p:cNvSpPr/>
          <p:nvPr/>
        </p:nvSpPr>
        <p:spPr>
          <a:xfrm>
            <a:off x="1371600" y="2133600"/>
            <a:ext cx="19050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CPV-2ab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600200" y="2971800"/>
            <a:ext cx="1752600" cy="609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CPV-2b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600200" y="3962400"/>
            <a:ext cx="1752600" cy="6858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CPV-2c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3505200" y="2513013"/>
            <a:ext cx="9906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rot="5400000">
            <a:off x="4076702" y="2933700"/>
            <a:ext cx="838199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505200" y="3352800"/>
            <a:ext cx="9906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3505200" y="4265613"/>
            <a:ext cx="990600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4" name="Rounded Rectangle 23"/>
          <p:cNvSpPr/>
          <p:nvPr/>
        </p:nvSpPr>
        <p:spPr>
          <a:xfrm>
            <a:off x="4648200" y="3962400"/>
            <a:ext cx="1524000" cy="6096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2000</a:t>
            </a:r>
          </a:p>
        </p:txBody>
      </p:sp>
      <p:pic>
        <p:nvPicPr>
          <p:cNvPr id="3074" name="Picture 2" descr="C:\Users\lenovo\Desktop\parvo\photo\images(9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95800" y="4953001"/>
            <a:ext cx="2590800" cy="1519237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z="1800" b="1" smtClean="0"/>
              <a:pPr/>
              <a:t>60</a:t>
            </a:fld>
            <a:endParaRPr lang="en-US" sz="1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523999"/>
          <a:ext cx="7772400" cy="304800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628348"/>
                <a:gridCol w="2671527"/>
                <a:gridCol w="2472525"/>
              </a:tblGrid>
              <a:tr h="554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th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day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6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5.67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0.56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X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4.66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0.80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6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5.33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b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1.14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  <a:tab pos="486410" algn="l"/>
                          <a:tab pos="908050" algn="ctr"/>
                        </a:tabLs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	</a:t>
                      </a:r>
                      <a:r>
                        <a:rPr lang="en-US" sz="2400" b="1" baseline="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2.16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0.30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541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7.83</a:t>
                      </a:r>
                      <a:r>
                        <a:rPr lang="en-US" sz="2400" b="1" baseline="30000">
                          <a:latin typeface="Times New Roman" pitchFamily="18" charset="0"/>
                          <a:cs typeface="Times New Roman" pitchFamily="18" charset="0"/>
                        </a:rPr>
                        <a:t> c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± 0.79</a:t>
                      </a:r>
                      <a:r>
                        <a:rPr lang="en-US" sz="2400" b="1" baseline="-25000"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5.00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± 1.15</a:t>
                      </a:r>
                      <a:r>
                        <a:rPr lang="en-US" sz="2400" b="1" baseline="-25000" dirty="0">
                          <a:latin typeface="Times New Roman" pitchFamily="18" charset="0"/>
                          <a:cs typeface="Times New Roman" pitchFamily="18" charset="0"/>
                        </a:rPr>
                        <a:t> Y</a:t>
                      </a:r>
                      <a:r>
                        <a:rPr lang="en-US" sz="2400" b="1" baseline="300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6465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 pitchFamily="18" charset="0"/>
                          <a:cs typeface="Times New Roman" pitchFamily="18" charset="0"/>
                        </a:rPr>
                        <a:t>Control</a:t>
                      </a:r>
                      <a:endParaRPr lang="en-US" sz="24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2.66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0.21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3.66</a:t>
                      </a:r>
                      <a:r>
                        <a:rPr lang="en-US" sz="2400" b="1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± </a:t>
                      </a:r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0.22</a:t>
                      </a:r>
                      <a:endParaRPr lang="en-US" sz="24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838200" y="152400"/>
            <a:ext cx="75438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17: Mean Monocyte  (%) value of CPV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60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different superscript indicate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61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61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1295400" y="914400"/>
          <a:ext cx="65532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0897" name="Rectangle 1"/>
          <p:cNvSpPr>
            <a:spLocks noChangeArrowheads="1"/>
          </p:cNvSpPr>
          <p:nvPr/>
        </p:nvSpPr>
        <p:spPr bwMode="auto">
          <a:xfrm>
            <a:off x="0" y="381000"/>
            <a:ext cx="864153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Figure 17:</a:t>
            </a:r>
            <a:r>
              <a:rPr kumimoji="0" lang="en-US" sz="16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Mean Monocyte (%) values of group A, group B and group C on 0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62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F5F2A5-4CF8-470D-9A27-ED9C9DEC4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523999"/>
          <a:ext cx="7772400" cy="297180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628348"/>
                <a:gridCol w="2671527"/>
                <a:gridCol w="2472525"/>
              </a:tblGrid>
              <a:tr h="540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GROUP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2400" b="1" baseline="30000" dirty="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0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1.00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0.36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1.50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0.40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Y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0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0.83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0.31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1.33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0.33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Y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0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0.83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0.30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1.33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0.49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Y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0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Control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1.66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0.20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1.78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0.25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838200" y="152400"/>
            <a:ext cx="75438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18: Mean Eosinophils (%)  value of CPV 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79248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62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same superscript indicate non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63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63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990600" y="990600"/>
          <a:ext cx="68580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0" y="468868"/>
            <a:ext cx="876175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Figure 18:</a:t>
            </a:r>
            <a:r>
              <a:rPr lang="en-US" sz="1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Mean </a:t>
            </a:r>
            <a:r>
              <a:rPr kumimoji="0" lang="en-US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Eosinophil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(%) values of group A, group B and group C on 0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64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F5F2A5-4CF8-470D-9A27-ED9C9DEC4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523999"/>
          <a:ext cx="7772400" cy="28956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628348"/>
                <a:gridCol w="2671527"/>
                <a:gridCol w="2472525"/>
              </a:tblGrid>
              <a:tr h="5264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GROUP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4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284.50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32.37</a:t>
                      </a:r>
                      <a:r>
                        <a:rPr lang="en-US" sz="2400" b="1" baseline="-25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304.06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30.93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4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299.17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29.35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351.00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0.20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2647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284.50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32.37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280.50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29.81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1421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Control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287.33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23.76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299.33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22.77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7" name="Rounded Rectangle 6"/>
          <p:cNvSpPr/>
          <p:nvPr/>
        </p:nvSpPr>
        <p:spPr>
          <a:xfrm>
            <a:off x="838200" y="152400"/>
            <a:ext cx="75438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19: Mean Platelets (</a:t>
            </a:r>
            <a:r>
              <a:rPr lang="en-US" sz="2800" b="1" dirty="0" smtClean="0">
                <a:solidFill>
                  <a:schemeClr val="tx1"/>
                </a:solidFill>
              </a:rPr>
              <a:t>x 10</a:t>
            </a:r>
            <a:r>
              <a:rPr lang="en-US" sz="2800" b="1" baseline="30000" dirty="0" smtClean="0">
                <a:solidFill>
                  <a:schemeClr val="tx1"/>
                </a:solidFill>
              </a:rPr>
              <a:t>3 </a:t>
            </a:r>
            <a:r>
              <a:rPr lang="en-US" sz="2800" b="1" dirty="0" smtClean="0">
                <a:solidFill>
                  <a:schemeClr val="tx1"/>
                </a:solidFill>
              </a:rPr>
              <a:t>/µl)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value of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CPV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64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same superscript indicate non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65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65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838200" y="914400"/>
          <a:ext cx="74676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8849" name="Rectangle 1"/>
          <p:cNvSpPr>
            <a:spLocks noChangeArrowheads="1"/>
          </p:cNvSpPr>
          <p:nvPr/>
        </p:nvSpPr>
        <p:spPr bwMode="auto">
          <a:xfrm>
            <a:off x="0" y="347246"/>
            <a:ext cx="88744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19:	 Mean platelets (x 10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µl) values of group A, group B and group C on 0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66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F5F2A5-4CF8-470D-9A27-ED9C9DEC4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F5F2A5-4CF8-470D-9A27-ED9C9DEC4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1524000"/>
          <a:ext cx="7772400" cy="3276603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628348"/>
                <a:gridCol w="2671527"/>
                <a:gridCol w="2472525"/>
              </a:tblGrid>
              <a:tr h="595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GROUP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76.43 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5.20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79.68 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2.35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81.88 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2.32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68.60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4.02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95746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81.80 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1.83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79.77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3.59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95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Control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62.50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b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2.37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65.54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1.37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838200" y="152400"/>
            <a:ext cx="75438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20: Mean MCV (fl) value of CPV affected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1534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66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different superscript indicate non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67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67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" name="Chart 5"/>
          <p:cNvGraphicFramePr/>
          <p:nvPr/>
        </p:nvGraphicFramePr>
        <p:xfrm>
          <a:off x="914400" y="1219200"/>
          <a:ext cx="7391400" cy="48767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7825" name="Rectangle 1"/>
          <p:cNvSpPr>
            <a:spLocks noChangeArrowheads="1"/>
          </p:cNvSpPr>
          <p:nvPr/>
        </p:nvSpPr>
        <p:spPr bwMode="auto">
          <a:xfrm>
            <a:off x="0" y="621268"/>
            <a:ext cx="906696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Figure 20:	 Mean MCV (fl) values of group A, group B and group C on 0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68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F5F2A5-4CF8-470D-9A27-ED9C9DEC4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F5F2A5-4CF8-470D-9A27-ED9C9DEC4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68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1600200"/>
          <a:ext cx="7772400" cy="3124201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628348"/>
                <a:gridCol w="2671527"/>
                <a:gridCol w="2472525"/>
              </a:tblGrid>
              <a:tr h="568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GROUP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2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14.01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0.50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14.55 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0.43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2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16.47 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0.83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20.72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0.74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6803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15.97 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0.48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16.00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0.49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62709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Control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22.13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b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0.83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25.12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0.73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762000" y="152400"/>
            <a:ext cx="79248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21: Mean MCH (pg) value of CPV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68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different superscript indicate non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69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69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1219200" y="1447800"/>
          <a:ext cx="6553200" cy="457199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6801" name="Rectangle 1"/>
          <p:cNvSpPr>
            <a:spLocks noChangeArrowheads="1"/>
          </p:cNvSpPr>
          <p:nvPr/>
        </p:nvSpPr>
        <p:spPr bwMode="auto">
          <a:xfrm>
            <a:off x="0" y="762000"/>
            <a:ext cx="918655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Figure 21:	 Mean MCH (pg) values of group A, group B and group C on 0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5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INCIDENCE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382000" cy="4419600"/>
          </a:xfr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first prevalence was reported in 1981 at Madras, India by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Balu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and </a:t>
            </a:r>
            <a:r>
              <a:rPr lang="en-US" sz="2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Thangaraj</a:t>
            </a: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CPV-2  was first time isolated in India in 1982</a:t>
            </a:r>
          </a:p>
          <a:p>
            <a:pPr marL="0" indent="0" algn="just">
              <a:buFont typeface="Wingdings" pitchFamily="2" charset="2"/>
              <a:buChar char="q"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Wingdings" pitchFamily="2" charset="2"/>
              <a:buChar char="q"/>
            </a:pPr>
            <a:endParaRPr lang="en-US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 typeface="Wingdings" pitchFamily="2" charset="2"/>
              <a:buChar char="q"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The incidence of CPV is maximum in winter and </a:t>
            </a:r>
          </a:p>
          <a:p>
            <a:pPr marL="0" indent="0" algn="just">
              <a:buNone/>
            </a:pPr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lowest  in summer season.</a:t>
            </a:r>
          </a:p>
          <a:p>
            <a:pPr algn="just">
              <a:lnSpc>
                <a:spcPct val="150000"/>
              </a:lnSpc>
              <a:buNone/>
            </a:pP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229600" y="6248400"/>
            <a:ext cx="533400" cy="6096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937213" y="3790890"/>
            <a:ext cx="25971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Ramadas</a:t>
            </a:r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 et al.,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1982)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096000" y="5562600"/>
            <a:ext cx="240803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100" b="1" dirty="0" err="1" smtClean="0">
                <a:latin typeface="Times New Roman" pitchFamily="18" charset="0"/>
                <a:cs typeface="Times New Roman" pitchFamily="18" charset="0"/>
              </a:rPr>
              <a:t>Haque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100" b="1" i="1" dirty="0" smtClean="0"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2012)</a:t>
            </a:r>
            <a:endParaRPr lang="en-US" sz="2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133001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70</a:t>
            </a:fld>
            <a:endParaRPr lang="en-US"/>
          </a:p>
        </p:txBody>
      </p:sp>
      <p:sp>
        <p:nvSpPr>
          <p:cNvPr id="5" name="Slide Number Placeholder 3"/>
          <p:cNvSpPr txBox="1">
            <a:spLocks/>
          </p:cNvSpPr>
          <p:nvPr/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F5F2A5-4CF8-470D-9A27-ED9C9DEC4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Slide Number Placeholder 3"/>
          <p:cNvSpPr txBox="1">
            <a:spLocks/>
          </p:cNvSpPr>
          <p:nvPr/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F5F2A5-4CF8-470D-9A27-ED9C9DEC45B8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1523999"/>
          <a:ext cx="7772400" cy="2971802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2628348"/>
                <a:gridCol w="2671527"/>
                <a:gridCol w="2472525"/>
              </a:tblGrid>
              <a:tr h="540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/>
                          <a:ea typeface="Calibri"/>
                          <a:cs typeface="Times New Roman"/>
                        </a:rPr>
                        <a:t>GROUP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r>
                        <a:rPr lang="en-US" sz="2400" b="1" baseline="30000">
                          <a:latin typeface="Times New Roman"/>
                          <a:ea typeface="Calibri"/>
                          <a:cs typeface="Times New Roman"/>
                        </a:rPr>
                        <a:t>th</a:t>
                      </a: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 day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0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27.27 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0.36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27.2 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0.69</a:t>
                      </a:r>
                      <a:r>
                        <a:rPr lang="en-US" sz="2400" b="1" baseline="-25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0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 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26.63 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0.71 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32.68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2400" b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0.59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032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27.10 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0.98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27.30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A</a:t>
                      </a:r>
                      <a:r>
                        <a:rPr lang="en-US" sz="24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0.77</a:t>
                      </a:r>
                      <a:r>
                        <a:rPr lang="en-US" sz="2400" b="1" baseline="-25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X</a:t>
                      </a:r>
                      <a:r>
                        <a:rPr lang="en-US" sz="2400" b="1" baseline="300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3038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>
                          <a:latin typeface="Times New Roman"/>
                          <a:ea typeface="Calibri"/>
                          <a:cs typeface="Times New Roman"/>
                        </a:rPr>
                        <a:t>Control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31.62</a:t>
                      </a:r>
                      <a:r>
                        <a:rPr lang="en-US" sz="2400" b="1" baseline="300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b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± 0.60</a:t>
                      </a:r>
                      <a:endParaRPr lang="en-US" sz="24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57150" algn="l"/>
                        </a:tabLst>
                      </a:pPr>
                      <a:r>
                        <a:rPr lang="en-US" sz="2400" b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33.60</a:t>
                      </a:r>
                      <a:r>
                        <a:rPr lang="en-US" sz="2400" b="1" baseline="3000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24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± </a:t>
                      </a:r>
                      <a:r>
                        <a:rPr lang="en-US" sz="2400" b="1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0.66</a:t>
                      </a:r>
                      <a:endParaRPr lang="en-US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8" name="Rounded Rectangle 7"/>
          <p:cNvSpPr/>
          <p:nvPr/>
        </p:nvSpPr>
        <p:spPr>
          <a:xfrm>
            <a:off x="838200" y="152400"/>
            <a:ext cx="7543800" cy="914400"/>
          </a:xfrm>
          <a:prstGeom prst="roundRect">
            <a:avLst/>
          </a:prstGeom>
          <a:noFill/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Table 22: Mean MCHC (</a:t>
            </a:r>
            <a:r>
              <a:rPr lang="en-US" sz="2800" b="1" dirty="0" smtClean="0">
                <a:solidFill>
                  <a:schemeClr val="tx1"/>
                </a:solidFill>
              </a:rPr>
              <a:t>g/dl)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value of CPV </a:t>
            </a:r>
          </a:p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affected dogs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70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304800" y="4876800"/>
            <a:ext cx="8610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Note – Values with different superscript indicate non significant difference between the groups. Values with different subscript indicate significant difference within the group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71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83058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71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" name="Chart 4"/>
          <p:cNvGraphicFramePr/>
          <p:nvPr/>
        </p:nvGraphicFramePr>
        <p:xfrm>
          <a:off x="838200" y="914400"/>
          <a:ext cx="7239000" cy="4876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5777" name="Rectangle 1"/>
          <p:cNvSpPr>
            <a:spLocks noChangeArrowheads="1"/>
          </p:cNvSpPr>
          <p:nvPr/>
        </p:nvSpPr>
        <p:spPr bwMode="auto">
          <a:xfrm>
            <a:off x="-2928" y="228600"/>
            <a:ext cx="91469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Figure 21:</a:t>
            </a:r>
            <a:r>
              <a:rPr kumimoji="0" lang="en-US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Mean MCHC (g/dL) values of group A, group B and group C on 0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 and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7150" algn="l"/>
              </a:tabLst>
            </a:pP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</a:t>
            </a:r>
            <a:r>
              <a:rPr kumimoji="0" lang="en-US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th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day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72</a:t>
            </a:fld>
            <a:endParaRPr lang="en-US"/>
          </a:p>
        </p:txBody>
      </p:sp>
      <p:pic>
        <p:nvPicPr>
          <p:cNvPr id="5" name="Picture 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228600"/>
            <a:ext cx="4320938" cy="2819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6196" y="304800"/>
            <a:ext cx="4149204" cy="2667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19400" y="3276600"/>
            <a:ext cx="4225404" cy="3276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8" name="Oval 7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72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228600" y="2971800"/>
            <a:ext cx="4330700" cy="273050"/>
          </a:xfrm>
          <a:prstGeom prst="rect">
            <a:avLst/>
          </a:prstGeom>
          <a:noFill/>
          <a:ln w="9525" algn="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 A.   Haemorrhagic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diarrhoe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in 2 month old Rottweiler pup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4953000" y="2995613"/>
            <a:ext cx="4041775" cy="280987"/>
          </a:xfrm>
          <a:prstGeom prst="rect">
            <a:avLst/>
          </a:prstGeom>
          <a:noFill/>
          <a:ln w="9525" algn="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B.  Frothy vomiting in 3 month old Doberman pup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2819400" y="6483350"/>
            <a:ext cx="4437063" cy="374650"/>
          </a:xfrm>
          <a:prstGeom prst="rect">
            <a:avLst/>
          </a:prstGeom>
          <a:noFill/>
          <a:ln w="9525" algn="in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C.    Lethargic condition of 2 month old Labrador pup on day 0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 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73</a:t>
            </a:fld>
            <a:endParaRPr lang="en-US"/>
          </a:p>
        </p:txBody>
      </p:sp>
      <p:pic>
        <p:nvPicPr>
          <p:cNvPr id="5" name="Picture 4" descr="C:\Users\lenovo\Desktop\IMG_20180209_102355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114299" y="1790703"/>
            <a:ext cx="4191003" cy="39624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5257800" y="609600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POSITIVE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38200" y="6076890"/>
            <a:ext cx="2209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NEGATIVE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8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600200"/>
            <a:ext cx="4343400" cy="4495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10" name="Rounded Rectangle 9"/>
          <p:cNvSpPr/>
          <p:nvPr/>
        </p:nvSpPr>
        <p:spPr>
          <a:xfrm>
            <a:off x="1524000" y="152400"/>
            <a:ext cx="65532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 IN SCANVET PARVO KIT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8001000" y="60960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73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74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609600" y="4495800"/>
          <a:ext cx="7543800" cy="1645920"/>
        </p:xfrm>
        <a:graphic>
          <a:graphicData uri="http://schemas.openxmlformats.org/drawingml/2006/table">
            <a:tbl>
              <a:tblPr>
                <a:tableStyleId>{775DCB02-9BB8-47FD-8907-85C794F793BA}</a:tableStyleId>
              </a:tblPr>
              <a:tblGrid>
                <a:gridCol w="2514600"/>
                <a:gridCol w="2514600"/>
                <a:gridCol w="2514600"/>
              </a:tblGrid>
              <a:tr h="533400"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4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PCR (Standard test)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33400">
                <a:tc rowSpan="2">
                  <a:txBody>
                    <a:bodyPr/>
                    <a:lstStyle/>
                    <a:p>
                      <a:pPr marL="0" marR="0" algn="just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 err="1">
                          <a:latin typeface="Times New Roman" pitchFamily="18" charset="0"/>
                          <a:cs typeface="Times New Roman" pitchFamily="18" charset="0"/>
                        </a:rPr>
                        <a:t>ScanVet</a:t>
                      </a: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  Parvo kit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Sensitivity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latin typeface="Times New Roman" pitchFamily="18" charset="0"/>
                          <a:cs typeface="Times New Roman" pitchFamily="18" charset="0"/>
                        </a:rPr>
                        <a:t>65 %</a:t>
                      </a:r>
                      <a:endParaRPr lang="en-US" sz="20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34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b="1" dirty="0">
                          <a:latin typeface="Times New Roman" pitchFamily="18" charset="0"/>
                          <a:cs typeface="Times New Roman" pitchFamily="18" charset="0"/>
                        </a:rPr>
                        <a:t>Specificity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 pitchFamily="18" charset="0"/>
                          <a:cs typeface="Times New Roman" pitchFamily="18" charset="0"/>
                        </a:rPr>
                        <a:t>100 %</a:t>
                      </a: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963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838200" y="457200"/>
            <a:ext cx="7162800" cy="10668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ea typeface="Times New Roman+FPEF"/>
                <a:cs typeface="Times New Roman" pitchFamily="18" charset="0"/>
              </a:rPr>
              <a:t>Sensitivity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ea typeface="Times New Roman+FPEF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and 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Specificity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of  </a:t>
            </a:r>
            <a:r>
              <a:rPr lang="en-US" sz="2800" b="1" dirty="0" err="1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ScanVet</a:t>
            </a:r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  Parvo kit</a:t>
            </a:r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/>
            </a:r>
            <a:b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ea typeface="Calibri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772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74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1" y="1676400"/>
          <a:ext cx="8077199" cy="2590800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1673471"/>
                <a:gridCol w="1600932"/>
                <a:gridCol w="1600932"/>
                <a:gridCol w="1600932"/>
                <a:gridCol w="1600932"/>
              </a:tblGrid>
              <a:tr h="51816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Test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PCR (Standard test)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81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Test result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Positive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negative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8160">
                <a:tc rowSpan="2"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ScanVet  Parvo kit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Positive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26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81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>
                          <a:latin typeface="Times New Roman" pitchFamily="18" charset="0"/>
                          <a:cs typeface="Times New Roman" pitchFamily="18" charset="0"/>
                        </a:rPr>
                        <a:t>Negative</a:t>
                      </a:r>
                      <a:endParaRPr lang="en-US" sz="1800" b="1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18160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b="1" dirty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sz="18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sz="180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latin typeface="Times New Roman" pitchFamily="18" charset="0"/>
                          <a:cs typeface="Times New Roman" pitchFamily="18" charset="0"/>
                        </a:rPr>
                        <a:t>100</a:t>
                      </a:r>
                      <a:endParaRPr lang="en-US" sz="1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75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762000" y="1752597"/>
          <a:ext cx="7848600" cy="4392672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3200400"/>
                <a:gridCol w="2032000"/>
                <a:gridCol w="2616200"/>
              </a:tblGrid>
              <a:tr h="104446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No. of positive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samples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Band size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Parvovirus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strain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607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583 bps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2c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607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681 bps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2ab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6070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= 40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--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---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>
          <a:xfrm>
            <a:off x="1295400" y="228600"/>
            <a:ext cx="6553200" cy="12192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RESULTS OF PCR ASSAY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001000" y="64770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75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76</a:t>
            </a:fld>
            <a:endParaRPr lang="en-US"/>
          </a:p>
        </p:txBody>
      </p:sp>
      <p:sp>
        <p:nvSpPr>
          <p:cNvPr id="65538" name="Text Box 2"/>
          <p:cNvSpPr txBox="1">
            <a:spLocks noChangeArrowheads="1"/>
          </p:cNvSpPr>
          <p:nvPr/>
        </p:nvSpPr>
        <p:spPr bwMode="auto">
          <a:xfrm>
            <a:off x="0" y="3867150"/>
            <a:ext cx="809625" cy="24765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  100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bp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39" name="Text Box 3"/>
          <p:cNvSpPr txBox="1">
            <a:spLocks noChangeArrowheads="1"/>
          </p:cNvSpPr>
          <p:nvPr/>
        </p:nvSpPr>
        <p:spPr bwMode="auto">
          <a:xfrm>
            <a:off x="0" y="3048000"/>
            <a:ext cx="866775" cy="40005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500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bp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40" name="Text Box 4"/>
          <p:cNvSpPr txBox="1">
            <a:spLocks noChangeArrowheads="1"/>
          </p:cNvSpPr>
          <p:nvPr/>
        </p:nvSpPr>
        <p:spPr bwMode="auto">
          <a:xfrm>
            <a:off x="0" y="2590800"/>
            <a:ext cx="819150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1000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bp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0" y="2057400"/>
            <a:ext cx="838200" cy="533400"/>
          </a:xfrm>
          <a:prstGeom prst="rect">
            <a:avLst/>
          </a:prstGeom>
          <a:solidFill>
            <a:srgbClr val="FFFFFF"/>
          </a:solidFill>
          <a:ln w="952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 3000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bp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5542" name="AutoShape 6"/>
          <p:cNvCxnSpPr>
            <a:cxnSpLocks noChangeShapeType="1"/>
          </p:cNvCxnSpPr>
          <p:nvPr/>
        </p:nvCxnSpPr>
        <p:spPr bwMode="auto">
          <a:xfrm>
            <a:off x="742950" y="4019550"/>
            <a:ext cx="323850" cy="952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543" name="AutoShape 7"/>
          <p:cNvCxnSpPr>
            <a:cxnSpLocks noChangeShapeType="1"/>
          </p:cNvCxnSpPr>
          <p:nvPr/>
        </p:nvCxnSpPr>
        <p:spPr bwMode="auto">
          <a:xfrm>
            <a:off x="742950" y="3238500"/>
            <a:ext cx="323850" cy="952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544" name="AutoShape 8"/>
          <p:cNvCxnSpPr>
            <a:cxnSpLocks noChangeShapeType="1"/>
          </p:cNvCxnSpPr>
          <p:nvPr/>
        </p:nvCxnSpPr>
        <p:spPr bwMode="auto">
          <a:xfrm>
            <a:off x="742950" y="2724150"/>
            <a:ext cx="323850" cy="952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5545" name="AutoShape 9"/>
          <p:cNvCxnSpPr>
            <a:cxnSpLocks noChangeShapeType="1"/>
          </p:cNvCxnSpPr>
          <p:nvPr/>
        </p:nvCxnSpPr>
        <p:spPr bwMode="auto">
          <a:xfrm>
            <a:off x="733425" y="2190750"/>
            <a:ext cx="323850" cy="9525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546" name="Rectangle 10"/>
          <p:cNvSpPr>
            <a:spLocks noChangeArrowheads="1"/>
          </p:cNvSpPr>
          <p:nvPr/>
        </p:nvSpPr>
        <p:spPr bwMode="auto">
          <a:xfrm>
            <a:off x="5181600" y="1600200"/>
            <a:ext cx="39624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Well 1 &amp; well 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100bp Plus DNA 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marker 	</a:t>
            </a:r>
            <a:endParaRPr kumimoji="0" 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Well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7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CPV 2ab strain (681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 Well 10 -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CPV 2ab strain (681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Well 11 -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CPV 2ab strain (681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Well 16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CPV 2c strain (583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bp</a:t>
            </a:r>
            <a:r>
              <a:rPr lang="en-US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Well 18  -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Positive control   (583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bp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209800" y="3429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2ab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48000" y="3429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2ab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67000" y="2286000"/>
            <a:ext cx="762000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2ab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rot="16200000">
            <a:off x="2286000" y="3276600"/>
            <a:ext cx="3048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16200000" flipH="1">
            <a:off x="2818606" y="2742407"/>
            <a:ext cx="3048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rot="16200000">
            <a:off x="3123406" y="3275806"/>
            <a:ext cx="3048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038600" y="34290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2c</a:t>
            </a:r>
            <a:endParaRPr lang="en-US" b="1" dirty="0">
              <a:solidFill>
                <a:schemeClr val="bg1"/>
              </a:solidFill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 rot="16200000">
            <a:off x="4114006" y="3352007"/>
            <a:ext cx="304800" cy="158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2" name="Rounded Rectangle 21"/>
          <p:cNvSpPr/>
          <p:nvPr/>
        </p:nvSpPr>
        <p:spPr>
          <a:xfrm>
            <a:off x="1295400" y="228600"/>
            <a:ext cx="6553200" cy="990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DETECTION OF CPV BY PCR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80010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76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5" name="Picture 24" descr="F:\THESIS\pcr band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85850" y="1371600"/>
            <a:ext cx="4095750" cy="5181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1143000" y="1387475"/>
            <a:ext cx="409575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800" b="1" i="0" u="none" strike="noStrike" cap="none" normalizeH="0" baseline="0" dirty="0" smtClean="0">
                <a:ln>
                  <a:noFill/>
                </a:ln>
                <a:solidFill>
                  <a:srgbClr val="FFFFFF"/>
                </a:solidFill>
                <a:effectLst/>
                <a:latin typeface="Calibri" pitchFamily="34" charset="0"/>
                <a:cs typeface="Arial" pitchFamily="34" charset="0"/>
              </a:rPr>
              <a:t>1       2      3       4       5        6      7       8        9     10     11    12      13    14     15     16    17     18     19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381000" y="1219200"/>
          <a:ext cx="8458199" cy="553720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819400"/>
                <a:gridCol w="1676400"/>
                <a:gridCol w="1981200"/>
                <a:gridCol w="1981199"/>
              </a:tblGrid>
              <a:tr h="965200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Group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No. of died animal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Case fatality rate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Clinical efficacy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141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A  (n = 6)</a:t>
                      </a:r>
                    </a:p>
                    <a:p>
                      <a:pPr algn="ctr"/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Inj. Cefotaxime @ 25 mg/kg </a:t>
                      </a:r>
                      <a:endParaRPr lang="en-US" sz="2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50 %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141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  (n = 6)</a:t>
                      </a:r>
                    </a:p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Inj.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Amikacine @ 10 mg/kg and  Inj. Ceftriaxone @ 25 mg/kg</a:t>
                      </a:r>
                      <a:endParaRPr lang="en-US" sz="2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0 %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100 %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81417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  (n = 6)</a:t>
                      </a:r>
                    </a:p>
                    <a:p>
                      <a:pPr algn="ct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Inj.</a:t>
                      </a:r>
                      <a:r>
                        <a:rPr lang="en-US" sz="2400" b="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Ceftriaxone Tazobectum @ 25 mg/kg </a:t>
                      </a:r>
                      <a:endParaRPr lang="en-US" sz="2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33.33 %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66.66 %</a:t>
                      </a:r>
                      <a:endParaRPr lang="en-US" sz="2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ounded Rectangle 5"/>
          <p:cNvSpPr/>
          <p:nvPr/>
        </p:nvSpPr>
        <p:spPr>
          <a:xfrm>
            <a:off x="1447800" y="381000"/>
            <a:ext cx="5638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CLINICAL EFFICACY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3058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77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78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609600" y="1371600"/>
            <a:ext cx="7924800" cy="1219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overall prevalence of canine parvovirus infection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at was 40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% in diarrheic dog at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T.V.C.C., College of Veterinary Science and Animal Husbandry, JAU, 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Junagadh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9600" y="2743200"/>
            <a:ext cx="7924800" cy="2971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R="0" indent="-34290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higher prevalence of Canine parvovirus was observed in exotic  breeds. Higher prevalence observed in German shepherd and lower prevalence were found in Pomeranian spitz and Siberian husky</a:t>
            </a:r>
          </a:p>
        </p:txBody>
      </p:sp>
      <p:sp>
        <p:nvSpPr>
          <p:cNvPr id="8" name="Rounded Rectangle 7"/>
          <p:cNvSpPr/>
          <p:nvPr/>
        </p:nvSpPr>
        <p:spPr>
          <a:xfrm>
            <a:off x="2133600" y="457200"/>
            <a:ext cx="5562600" cy="533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CONCLUSIONS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3058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78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79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533400" y="1066800"/>
            <a:ext cx="7924800" cy="18288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Higher prevalence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of CPV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infection was noted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the month of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November followed by October, February, January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lower prevalence was noted in the month of April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09600" y="3048000"/>
            <a:ext cx="7772400" cy="762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The prevalence of CPV infection was higher in male than female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3810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Cont..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609600" y="4038600"/>
            <a:ext cx="7924800" cy="12192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Dogs in the age group of  2 - 4 months were more prone to CPV  followed by 0 - 2 months, 4 - 6 months and 6 - 8 months age groups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7924800" y="62484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79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28600" y="1524000"/>
            <a:ext cx="8382000" cy="2743200"/>
          </a:xfrm>
          <a:prstGeom prst="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/>
          <a:p>
            <a:pPr marL="342900" indent="-342900" algn="just">
              <a:lnSpc>
                <a:spcPct val="150000"/>
              </a:lnSpc>
              <a:spcBef>
                <a:spcPct val="20000"/>
              </a:spcBef>
              <a:buFont typeface="Wingdings" pitchFamily="2" charset="2"/>
              <a:buChar char="q"/>
              <a:defRPr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All breeds of dogs are susceptible. The crossbreds are less susceptible in comparison to pure breeds like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Rottweiler, Doberman </a:t>
            </a:r>
            <a:r>
              <a:rPr lang="gu-IN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</a:t>
            </a:r>
            <a:r>
              <a:rPr lang="gu-IN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cher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English springer, Spaniel</a:t>
            </a:r>
            <a:r>
              <a:rPr lang="gu-IN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German Shepherd</a:t>
            </a:r>
            <a:r>
              <a:rPr lang="gu-IN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gu-IN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Labrador retriever</a:t>
            </a:r>
            <a:endParaRPr lang="en-US" sz="24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q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Cont.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8229600" y="6248400"/>
            <a:ext cx="609600" cy="38100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8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37229" y="3657600"/>
            <a:ext cx="261642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(Houston </a:t>
            </a:r>
            <a:r>
              <a:rPr lang="en-US" sz="2100" b="1" i="1" dirty="0" smtClean="0">
                <a:latin typeface="Times New Roman" pitchFamily="18" charset="0"/>
                <a:cs typeface="Times New Roman" pitchFamily="18" charset="0"/>
              </a:rPr>
              <a:t>et al.,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1996)</a:t>
            </a:r>
            <a:endParaRPr lang="en-US" sz="21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lenovo\Desktop\parvo\photo\images(14).jpg"/>
          <p:cNvPicPr>
            <a:picLocks noChangeAspect="1" noChangeArrowheads="1"/>
          </p:cNvPicPr>
          <p:nvPr/>
        </p:nvPicPr>
        <p:blipFill>
          <a:blip r:embed="rId3">
            <a:lum bright="-10000"/>
          </a:blip>
          <a:srcRect/>
          <a:stretch>
            <a:fillRect/>
          </a:stretch>
        </p:blipFill>
        <p:spPr bwMode="auto">
          <a:xfrm>
            <a:off x="228600" y="4572000"/>
            <a:ext cx="2514600" cy="1885950"/>
          </a:xfrm>
          <a:prstGeom prst="rect">
            <a:avLst/>
          </a:prstGeom>
          <a:noFill/>
        </p:spPr>
      </p:pic>
      <p:pic>
        <p:nvPicPr>
          <p:cNvPr id="2053" name="Picture 5" descr="C:\Users\lenovo\Desktop\parvo\photo\dobermanpinschersf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43200" y="4495800"/>
            <a:ext cx="2181299" cy="1905000"/>
          </a:xfrm>
          <a:prstGeom prst="rect">
            <a:avLst/>
          </a:prstGeom>
          <a:noFill/>
        </p:spPr>
      </p:pic>
      <p:pic>
        <p:nvPicPr>
          <p:cNvPr id="2054" name="Picture 6" descr="C:\Users\lenovo\Desktop\parvo\photo\1449694992_9579_9541.newpn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4495800"/>
            <a:ext cx="2362200" cy="1600200"/>
          </a:xfrm>
          <a:prstGeom prst="rect">
            <a:avLst/>
          </a:prstGeom>
          <a:noFill/>
        </p:spPr>
      </p:pic>
      <p:pic>
        <p:nvPicPr>
          <p:cNvPr id="2055" name="Picture 7" descr="C:\Users\lenovo\Desktop\parvo\photo\cocker-spaniel-hereditary-health-and-genetic-diversity-54c7ccc31b4fc.jpg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/>
          <a:stretch>
            <a:fillRect/>
          </a:stretch>
        </p:blipFill>
        <p:spPr bwMode="auto">
          <a:xfrm>
            <a:off x="7391400" y="4419600"/>
            <a:ext cx="1676400" cy="1447800"/>
          </a:xfrm>
          <a:prstGeom prst="rect">
            <a:avLst/>
          </a:prstGeom>
          <a:noFill/>
        </p:spPr>
      </p:pic>
      <p:pic>
        <p:nvPicPr>
          <p:cNvPr id="2056" name="Picture 8" descr="C:\Users\lenovo\Desktop\parvo\photo\EnglishSpringerSpaniel-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5957" y="228600"/>
            <a:ext cx="1798443" cy="1143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5397357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80</a:t>
            </a:fld>
            <a:endParaRPr lang="en-US"/>
          </a:p>
        </p:txBody>
      </p:sp>
      <p:sp>
        <p:nvSpPr>
          <p:cNvPr id="5" name="Rounded Rectangle 4"/>
          <p:cNvSpPr/>
          <p:nvPr/>
        </p:nvSpPr>
        <p:spPr>
          <a:xfrm>
            <a:off x="457200" y="685800"/>
            <a:ext cx="8077200" cy="1905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lvl="0" algn="just"/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 the CPV affected dogs, hemoglobin (g/dL), lymphocyte (%), total leukocyte count (µl), total erythrocyte counts(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10</a:t>
            </a:r>
            <a:r>
              <a:rPr lang="en-US" sz="2400" baseline="300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/ </a:t>
            </a:r>
            <a:r>
              <a:rPr lang="en-US" sz="2400" dirty="0" smtClean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µ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), MCH (pg), MCHC (g/dl) were lower and packed cell volume (%), neutrophils (%), MCV (fl) and </a:t>
            </a:r>
            <a:r>
              <a:rPr lang="en-US" sz="24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monocytes</a:t>
            </a: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(%) count were found higher</a:t>
            </a:r>
          </a:p>
          <a:p>
            <a:pPr algn="just"/>
            <a:endParaRPr lang="en-US" sz="2400" dirty="0"/>
          </a:p>
        </p:txBody>
      </p:sp>
      <p:sp>
        <p:nvSpPr>
          <p:cNvPr id="6" name="Rounded Rectangle 5"/>
          <p:cNvSpPr/>
          <p:nvPr/>
        </p:nvSpPr>
        <p:spPr>
          <a:xfrm>
            <a:off x="381000" y="4267200"/>
            <a:ext cx="8077200" cy="13716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lvl="0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clinical efficacy of Ceftriaxone along with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Amikacin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was  greater in CPV affected dogs in terms of survivability and recovery</a:t>
            </a:r>
          </a:p>
          <a:p>
            <a:pPr algn="just"/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228600"/>
            <a:ext cx="1295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Cont..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57200" y="2819400"/>
            <a:ext cx="7924800" cy="114300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t"/>
          <a:lstStyle/>
          <a:p>
            <a:pPr lvl="0" algn="just"/>
            <a:r>
              <a:rPr lang="en-US" sz="2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The sensitivity and specificity of </a:t>
            </a:r>
            <a:r>
              <a:rPr lang="en-US" sz="2400" dirty="0" err="1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ScanVet</a:t>
            </a:r>
            <a:r>
              <a:rPr lang="en-US" sz="2400" dirty="0" smtClean="0">
                <a:solidFill>
                  <a:sysClr val="windowText" lastClr="000000"/>
                </a:solidFill>
                <a:latin typeface="Times New Roman" pitchFamily="18" charset="0"/>
                <a:cs typeface="Times New Roman" pitchFamily="18" charset="0"/>
              </a:rPr>
              <a:t> Parvo kit were 65 % and 100 %, respectively in comparison to PCR technique.</a:t>
            </a:r>
          </a:p>
          <a:p>
            <a:pPr algn="ctr"/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8001000" y="6324600"/>
            <a:ext cx="838200" cy="3810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80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81</a:t>
            </a:fld>
            <a:endParaRPr lang="en-US"/>
          </a:p>
        </p:txBody>
      </p:sp>
      <p:pic>
        <p:nvPicPr>
          <p:cNvPr id="9" name="Content Placeholder 8" descr="images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122237"/>
            <a:ext cx="7772400" cy="5897563"/>
          </a:xfrm>
        </p:spPr>
      </p:pic>
      <p:sp>
        <p:nvSpPr>
          <p:cNvPr id="10" name="TextBox 9"/>
          <p:cNvSpPr txBox="1"/>
          <p:nvPr/>
        </p:nvSpPr>
        <p:spPr>
          <a:xfrm>
            <a:off x="2895600" y="6010870"/>
            <a:ext cx="510540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en-US" sz="5400" b="1" dirty="0" smtClean="0">
                <a:ln w="11430"/>
                <a:solidFill>
                  <a:schemeClr val="bg2">
                    <a:lumMod val="25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tencil" pitchFamily="82" charset="0"/>
              </a:rPr>
              <a:t>THANK YOU</a:t>
            </a:r>
            <a:endParaRPr lang="en-US" sz="2000" b="1" dirty="0">
              <a:ln w="11430"/>
              <a:solidFill>
                <a:schemeClr val="bg2">
                  <a:lumMod val="25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tencil" pitchFamily="82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14400"/>
          </a:xfrm>
          <a:scene3d>
            <a:camera prst="orthographicFront"/>
            <a:lightRig rig="threePt" dir="t"/>
          </a:scene3d>
          <a:sp3d>
            <a:bevelT/>
          </a:sp3d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</a:rPr>
              <a:t>TRANSMISSION</a:t>
            </a:r>
            <a:endParaRPr lang="en-US" sz="3600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3" name="Oval 2"/>
          <p:cNvSpPr/>
          <p:nvPr/>
        </p:nvSpPr>
        <p:spPr>
          <a:xfrm>
            <a:off x="8534400" y="6324600"/>
            <a:ext cx="609600" cy="533400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</a:rPr>
              <a:t>9</a:t>
            </a:r>
            <a:endParaRPr lang="en-US" b="1" dirty="0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5105400" y="1143000"/>
            <a:ext cx="3733800" cy="5410200"/>
          </a:xfrm>
          <a:prstGeom prst="roundRect">
            <a:avLst/>
          </a:prstGeom>
          <a:blipFill>
            <a:blip r:embed="rId2"/>
            <a:tile tx="0" ty="0" sx="100000" sy="100000" flip="none" algn="tl"/>
          </a:blip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Canine parvovirus spreads through oral and nasal route</a:t>
            </a:r>
          </a:p>
          <a:p>
            <a:pPr algn="just">
              <a:lnSpc>
                <a:spcPct val="150000"/>
              </a:lnSpc>
              <a:buFont typeface="Wingdings" pitchFamily="2" charset="2"/>
              <a:buChar char="q"/>
            </a:pPr>
            <a:r>
              <a:rPr lang="en-US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Canine parvovirus  can remain in faeces-contaminated ground   for 5 months or more if conditions are favorable</a:t>
            </a:r>
            <a:endParaRPr lang="en-US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lenovo\Desktop\parvo\photo\images(7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1371602"/>
            <a:ext cx="4495800" cy="498792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5867402" y="6096000"/>
            <a:ext cx="2371162" cy="4154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(Black</a:t>
            </a:r>
            <a:r>
              <a:rPr lang="en-US" sz="2100" b="1" i="1" dirty="0" smtClean="0">
                <a:latin typeface="Times New Roman" pitchFamily="18" charset="0"/>
                <a:cs typeface="Times New Roman" pitchFamily="18" charset="0"/>
              </a:rPr>
              <a:t>  et al., </a:t>
            </a:r>
            <a:r>
              <a:rPr lang="en-US" sz="2100" b="1" dirty="0" smtClean="0">
                <a:latin typeface="Times New Roman" pitchFamily="18" charset="0"/>
                <a:cs typeface="Times New Roman" pitchFamily="18" charset="0"/>
              </a:rPr>
              <a:t>1979)</a:t>
            </a:r>
            <a:endParaRPr lang="en-US" sz="2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5F2A5-4CF8-470D-9A27-ED9C9DEC45B8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7836591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omposite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8940</TotalTime>
  <Words>3668</Words>
  <Application>Microsoft Office PowerPoint</Application>
  <PresentationFormat>On-screen Show (4:3)</PresentationFormat>
  <Paragraphs>1007</Paragraphs>
  <Slides>81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81</vt:i4>
      </vt:variant>
    </vt:vector>
  </HeadingPairs>
  <TitlesOfParts>
    <vt:vector size="82" baseType="lpstr">
      <vt:lpstr>Office Theme</vt:lpstr>
      <vt:lpstr>Slide 1</vt:lpstr>
      <vt:lpstr>Slide 2</vt:lpstr>
      <vt:lpstr> INTRODUCTION </vt:lpstr>
      <vt:lpstr>Cont.</vt:lpstr>
      <vt:lpstr>Slide 5</vt:lpstr>
      <vt:lpstr>Slide 6</vt:lpstr>
      <vt:lpstr> INCIDENCE</vt:lpstr>
      <vt:lpstr> Cont.</vt:lpstr>
      <vt:lpstr>TRANSMISSION</vt:lpstr>
      <vt:lpstr>Slide 10</vt:lpstr>
      <vt:lpstr>CLINICAL SIGNS</vt:lpstr>
      <vt:lpstr>ENTERIC FORM</vt:lpstr>
      <vt:lpstr> Cont.</vt:lpstr>
      <vt:lpstr>CARDIAC FORM</vt:lpstr>
      <vt:lpstr>Cont.</vt:lpstr>
      <vt:lpstr>OBJECTIVES</vt:lpstr>
      <vt:lpstr>MATERIALS AND METHODS</vt:lpstr>
      <vt:lpstr>SCREENING</vt:lpstr>
      <vt:lpstr>OBSERVATIONS RECORDED  </vt:lpstr>
      <vt:lpstr>Slide 20</vt:lpstr>
      <vt:lpstr>Slide 21</vt:lpstr>
      <vt:lpstr>HAEMETOLOGICAL PARAMETERS   </vt:lpstr>
      <vt:lpstr>THERAPEUTIC TRIAL</vt:lpstr>
      <vt:lpstr>SUPPORTIVE DRUGS</vt:lpstr>
      <vt:lpstr>Statistical analysis </vt:lpstr>
      <vt:lpstr>RESULTS AND DISCUSSION</vt:lpstr>
      <vt:lpstr>Slide 27</vt:lpstr>
      <vt:lpstr>Slide 28</vt:lpstr>
      <vt:lpstr>Slide 29</vt:lpstr>
      <vt:lpstr>Slide 30</vt:lpstr>
      <vt:lpstr>Slide 31</vt:lpstr>
      <vt:lpstr>Slide 32</vt:lpstr>
      <vt:lpstr>Slide 33</vt:lpstr>
      <vt:lpstr>Slide 34</vt:lpstr>
      <vt:lpstr>Slide 35</vt:lpstr>
      <vt:lpstr>Slide 36</vt:lpstr>
      <vt:lpstr>Slide 37</vt:lpstr>
      <vt:lpstr>Slide 38</vt:lpstr>
      <vt:lpstr>Slide 39</vt:lpstr>
      <vt:lpstr>Slide 40</vt:lpstr>
      <vt:lpstr>Slide 41</vt:lpstr>
      <vt:lpstr>Slide 42</vt:lpstr>
      <vt:lpstr>Slide 43</vt:lpstr>
      <vt:lpstr>Slide 44</vt:lpstr>
      <vt:lpstr>Slide 45</vt:lpstr>
      <vt:lpstr>Slide 46</vt:lpstr>
      <vt:lpstr>Slide 47</vt:lpstr>
      <vt:lpstr>Slide 48</vt:lpstr>
      <vt:lpstr>Slide 49</vt:lpstr>
      <vt:lpstr>Slide 50</vt:lpstr>
      <vt:lpstr>Slide 51</vt:lpstr>
      <vt:lpstr>Slide 52</vt:lpstr>
      <vt:lpstr>Slide 53</vt:lpstr>
      <vt:lpstr>Slide 54</vt:lpstr>
      <vt:lpstr>Slide 55</vt:lpstr>
      <vt:lpstr>Slide 56</vt:lpstr>
      <vt:lpstr>Slide 57</vt:lpstr>
      <vt:lpstr>Slide 58</vt:lpstr>
      <vt:lpstr>Slide 59</vt:lpstr>
      <vt:lpstr>Slide 60</vt:lpstr>
      <vt:lpstr>Slide 61</vt:lpstr>
      <vt:lpstr>Slide 62</vt:lpstr>
      <vt:lpstr>Slide 63</vt:lpstr>
      <vt:lpstr>Slide 64</vt:lpstr>
      <vt:lpstr>Slide 65</vt:lpstr>
      <vt:lpstr>Slide 66</vt:lpstr>
      <vt:lpstr>Slide 67</vt:lpstr>
      <vt:lpstr>Slide 68</vt:lpstr>
      <vt:lpstr>Slide 69</vt:lpstr>
      <vt:lpstr>Slide 70</vt:lpstr>
      <vt:lpstr>Slide 71</vt:lpstr>
      <vt:lpstr>Slide 72</vt:lpstr>
      <vt:lpstr>Slide 73</vt:lpstr>
      <vt:lpstr>Slide 74</vt:lpstr>
      <vt:lpstr>Slide 75</vt:lpstr>
      <vt:lpstr>Slide 76</vt:lpstr>
      <vt:lpstr>Slide 77</vt:lpstr>
      <vt:lpstr>Slide 78</vt:lpstr>
      <vt:lpstr>Slide 79</vt:lpstr>
      <vt:lpstr>Slide 80</vt:lpstr>
      <vt:lpstr>Slide 81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Jagdish</dc:creator>
  <cp:lastModifiedBy>lenovo</cp:lastModifiedBy>
  <cp:revision>1333</cp:revision>
  <dcterms:created xsi:type="dcterms:W3CDTF">2016-08-23T18:03:34Z</dcterms:created>
  <dcterms:modified xsi:type="dcterms:W3CDTF">2018-09-29T07:23:12Z</dcterms:modified>
</cp:coreProperties>
</file>