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charts/style2.xml" ContentType="application/vnd.ms-office.chart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harts/colors2.xml" ContentType="application/vnd.ms-office.chartcolorstyl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olors1.xml" ContentType="application/vnd.ms-office.chartcolorstyl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8"/>
  </p:notesMasterIdLst>
  <p:sldIdLst>
    <p:sldId id="330" r:id="rId2"/>
    <p:sldId id="341" r:id="rId3"/>
    <p:sldId id="342" r:id="rId4"/>
    <p:sldId id="257" r:id="rId5"/>
    <p:sldId id="258" r:id="rId6"/>
    <p:sldId id="288" r:id="rId7"/>
    <p:sldId id="261" r:id="rId8"/>
    <p:sldId id="262" r:id="rId9"/>
    <p:sldId id="263" r:id="rId10"/>
    <p:sldId id="264" r:id="rId11"/>
    <p:sldId id="265" r:id="rId12"/>
    <p:sldId id="266" r:id="rId13"/>
    <p:sldId id="267" r:id="rId14"/>
    <p:sldId id="268" r:id="rId15"/>
    <p:sldId id="269" r:id="rId16"/>
    <p:sldId id="270" r:id="rId17"/>
    <p:sldId id="311" r:id="rId18"/>
    <p:sldId id="312" r:id="rId19"/>
    <p:sldId id="313" r:id="rId20"/>
    <p:sldId id="314" r:id="rId21"/>
    <p:sldId id="272" r:id="rId22"/>
    <p:sldId id="273" r:id="rId23"/>
    <p:sldId id="274" r:id="rId24"/>
    <p:sldId id="275" r:id="rId25"/>
    <p:sldId id="276" r:id="rId26"/>
    <p:sldId id="277" r:id="rId27"/>
    <p:sldId id="278" r:id="rId28"/>
    <p:sldId id="279" r:id="rId29"/>
    <p:sldId id="282" r:id="rId30"/>
    <p:sldId id="285" r:id="rId31"/>
    <p:sldId id="332" r:id="rId32"/>
    <p:sldId id="286" r:id="rId33"/>
    <p:sldId id="287" r:id="rId34"/>
    <p:sldId id="292" r:id="rId35"/>
    <p:sldId id="293" r:id="rId36"/>
    <p:sldId id="294" r:id="rId37"/>
    <p:sldId id="296" r:id="rId38"/>
    <p:sldId id="298" r:id="rId39"/>
    <p:sldId id="301" r:id="rId40"/>
    <p:sldId id="302" r:id="rId41"/>
    <p:sldId id="304" r:id="rId42"/>
    <p:sldId id="305" r:id="rId43"/>
    <p:sldId id="340" r:id="rId44"/>
    <p:sldId id="331" r:id="rId45"/>
    <p:sldId id="315" r:id="rId46"/>
    <p:sldId id="316" r:id="rId47"/>
    <p:sldId id="317" r:id="rId48"/>
    <p:sldId id="318" r:id="rId49"/>
    <p:sldId id="333" r:id="rId50"/>
    <p:sldId id="334" r:id="rId51"/>
    <p:sldId id="335" r:id="rId52"/>
    <p:sldId id="337" r:id="rId53"/>
    <p:sldId id="338" r:id="rId54"/>
    <p:sldId id="327" r:id="rId55"/>
    <p:sldId id="328" r:id="rId56"/>
    <p:sldId id="339" r:id="rId5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265" autoAdjust="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title>
      <c:spPr>
        <a:solidFill>
          <a:schemeClr val="bg2">
            <a:lumMod val="75000"/>
          </a:schemeClr>
        </a:solidFill>
        <a:ln>
          <a:noFill/>
        </a:ln>
        <a:effectLst/>
      </c:spPr>
      <c:txPr>
        <a:bodyPr rot="0" spcFirstLastPara="1" vertOverflow="ellipsis" vert="horz" wrap="square" anchor="ctr" anchorCtr="1"/>
        <a:lstStyle/>
        <a:p>
          <a:pPr>
            <a:defRPr lang="en-US" sz="2800" b="1" i="0" u="none" strike="noStrike" kern="1200" baseline="0">
              <a:solidFill>
                <a:schemeClr val="tx1"/>
              </a:solidFill>
              <a:latin typeface="+mn-lt"/>
              <a:ea typeface="+mn-ea"/>
              <a:cs typeface="+mn-cs"/>
            </a:defRPr>
          </a:pPr>
          <a:endParaRPr lang="en-US"/>
        </a:p>
      </c:txPr>
    </c:title>
    <c:view3D>
      <c:rotX val="75"/>
      <c:perspective val="30"/>
    </c:view3D>
    <c:floor>
      <c:spPr>
        <a:noFill/>
        <a:ln w="6350" cap="flat" cmpd="sng" algn="in">
          <a:solidFill>
            <a:schemeClr val="tx1">
              <a:tint val="75000"/>
            </a:schemeClr>
          </a:solidFill>
          <a:prstDash val="solid"/>
          <a:round/>
        </a:ln>
        <a:effectLst/>
        <a:sp3d contourW="6350">
          <a:contourClr>
            <a:schemeClr val="tx1">
              <a:tint val="75000"/>
            </a:schemeClr>
          </a:contourClr>
        </a:sp3d>
      </c:spPr>
    </c:floor>
    <c:sideWall>
      <c:spPr>
        <a:noFill/>
        <a:ln>
          <a:noFill/>
        </a:ln>
        <a:effectLst/>
        <a:sp3d/>
      </c:spPr>
    </c:sideWall>
    <c:backWall>
      <c:spPr>
        <a:noFill/>
        <a:ln>
          <a:noFill/>
        </a:ln>
        <a:effectLst/>
        <a:sp3d/>
      </c:spPr>
    </c:backWall>
    <c:plotArea>
      <c:layout>
        <c:manualLayout>
          <c:layoutTarget val="inner"/>
          <c:xMode val="edge"/>
          <c:yMode val="edge"/>
          <c:x val="0.10229932595008515"/>
          <c:y val="0.18210451036323028"/>
          <c:w val="0.43685537984364303"/>
          <c:h val="0.55721418645832144"/>
        </c:manualLayout>
      </c:layout>
      <c:pie3DChart>
        <c:varyColors val="1"/>
        <c:ser>
          <c:idx val="0"/>
          <c:order val="0"/>
          <c:tx>
            <c:strRef>
              <c:f>Sheet1!$B$1</c:f>
              <c:strCache>
                <c:ptCount val="1"/>
                <c:pt idx="0">
                  <c:v>Introducion of exotic fishes (%)</c:v>
                </c:pt>
              </c:strCache>
            </c:strRef>
          </c:tx>
          <c:dPt>
            <c:idx val="0"/>
            <c:spPr>
              <a:solidFill>
                <a:schemeClr val="accent2"/>
              </a:solidFill>
              <a:ln>
                <a:noFill/>
              </a:ln>
              <a:effectLst/>
              <a:sp3d/>
            </c:spPr>
            <c:extLst xmlns:c16r2="http://schemas.microsoft.com/office/drawing/2015/06/chart">
              <c:ext xmlns:c16="http://schemas.microsoft.com/office/drawing/2014/chart" uri="{C3380CC4-5D6E-409C-BE32-E72D297353CC}">
                <c16:uniqueId val="{00000001-0D88-49E3-A666-B2037503CCA1}"/>
              </c:ext>
            </c:extLst>
          </c:dPt>
          <c:dPt>
            <c:idx val="1"/>
            <c:spPr>
              <a:solidFill>
                <a:schemeClr val="accent4"/>
              </a:solidFill>
              <a:ln>
                <a:noFill/>
              </a:ln>
              <a:effectLst/>
              <a:sp3d/>
            </c:spPr>
            <c:extLst xmlns:c16r2="http://schemas.microsoft.com/office/drawing/2015/06/chart">
              <c:ext xmlns:c16="http://schemas.microsoft.com/office/drawing/2014/chart" uri="{C3380CC4-5D6E-409C-BE32-E72D297353CC}">
                <c16:uniqueId val="{00000003-0D88-49E3-A666-B2037503CCA1}"/>
              </c:ext>
            </c:extLst>
          </c:dPt>
          <c:dPt>
            <c:idx val="2"/>
            <c:spPr>
              <a:solidFill>
                <a:schemeClr val="accent6"/>
              </a:solidFill>
              <a:ln>
                <a:noFill/>
              </a:ln>
              <a:effectLst/>
              <a:sp3d/>
            </c:spPr>
            <c:extLst xmlns:c16r2="http://schemas.microsoft.com/office/drawing/2015/06/chart">
              <c:ext xmlns:c16="http://schemas.microsoft.com/office/drawing/2014/chart" uri="{C3380CC4-5D6E-409C-BE32-E72D297353CC}">
                <c16:uniqueId val="{00000005-0D88-49E3-A666-B2037503CCA1}"/>
              </c:ext>
            </c:extLst>
          </c:dPt>
          <c:dPt>
            <c:idx val="3"/>
            <c:spPr>
              <a:solidFill>
                <a:schemeClr val="accent2">
                  <a:lumMod val="60000"/>
                </a:schemeClr>
              </a:solidFill>
              <a:ln>
                <a:noFill/>
              </a:ln>
              <a:effectLst/>
              <a:sp3d/>
            </c:spPr>
            <c:extLst xmlns:c16r2="http://schemas.microsoft.com/office/drawing/2015/06/chart">
              <c:ext xmlns:c16="http://schemas.microsoft.com/office/drawing/2014/chart" uri="{C3380CC4-5D6E-409C-BE32-E72D297353CC}">
                <c16:uniqueId val="{00000007-0D88-49E3-A666-B2037503CCA1}"/>
              </c:ext>
            </c:extLst>
          </c:dPt>
          <c:dPt>
            <c:idx val="4"/>
            <c:spPr>
              <a:solidFill>
                <a:schemeClr val="accent4">
                  <a:lumMod val="60000"/>
                </a:schemeClr>
              </a:solidFill>
              <a:ln>
                <a:noFill/>
              </a:ln>
              <a:effectLst/>
              <a:sp3d/>
            </c:spPr>
            <c:extLst xmlns:c16r2="http://schemas.microsoft.com/office/drawing/2015/06/chart">
              <c:ext xmlns:c16="http://schemas.microsoft.com/office/drawing/2014/chart" uri="{C3380CC4-5D6E-409C-BE32-E72D297353CC}">
                <c16:uniqueId val="{00000009-0D88-49E3-A666-B2037503CCA1}"/>
              </c:ext>
            </c:extLst>
          </c:dPt>
          <c:dPt>
            <c:idx val="5"/>
            <c:spPr>
              <a:solidFill>
                <a:schemeClr val="accent6">
                  <a:lumMod val="60000"/>
                </a:schemeClr>
              </a:solidFill>
              <a:ln>
                <a:noFill/>
              </a:ln>
              <a:effectLst/>
              <a:sp3d/>
            </c:spPr>
            <c:extLst xmlns:c16r2="http://schemas.microsoft.com/office/drawing/2015/06/chart">
              <c:ext xmlns:c16="http://schemas.microsoft.com/office/drawing/2014/chart" uri="{C3380CC4-5D6E-409C-BE32-E72D297353CC}">
                <c16:uniqueId val="{0000000B-0D88-49E3-A666-B2037503CCA1}"/>
              </c:ext>
            </c:extLst>
          </c:dPt>
          <c:cat>
            <c:strRef>
              <c:f>Sheet1!$A$2:$A$7</c:f>
              <c:strCache>
                <c:ptCount val="6"/>
                <c:pt idx="0">
                  <c:v>Governement 11%</c:v>
                </c:pt>
                <c:pt idx="1">
                  <c:v>Individual 4%</c:v>
                </c:pt>
                <c:pt idx="2">
                  <c:v>Int. Organizations 1%</c:v>
                </c:pt>
                <c:pt idx="3">
                  <c:v>Industry 6%</c:v>
                </c:pt>
                <c:pt idx="4">
                  <c:v>other 2%</c:v>
                </c:pt>
                <c:pt idx="5">
                  <c:v>Unreported 76%</c:v>
                </c:pt>
              </c:strCache>
            </c:strRef>
          </c:cat>
          <c:val>
            <c:numRef>
              <c:f>Sheet1!$B$2:$B$7</c:f>
              <c:numCache>
                <c:formatCode>0%</c:formatCode>
                <c:ptCount val="6"/>
                <c:pt idx="0">
                  <c:v>0.11000000000000006</c:v>
                </c:pt>
                <c:pt idx="1">
                  <c:v>4.0000000000000036E-2</c:v>
                </c:pt>
                <c:pt idx="2">
                  <c:v>1.0000000000000009E-2</c:v>
                </c:pt>
                <c:pt idx="3">
                  <c:v>6.0000000000000039E-2</c:v>
                </c:pt>
                <c:pt idx="4">
                  <c:v>2.0000000000000018E-2</c:v>
                </c:pt>
                <c:pt idx="5">
                  <c:v>0.76000000000000045</c:v>
                </c:pt>
              </c:numCache>
            </c:numRef>
          </c:val>
          <c:extLst xmlns:c16r2="http://schemas.microsoft.com/office/drawing/2015/06/chart">
            <c:ext xmlns:c16="http://schemas.microsoft.com/office/drawing/2014/chart" uri="{C3380CC4-5D6E-409C-BE32-E72D297353CC}">
              <c16:uniqueId val="{00000000-BC9A-4C50-8D76-A19EC7090C3F}"/>
            </c:ext>
          </c:extLst>
        </c:ser>
      </c:pie3DChart>
      <c:spPr>
        <a:noFill/>
        <a:ln>
          <a:noFill/>
        </a:ln>
        <a:effectLst/>
      </c:spPr>
    </c:plotArea>
    <c:legend>
      <c:legendPos val="r"/>
      <c:layout>
        <c:manualLayout>
          <c:xMode val="edge"/>
          <c:yMode val="edge"/>
          <c:x val="0.57615078537696407"/>
          <c:y val="0.31780409967858941"/>
          <c:w val="0.39245407665889726"/>
          <c:h val="0.60113251869747364"/>
        </c:manualLayout>
      </c:layout>
      <c:spPr>
        <a:noFill/>
        <a:ln>
          <a:noFill/>
        </a:ln>
        <a:effectLst/>
      </c:spPr>
      <c:txPr>
        <a:bodyPr rot="0" spcFirstLastPara="1" vertOverflow="ellipsis" vert="horz" wrap="square" anchor="ctr" anchorCtr="1"/>
        <a:lstStyle/>
        <a:p>
          <a:pPr>
            <a:defRPr lang="en-US" sz="1600" b="1" i="0" u="none" strike="noStrike" kern="1200" baseline="0">
              <a:solidFill>
                <a:schemeClr val="tx1"/>
              </a:solidFill>
              <a:latin typeface="+mn-lt"/>
              <a:ea typeface="+mn-ea"/>
              <a:cs typeface="+mn-cs"/>
            </a:defRPr>
          </a:pPr>
          <a:endParaRPr lang="en-US"/>
        </a:p>
      </c:txPr>
    </c:legend>
    <c:plotVisOnly val="1"/>
    <c:dispBlanksAs val="zero"/>
  </c:chart>
  <c:spPr>
    <a:noFill/>
    <a:ln w="6350" cap="flat" cmpd="sng" algn="in">
      <a:noFill/>
      <a:prstDash val="solid"/>
    </a:ln>
    <a:effectLst/>
  </c:spPr>
  <c:txPr>
    <a:bodyPr/>
    <a:lstStyle/>
    <a:p>
      <a:pPr>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chart>
    <c:title>
      <c:tx>
        <c:rich>
          <a:bodyPr rot="0" spcFirstLastPara="1" vertOverflow="ellipsis" vert="horz" wrap="square" anchor="ctr" anchorCtr="1"/>
          <a:lstStyle/>
          <a:p>
            <a:pPr>
              <a:defRPr lang="en-US" sz="2400" b="1" i="0" u="none" strike="noStrike" kern="1200" baseline="0">
                <a:solidFill>
                  <a:schemeClr val="tx1"/>
                </a:solidFill>
                <a:latin typeface="+mn-lt"/>
                <a:ea typeface="+mn-ea"/>
                <a:cs typeface="+mn-cs"/>
              </a:defRPr>
            </a:pPr>
            <a:r>
              <a:rPr lang="en-IN" sz="2800"/>
              <a:t>Reasons for introduction (%)</a:t>
            </a:r>
          </a:p>
        </c:rich>
      </c:tx>
      <c:layout>
        <c:manualLayout>
          <c:xMode val="edge"/>
          <c:yMode val="edge"/>
          <c:x val="0.2173649411611013"/>
          <c:y val="4.5095683064827904E-2"/>
        </c:manualLayout>
      </c:layout>
      <c:spPr>
        <a:solidFill>
          <a:schemeClr val="accent1">
            <a:lumMod val="60000"/>
            <a:lumOff val="40000"/>
          </a:schemeClr>
        </a:solidFill>
        <a:ln>
          <a:noFill/>
        </a:ln>
        <a:effectLst/>
      </c:spPr>
    </c:title>
    <c:plotArea>
      <c:layout>
        <c:manualLayout>
          <c:layoutTarget val="inner"/>
          <c:xMode val="edge"/>
          <c:yMode val="edge"/>
          <c:x val="0"/>
          <c:y val="0.26295431600711139"/>
          <c:w val="0.69041359873829811"/>
          <c:h val="0.47763752851769326"/>
        </c:manualLayout>
      </c:layout>
      <c:pieChart>
        <c:varyColors val="1"/>
        <c:ser>
          <c:idx val="0"/>
          <c:order val="0"/>
          <c:tx>
            <c:strRef>
              <c:f>Sheet1!$B$1</c:f>
              <c:strCache>
                <c:ptCount val="1"/>
                <c:pt idx="0">
                  <c:v>Reasons for introduction (%)</c:v>
                </c:pt>
              </c:strCache>
            </c:strRef>
          </c:tx>
          <c:explosion val="42"/>
          <c:dPt>
            <c:idx val="0"/>
            <c:explosion val="7"/>
            <c:spPr>
              <a:solidFill>
                <a:schemeClr val="accent2"/>
              </a:solidFill>
              <a:ln>
                <a:noFill/>
              </a:ln>
              <a:effectLst/>
            </c:spPr>
            <c:extLst xmlns:c16r2="http://schemas.microsoft.com/office/drawing/2015/06/chart">
              <c:ext xmlns:c16="http://schemas.microsoft.com/office/drawing/2014/chart" uri="{C3380CC4-5D6E-409C-BE32-E72D297353CC}">
                <c16:uniqueId val="{00000000-C55A-40AC-B4DC-EAA0B8C7083A}"/>
              </c:ext>
            </c:extLst>
          </c:dPt>
          <c:dPt>
            <c:idx val="1"/>
            <c:explosion val="10"/>
            <c:spPr>
              <a:solidFill>
                <a:schemeClr val="accent4"/>
              </a:solidFill>
              <a:ln>
                <a:noFill/>
              </a:ln>
              <a:effectLst/>
            </c:spPr>
            <c:extLst xmlns:c16r2="http://schemas.microsoft.com/office/drawing/2015/06/chart">
              <c:ext xmlns:c16="http://schemas.microsoft.com/office/drawing/2014/chart" uri="{C3380CC4-5D6E-409C-BE32-E72D297353CC}">
                <c16:uniqueId val="{00000001-C55A-40AC-B4DC-EAA0B8C7083A}"/>
              </c:ext>
            </c:extLst>
          </c:dPt>
          <c:dPt>
            <c:idx val="2"/>
            <c:explosion val="8"/>
            <c:spPr>
              <a:solidFill>
                <a:schemeClr val="accent6"/>
              </a:solidFill>
              <a:ln>
                <a:noFill/>
              </a:ln>
              <a:effectLst/>
            </c:spPr>
            <c:extLst xmlns:c16r2="http://schemas.microsoft.com/office/drawing/2015/06/chart">
              <c:ext xmlns:c16="http://schemas.microsoft.com/office/drawing/2014/chart" uri="{C3380CC4-5D6E-409C-BE32-E72D297353CC}">
                <c16:uniqueId val="{00000002-C55A-40AC-B4DC-EAA0B8C7083A}"/>
              </c:ext>
            </c:extLst>
          </c:dPt>
          <c:dPt>
            <c:idx val="3"/>
            <c:explosion val="11"/>
            <c:spPr>
              <a:solidFill>
                <a:schemeClr val="accent2">
                  <a:lumMod val="60000"/>
                </a:schemeClr>
              </a:solidFill>
              <a:ln>
                <a:noFill/>
              </a:ln>
              <a:effectLst/>
            </c:spPr>
            <c:extLst xmlns:c16r2="http://schemas.microsoft.com/office/drawing/2015/06/chart">
              <c:ext xmlns:c16="http://schemas.microsoft.com/office/drawing/2014/chart" uri="{C3380CC4-5D6E-409C-BE32-E72D297353CC}">
                <c16:uniqueId val="{00000003-C55A-40AC-B4DC-EAA0B8C7083A}"/>
              </c:ext>
            </c:extLst>
          </c:dPt>
          <c:dPt>
            <c:idx val="4"/>
            <c:explosion val="16"/>
            <c:spPr>
              <a:solidFill>
                <a:schemeClr val="accent4">
                  <a:lumMod val="60000"/>
                </a:schemeClr>
              </a:solidFill>
              <a:ln>
                <a:noFill/>
              </a:ln>
              <a:effectLst/>
            </c:spPr>
            <c:extLst xmlns:c16r2="http://schemas.microsoft.com/office/drawing/2015/06/chart">
              <c:ext xmlns:c16="http://schemas.microsoft.com/office/drawing/2014/chart" uri="{C3380CC4-5D6E-409C-BE32-E72D297353CC}">
                <c16:uniqueId val="{00000004-C55A-40AC-B4DC-EAA0B8C7083A}"/>
              </c:ext>
            </c:extLst>
          </c:dPt>
          <c:dPt>
            <c:idx val="5"/>
            <c:explosion val="17"/>
            <c:spPr>
              <a:solidFill>
                <a:schemeClr val="accent6">
                  <a:lumMod val="60000"/>
                </a:schemeClr>
              </a:solidFill>
              <a:ln>
                <a:noFill/>
              </a:ln>
              <a:effectLst/>
            </c:spPr>
            <c:extLst xmlns:c16r2="http://schemas.microsoft.com/office/drawing/2015/06/chart">
              <c:ext xmlns:c16="http://schemas.microsoft.com/office/drawing/2014/chart" uri="{C3380CC4-5D6E-409C-BE32-E72D297353CC}">
                <c16:uniqueId val="{00000005-C55A-40AC-B4DC-EAA0B8C7083A}"/>
              </c:ext>
            </c:extLst>
          </c:dPt>
          <c:cat>
            <c:strRef>
              <c:f>Sheet1!$A$2:$A$7</c:f>
              <c:strCache>
                <c:ptCount val="6"/>
                <c:pt idx="0">
                  <c:v>Aquaculture 39%</c:v>
                </c:pt>
                <c:pt idx="1">
                  <c:v>Other 6%</c:v>
                </c:pt>
                <c:pt idx="2">
                  <c:v>Ornamental 8%</c:v>
                </c:pt>
                <c:pt idx="3">
                  <c:v>Accidental 8%</c:v>
                </c:pt>
                <c:pt idx="4">
                  <c:v>Bio control 6%</c:v>
                </c:pt>
                <c:pt idx="5">
                  <c:v>Fisheries 17%</c:v>
                </c:pt>
              </c:strCache>
            </c:strRef>
          </c:cat>
          <c:val>
            <c:numRef>
              <c:f>Sheet1!$B$2:$B$7</c:f>
              <c:numCache>
                <c:formatCode>0%</c:formatCode>
                <c:ptCount val="6"/>
                <c:pt idx="0">
                  <c:v>0.39000000000000262</c:v>
                </c:pt>
                <c:pt idx="1">
                  <c:v>6.0000000000000032E-2</c:v>
                </c:pt>
                <c:pt idx="2">
                  <c:v>8.0000000000000043E-2</c:v>
                </c:pt>
                <c:pt idx="3">
                  <c:v>8.0000000000000043E-2</c:v>
                </c:pt>
                <c:pt idx="4">
                  <c:v>6.0000000000000032E-2</c:v>
                </c:pt>
                <c:pt idx="5">
                  <c:v>0.17</c:v>
                </c:pt>
              </c:numCache>
            </c:numRef>
          </c:val>
          <c:extLst xmlns:c16r2="http://schemas.microsoft.com/office/drawing/2015/06/chart">
            <c:ext xmlns:c16="http://schemas.microsoft.com/office/drawing/2014/chart" uri="{C3380CC4-5D6E-409C-BE32-E72D297353CC}">
              <c16:uniqueId val="{00000000-B91C-4147-A308-6174B79230A4}"/>
            </c:ext>
          </c:extLst>
        </c:ser>
        <c:firstSliceAng val="0"/>
      </c:pieChart>
      <c:spPr>
        <a:noFill/>
        <a:ln>
          <a:noFill/>
        </a:ln>
        <a:effectLst/>
      </c:spPr>
    </c:plotArea>
    <c:legend>
      <c:legendPos val="r"/>
      <c:layout>
        <c:manualLayout>
          <c:xMode val="edge"/>
          <c:yMode val="edge"/>
          <c:x val="0.61102829618285726"/>
          <c:y val="0.3472740050432303"/>
          <c:w val="0.38897170381714397"/>
          <c:h val="0.61659452917644653"/>
        </c:manualLayout>
      </c:layout>
      <c:spPr>
        <a:noFill/>
        <a:ln>
          <a:noFill/>
        </a:ln>
        <a:effectLst/>
      </c:spPr>
      <c:txPr>
        <a:bodyPr rot="0" spcFirstLastPara="1" vertOverflow="ellipsis" vert="horz" wrap="square" anchor="ctr" anchorCtr="1"/>
        <a:lstStyle/>
        <a:p>
          <a:pPr>
            <a:defRPr lang="en-US" sz="1800" b="1" i="0" u="none" strike="noStrike" kern="1200" baseline="0">
              <a:solidFill>
                <a:schemeClr val="tx1"/>
              </a:solidFill>
              <a:latin typeface="+mn-lt"/>
              <a:ea typeface="+mn-ea"/>
              <a:cs typeface="+mn-cs"/>
            </a:defRPr>
          </a:pPr>
          <a:endParaRPr lang="en-US"/>
        </a:p>
      </c:txPr>
    </c:legend>
    <c:plotVisOnly val="1"/>
    <c:dispBlanksAs val="zero"/>
  </c:chart>
  <c:spPr>
    <a:noFill/>
    <a:ln w="6350" cap="flat" cmpd="sng" algn="in">
      <a:noFill/>
      <a:prstDash val="solid"/>
    </a:ln>
    <a:effectLst/>
  </c:spPr>
  <c:txPr>
    <a:bodyPr/>
    <a:lstStyle/>
    <a:p>
      <a:pPr>
        <a:defRPr/>
      </a:pPr>
      <a:endParaRPr lang="en-US"/>
    </a:p>
  </c:txPr>
  <c:externalData r:id="rId1"/>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3B9CB0-AF9A-4990-A471-3770A5BE3CD0}" type="datetimeFigureOut">
              <a:rPr lang="en-US" smtClean="0"/>
              <a:pPr/>
              <a:t>3/13/2020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479D57-F841-4C02-9133-7B87E4F35827}" type="slidenum">
              <a:rPr lang="en-US" smtClean="0"/>
              <a:pPr/>
              <a:t>‹#›</a:t>
            </a:fld>
            <a:endParaRPr lang="en-US"/>
          </a:p>
        </p:txBody>
      </p:sp>
    </p:spTree>
    <p:extLst>
      <p:ext uri="{BB962C8B-B14F-4D97-AF65-F5344CB8AC3E}">
        <p14:creationId xmlns="" xmlns:p14="http://schemas.microsoft.com/office/powerpoint/2010/main" val="3988403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9479D57-F841-4C02-9133-7B87E4F35827}" type="slidenum">
              <a:rPr lang="en-US" smtClean="0"/>
              <a:pPr/>
              <a:t>3</a:t>
            </a:fld>
            <a:endParaRPr lang="en-US"/>
          </a:p>
        </p:txBody>
      </p:sp>
    </p:spTree>
    <p:extLst>
      <p:ext uri="{BB962C8B-B14F-4D97-AF65-F5344CB8AC3E}">
        <p14:creationId xmlns="" xmlns:p14="http://schemas.microsoft.com/office/powerpoint/2010/main" val="40474160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36346" y="1788454"/>
            <a:ext cx="6270922" cy="2098226"/>
          </a:xfrm>
        </p:spPr>
        <p:txBody>
          <a:bodyPr anchor="b">
            <a:noAutofit/>
          </a:bodyPr>
          <a:lstStyle>
            <a:lvl1pPr algn="ctr">
              <a:defRPr sz="60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009930" y="3956280"/>
            <a:ext cx="5123755" cy="1086237"/>
          </a:xfrm>
        </p:spPr>
        <p:txBody>
          <a:bodyPr>
            <a:normAutofit/>
          </a:bodyPr>
          <a:lstStyle>
            <a:lvl1pPr marL="0" indent="0" algn="ctr">
              <a:lnSpc>
                <a:spcPct val="112000"/>
              </a:lnSpc>
              <a:spcBef>
                <a:spcPts val="0"/>
              </a:spcBef>
              <a:spcAft>
                <a:spcPts val="0"/>
              </a:spcAft>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a:xfrm>
            <a:off x="564644" y="6453386"/>
            <a:ext cx="1205958" cy="404614"/>
          </a:xfrm>
        </p:spPr>
        <p:txBody>
          <a:bodyPr/>
          <a:lstStyle>
            <a:lvl1pPr>
              <a:defRPr baseline="0">
                <a:solidFill>
                  <a:schemeClr val="tx2"/>
                </a:solidFill>
              </a:defRPr>
            </a:lvl1pPr>
          </a:lstStyle>
          <a:p>
            <a:fld id="{72D7B362-7D1E-4FBB-9349-4CC309995CDB}" type="datetimeFigureOut">
              <a:rPr lang="en-US" smtClean="0"/>
              <a:pPr/>
              <a:t>3/13/2020</a:t>
            </a:fld>
            <a:endParaRPr lang="en-GB"/>
          </a:p>
        </p:txBody>
      </p:sp>
      <p:sp>
        <p:nvSpPr>
          <p:cNvPr id="5" name="Footer Placeholder 4"/>
          <p:cNvSpPr>
            <a:spLocks noGrp="1"/>
          </p:cNvSpPr>
          <p:nvPr>
            <p:ph type="ftr" sz="quarter" idx="11"/>
          </p:nvPr>
        </p:nvSpPr>
        <p:spPr>
          <a:xfrm>
            <a:off x="1938041" y="6453386"/>
            <a:ext cx="5267533" cy="404614"/>
          </a:xfrm>
        </p:spPr>
        <p:txBody>
          <a:bodyPr/>
          <a:lstStyle>
            <a:lvl1pPr algn="ctr">
              <a:defRPr baseline="0">
                <a:solidFill>
                  <a:schemeClr val="tx2"/>
                </a:solidFill>
              </a:defRPr>
            </a:lvl1pPr>
          </a:lstStyle>
          <a:p>
            <a:endParaRPr lang="en-GB"/>
          </a:p>
        </p:txBody>
      </p:sp>
      <p:sp>
        <p:nvSpPr>
          <p:cNvPr id="6" name="Slide Number Placeholder 5"/>
          <p:cNvSpPr>
            <a:spLocks noGrp="1"/>
          </p:cNvSpPr>
          <p:nvPr>
            <p:ph type="sldNum" sz="quarter" idx="12"/>
          </p:nvPr>
        </p:nvSpPr>
        <p:spPr>
          <a:xfrm>
            <a:off x="7373012" y="6453386"/>
            <a:ext cx="1197219" cy="404614"/>
          </a:xfrm>
        </p:spPr>
        <p:txBody>
          <a:bodyPr/>
          <a:lstStyle>
            <a:lvl1pPr>
              <a:defRPr baseline="0">
                <a:solidFill>
                  <a:schemeClr val="tx2"/>
                </a:solidFill>
              </a:defRPr>
            </a:lvl1pPr>
          </a:lstStyle>
          <a:p>
            <a:fld id="{40AC8142-A58C-4239-BDFD-66B4054DFC29}" type="slidenum">
              <a:rPr lang="en-GB" smtClean="0"/>
              <a:pPr/>
              <a:t>‹#›</a:t>
            </a:fld>
            <a:endParaRPr lang="en-GB"/>
          </a:p>
        </p:txBody>
      </p:sp>
      <p:grpSp>
        <p:nvGrpSpPr>
          <p:cNvPr id="8" name="Group 7"/>
          <p:cNvGrpSpPr/>
          <p:nvPr/>
        </p:nvGrpSpPr>
        <p:grpSpPr>
          <a:xfrm>
            <a:off x="564643" y="744469"/>
            <a:ext cx="8005589" cy="5349671"/>
            <a:chOff x="564643" y="744469"/>
            <a:chExt cx="8005589" cy="5349671"/>
          </a:xfrm>
        </p:grpSpPr>
        <p:sp>
          <p:nvSpPr>
            <p:cNvPr id="11" name="Freeform 6"/>
            <p:cNvSpPr/>
            <p:nvPr/>
          </p:nvSpPr>
          <p:spPr bwMode="auto">
            <a:xfrm>
              <a:off x="6113972" y="1685652"/>
              <a:ext cx="2456260" cy="4408488"/>
            </a:xfrm>
            <a:custGeom>
              <a:avLst/>
              <a:gdLst/>
              <a:ahLst/>
              <a:cxnLst/>
              <a:rect l="l" t="t" r="r" b="b"/>
              <a:pathLst>
                <a:path w="10000" h="10000">
                  <a:moveTo>
                    <a:pt x="8761" y="0"/>
                  </a:moveTo>
                  <a:lnTo>
                    <a:pt x="10000" y="0"/>
                  </a:lnTo>
                  <a:lnTo>
                    <a:pt x="10000" y="10000"/>
                  </a:lnTo>
                  <a:lnTo>
                    <a:pt x="0" y="10000"/>
                  </a:lnTo>
                  <a:lnTo>
                    <a:pt x="0" y="9357"/>
                  </a:lnTo>
                  <a:lnTo>
                    <a:pt x="8761" y="935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564643" y="744469"/>
              <a:ext cx="2456505" cy="4408488"/>
            </a:xfrm>
            <a:custGeom>
              <a:avLst/>
              <a:gdLst/>
              <a:ahLst/>
              <a:cxnLst/>
              <a:rect l="l" t="t" r="r" b="b"/>
              <a:pathLst>
                <a:path w="10001" h="10000">
                  <a:moveTo>
                    <a:pt x="8762" y="0"/>
                  </a:moveTo>
                  <a:lnTo>
                    <a:pt x="10001" y="0"/>
                  </a:lnTo>
                  <a:lnTo>
                    <a:pt x="10001" y="10000"/>
                  </a:lnTo>
                  <a:lnTo>
                    <a:pt x="1" y="10000"/>
                  </a:lnTo>
                  <a:cubicBezTo>
                    <a:pt x="-2" y="9766"/>
                    <a:pt x="4" y="9586"/>
                    <a:pt x="1" y="9352"/>
                  </a:cubicBezTo>
                  <a:lnTo>
                    <a:pt x="8762" y="9346"/>
                  </a:lnTo>
                  <a:lnTo>
                    <a:pt x="8762" y="0"/>
                  </a:lnTo>
                  <a:close/>
                </a:path>
              </a:pathLst>
            </a:custGeom>
            <a:solidFill>
              <a:schemeClr val="tx2"/>
            </a:solidFill>
            <a:ln w="0">
              <a:noFill/>
              <a:prstDash val="solid"/>
              <a:round/>
              <a:headEnd/>
              <a:tailEnd/>
            </a:ln>
          </p:spPr>
        </p:sp>
      </p:grpSp>
    </p:spTree>
    <p:extLst>
      <p:ext uri="{BB962C8B-B14F-4D97-AF65-F5344CB8AC3E}">
        <p14:creationId xmlns="" xmlns:p14="http://schemas.microsoft.com/office/powerpoint/2010/main" val="3510258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028700" y="2295526"/>
            <a:ext cx="72009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D7B362-7D1E-4FBB-9349-4CC309995CDB}" type="datetimeFigureOut">
              <a:rPr lang="en-US" smtClean="0"/>
              <a:pPr/>
              <a:t>3/13/2020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AC8142-A58C-4239-BDFD-66B4054DFC29}" type="slidenum">
              <a:rPr lang="en-GB" smtClean="0"/>
              <a:pPr/>
              <a:t>‹#›</a:t>
            </a:fld>
            <a:endParaRPr lang="en-GB"/>
          </a:p>
        </p:txBody>
      </p:sp>
    </p:spTree>
    <p:extLst>
      <p:ext uri="{BB962C8B-B14F-4D97-AF65-F5344CB8AC3E}">
        <p14:creationId xmlns="" xmlns:p14="http://schemas.microsoft.com/office/powerpoint/2010/main" val="44044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80797" y="624156"/>
            <a:ext cx="1490950"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28700" y="624156"/>
            <a:ext cx="5724525"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D7B362-7D1E-4FBB-9349-4CC309995CDB}" type="datetimeFigureOut">
              <a:rPr lang="en-US" smtClean="0"/>
              <a:pPr/>
              <a:t>3/13/2020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AC8142-A58C-4239-BDFD-66B4054DFC29}" type="slidenum">
              <a:rPr lang="en-GB" smtClean="0"/>
              <a:pPr/>
              <a:t>‹#›</a:t>
            </a:fld>
            <a:endParaRPr lang="en-GB"/>
          </a:p>
        </p:txBody>
      </p:sp>
    </p:spTree>
    <p:extLst>
      <p:ext uri="{BB962C8B-B14F-4D97-AF65-F5344CB8AC3E}">
        <p14:creationId xmlns="" xmlns:p14="http://schemas.microsoft.com/office/powerpoint/2010/main" val="895272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D7B362-7D1E-4FBB-9349-4CC309995CDB}" type="datetimeFigureOut">
              <a:rPr lang="en-US" smtClean="0"/>
              <a:pPr/>
              <a:t>3/13/2020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AC8142-A58C-4239-BDFD-66B4054DFC29}" type="slidenum">
              <a:rPr lang="en-GB" smtClean="0"/>
              <a:pPr/>
              <a:t>‹#›</a:t>
            </a:fld>
            <a:endParaRPr lang="en-GB"/>
          </a:p>
        </p:txBody>
      </p:sp>
    </p:spTree>
    <p:extLst>
      <p:ext uri="{BB962C8B-B14F-4D97-AF65-F5344CB8AC3E}">
        <p14:creationId xmlns="" xmlns:p14="http://schemas.microsoft.com/office/powerpoint/2010/main" val="3045050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73769" y="1301361"/>
            <a:ext cx="7209728" cy="2852737"/>
          </a:xfrm>
        </p:spPr>
        <p:txBody>
          <a:bodyPr anchor="b">
            <a:normAutofit/>
          </a:bodyPr>
          <a:lstStyle>
            <a:lvl1pPr algn="r">
              <a:defRPr sz="60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573769" y="4216328"/>
            <a:ext cx="7209728" cy="1143324"/>
          </a:xfrm>
        </p:spPr>
        <p:txBody>
          <a:bodyPr/>
          <a:lstStyle>
            <a:lvl1pPr marL="0" indent="0" algn="r">
              <a:lnSpc>
                <a:spcPct val="112000"/>
              </a:lnSpc>
              <a:spcBef>
                <a:spcPts val="0"/>
              </a:spcBef>
              <a:spcAft>
                <a:spcPts val="0"/>
              </a:spcAft>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54181" y="6453386"/>
            <a:ext cx="1216807" cy="404614"/>
          </a:xfrm>
        </p:spPr>
        <p:txBody>
          <a:bodyPr/>
          <a:lstStyle>
            <a:lvl1pPr>
              <a:defRPr>
                <a:solidFill>
                  <a:schemeClr val="tx2"/>
                </a:solidFill>
              </a:defRPr>
            </a:lvl1pPr>
          </a:lstStyle>
          <a:p>
            <a:fld id="{72D7B362-7D1E-4FBB-9349-4CC309995CDB}" type="datetimeFigureOut">
              <a:rPr lang="en-US" smtClean="0"/>
              <a:pPr/>
              <a:t>3/13/2020</a:t>
            </a:fld>
            <a:endParaRPr lang="en-GB"/>
          </a:p>
        </p:txBody>
      </p:sp>
      <p:sp>
        <p:nvSpPr>
          <p:cNvPr id="5" name="Footer Placeholder 4"/>
          <p:cNvSpPr>
            <a:spLocks noGrp="1"/>
          </p:cNvSpPr>
          <p:nvPr>
            <p:ph type="ftr" sz="quarter" idx="11"/>
          </p:nvPr>
        </p:nvSpPr>
        <p:spPr>
          <a:xfrm>
            <a:off x="1938234" y="6453386"/>
            <a:ext cx="5267533" cy="404614"/>
          </a:xfrm>
        </p:spPr>
        <p:txBody>
          <a:bodyPr/>
          <a:lstStyle>
            <a:lvl1pPr algn="ctr">
              <a:defRPr>
                <a:solidFill>
                  <a:schemeClr val="tx2"/>
                </a:solidFill>
              </a:defRPr>
            </a:lvl1pPr>
          </a:lstStyle>
          <a:p>
            <a:endParaRPr lang="en-GB"/>
          </a:p>
        </p:txBody>
      </p:sp>
      <p:sp>
        <p:nvSpPr>
          <p:cNvPr id="6" name="Slide Number Placeholder 5"/>
          <p:cNvSpPr>
            <a:spLocks noGrp="1"/>
          </p:cNvSpPr>
          <p:nvPr>
            <p:ph type="sldNum" sz="quarter" idx="12"/>
          </p:nvPr>
        </p:nvSpPr>
        <p:spPr>
          <a:xfrm>
            <a:off x="7373012" y="6453386"/>
            <a:ext cx="1197219" cy="404614"/>
          </a:xfrm>
        </p:spPr>
        <p:txBody>
          <a:bodyPr/>
          <a:lstStyle>
            <a:lvl1pPr>
              <a:defRPr>
                <a:solidFill>
                  <a:schemeClr val="tx2"/>
                </a:solidFill>
              </a:defRPr>
            </a:lvl1pPr>
          </a:lstStyle>
          <a:p>
            <a:fld id="{40AC8142-A58C-4239-BDFD-66B4054DFC29}" type="slidenum">
              <a:rPr lang="en-GB" smtClean="0"/>
              <a:pPr/>
              <a:t>‹#›</a:t>
            </a:fld>
            <a:endParaRPr lang="en-GB"/>
          </a:p>
        </p:txBody>
      </p:sp>
      <p:sp>
        <p:nvSpPr>
          <p:cNvPr id="7" name="Freeform 6"/>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bg2"/>
          </a:solidFill>
          <a:ln w="0">
            <a:noFill/>
            <a:prstDash val="solid"/>
            <a:round/>
            <a:headEnd/>
            <a:tailEnd/>
          </a:ln>
        </p:spPr>
      </p:sp>
      <p:sp>
        <p:nvSpPr>
          <p:cNvPr id="8" name="Freeform 7"/>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 xmlns:p14="http://schemas.microsoft.com/office/powerpoint/2010/main" val="331596679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8700" y="2286000"/>
            <a:ext cx="3335840"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94052" y="2286000"/>
            <a:ext cx="3335840"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2D7B362-7D1E-4FBB-9349-4CC309995CDB}" type="datetimeFigureOut">
              <a:rPr lang="en-US" smtClean="0"/>
              <a:pPr/>
              <a:t>3/13/2020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0AC8142-A58C-4239-BDFD-66B4054DFC29}" type="slidenum">
              <a:rPr lang="en-GB" smtClean="0"/>
              <a:pPr/>
              <a:t>‹#›</a:t>
            </a:fld>
            <a:endParaRPr lang="en-GB"/>
          </a:p>
        </p:txBody>
      </p:sp>
    </p:spTree>
    <p:extLst>
      <p:ext uri="{BB962C8B-B14F-4D97-AF65-F5344CB8AC3E}">
        <p14:creationId xmlns="" xmlns:p14="http://schemas.microsoft.com/office/powerpoint/2010/main" val="2128142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28700" y="685800"/>
            <a:ext cx="72009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28700" y="2340230"/>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1028700" y="3305208"/>
            <a:ext cx="3335839"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93760" y="2349754"/>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893760" y="3305208"/>
            <a:ext cx="3335840"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2D7B362-7D1E-4FBB-9349-4CC309995CDB}" type="datetimeFigureOut">
              <a:rPr lang="en-US" smtClean="0"/>
              <a:pPr/>
              <a:t>3/13/2020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0AC8142-A58C-4239-BDFD-66B4054DFC29}" type="slidenum">
              <a:rPr lang="en-GB" smtClean="0"/>
              <a:pPr/>
              <a:t>‹#›</a:t>
            </a:fld>
            <a:endParaRPr lang="en-GB"/>
          </a:p>
        </p:txBody>
      </p:sp>
    </p:spTree>
    <p:extLst>
      <p:ext uri="{BB962C8B-B14F-4D97-AF65-F5344CB8AC3E}">
        <p14:creationId xmlns="" xmlns:p14="http://schemas.microsoft.com/office/powerpoint/2010/main" val="1061636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2D7B362-7D1E-4FBB-9349-4CC309995CDB}" type="datetimeFigureOut">
              <a:rPr lang="en-US" smtClean="0"/>
              <a:pPr/>
              <a:t>3/13/2020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0AC8142-A58C-4239-BDFD-66B4054DFC29}" type="slidenum">
              <a:rPr lang="en-GB" smtClean="0"/>
              <a:pPr/>
              <a:t>‹#›</a:t>
            </a:fld>
            <a:endParaRPr lang="en-GB"/>
          </a:p>
        </p:txBody>
      </p:sp>
    </p:spTree>
    <p:extLst>
      <p:ext uri="{BB962C8B-B14F-4D97-AF65-F5344CB8AC3E}">
        <p14:creationId xmlns="" xmlns:p14="http://schemas.microsoft.com/office/powerpoint/2010/main" val="3401172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D7B362-7D1E-4FBB-9349-4CC309995CDB}" type="datetimeFigureOut">
              <a:rPr lang="en-US" smtClean="0"/>
              <a:pPr/>
              <a:t>3/13/2020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0AC8142-A58C-4239-BDFD-66B4054DFC29}" type="slidenum">
              <a:rPr lang="en-GB" smtClean="0"/>
              <a:pPr/>
              <a:t>‹#›</a:t>
            </a:fld>
            <a:endParaRPr lang="en-GB"/>
          </a:p>
        </p:txBody>
      </p:sp>
    </p:spTree>
    <p:extLst>
      <p:ext uri="{BB962C8B-B14F-4D97-AF65-F5344CB8AC3E}">
        <p14:creationId xmlns="" xmlns:p14="http://schemas.microsoft.com/office/powerpoint/2010/main" val="3809429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Autofit/>
          </a:bodyPr>
          <a:lstStyle>
            <a:lvl1pPr>
              <a:lnSpc>
                <a:spcPct val="84000"/>
              </a:lnSpc>
              <a:defRPr sz="44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4692015" y="685801"/>
            <a:ext cx="3909060" cy="5175250"/>
          </a:xfrm>
        </p:spPr>
        <p:txBody>
          <a:bodyPr/>
          <a:lstStyle>
            <a:lvl1pPr>
              <a:defRPr sz="1500"/>
            </a:lvl1pPr>
            <a:lvl2pPr>
              <a:defRPr sz="1500"/>
            </a:lvl2pPr>
            <a:lvl3pPr>
              <a:defRPr sz="1350"/>
            </a:lvl3pPr>
            <a:lvl4pPr>
              <a:defRPr sz="135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42925" y="2856344"/>
            <a:ext cx="2891790" cy="3011056"/>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fld id="{72D7B362-7D1E-4FBB-9349-4CC309995CDB}" type="datetimeFigureOut">
              <a:rPr lang="en-US" smtClean="0"/>
              <a:pPr/>
              <a:t>3/13/2020</a:t>
            </a:fld>
            <a:endParaRPr lang="en-GB"/>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fld id="{40AC8142-A58C-4239-BDFD-66B4054DFC29}" type="slidenum">
              <a:rPr lang="en-GB" smtClean="0"/>
              <a:pPr/>
              <a:t>‹#›</a:t>
            </a:fld>
            <a:endParaRPr lang="en-GB"/>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 xmlns:p14="http://schemas.microsoft.com/office/powerpoint/2010/main" val="1852186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rmAutofit/>
          </a:bodyPr>
          <a:lstStyle>
            <a:lvl1pPr>
              <a:lnSpc>
                <a:spcPct val="84000"/>
              </a:lnSpc>
              <a:defRPr sz="44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4149090" y="1"/>
            <a:ext cx="4994910" cy="6857999"/>
          </a:xfrm>
        </p:spPr>
        <p:txBody>
          <a:bodyPr anchor="t">
            <a:norm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542925" y="2855968"/>
            <a:ext cx="2891790" cy="3011432"/>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fld id="{72D7B362-7D1E-4FBB-9349-4CC309995CDB}" type="datetimeFigureOut">
              <a:rPr lang="en-US" smtClean="0"/>
              <a:pPr/>
              <a:t>3/13/2020</a:t>
            </a:fld>
            <a:endParaRPr lang="en-GB"/>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fld id="{40AC8142-A58C-4239-BDFD-66B4054DFC29}" type="slidenum">
              <a:rPr lang="en-GB" smtClean="0"/>
              <a:pPr/>
              <a:t>‹#›</a:t>
            </a:fld>
            <a:endParaRPr lang="en-GB"/>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 xmlns:p14="http://schemas.microsoft.com/office/powerpoint/2010/main" val="815890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8700" y="685800"/>
            <a:ext cx="72009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028700" y="2286000"/>
            <a:ext cx="72009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42987" y="6453386"/>
            <a:ext cx="903429" cy="404614"/>
          </a:xfrm>
          <a:prstGeom prst="rect">
            <a:avLst/>
          </a:prstGeom>
        </p:spPr>
        <p:txBody>
          <a:bodyPr vert="horz" lIns="91440" tIns="45720" rIns="91440" bIns="45720" rtlCol="0" anchor="ctr"/>
          <a:lstStyle>
            <a:lvl1pPr algn="l">
              <a:defRPr sz="1000" baseline="0">
                <a:solidFill>
                  <a:schemeClr val="tx2"/>
                </a:solidFill>
              </a:defRPr>
            </a:lvl1pPr>
          </a:lstStyle>
          <a:p>
            <a:fld id="{72D7B362-7D1E-4FBB-9349-4CC309995CDB}" type="datetimeFigureOut">
              <a:rPr lang="en-US" smtClean="0"/>
              <a:pPr/>
              <a:t>3/13/2020</a:t>
            </a:fld>
            <a:endParaRPr lang="en-GB"/>
          </a:p>
        </p:txBody>
      </p:sp>
      <p:sp>
        <p:nvSpPr>
          <p:cNvPr id="5" name="Footer Placeholder 4"/>
          <p:cNvSpPr>
            <a:spLocks noGrp="1"/>
          </p:cNvSpPr>
          <p:nvPr>
            <p:ph type="ftr" sz="quarter" idx="3"/>
          </p:nvPr>
        </p:nvSpPr>
        <p:spPr>
          <a:xfrm>
            <a:off x="2170173" y="6453386"/>
            <a:ext cx="4710623" cy="404614"/>
          </a:xfrm>
          <a:prstGeom prst="rect">
            <a:avLst/>
          </a:prstGeom>
        </p:spPr>
        <p:txBody>
          <a:bodyPr vert="horz" lIns="91440" tIns="45720" rIns="91440" bIns="45720" rtlCol="0" anchor="ctr"/>
          <a:lstStyle>
            <a:lvl1pPr algn="l">
              <a:defRPr sz="1000" baseline="0">
                <a:solidFill>
                  <a:schemeClr val="tx2"/>
                </a:solidFill>
              </a:defRPr>
            </a:lvl1pPr>
          </a:lstStyle>
          <a:p>
            <a:endParaRPr lang="en-GB"/>
          </a:p>
        </p:txBody>
      </p:sp>
      <p:sp>
        <p:nvSpPr>
          <p:cNvPr id="6" name="Slide Number Placeholder 5"/>
          <p:cNvSpPr>
            <a:spLocks noGrp="1"/>
          </p:cNvSpPr>
          <p:nvPr>
            <p:ph type="sldNum" sz="quarter" idx="4"/>
          </p:nvPr>
        </p:nvSpPr>
        <p:spPr>
          <a:xfrm>
            <a:off x="7104552" y="6453386"/>
            <a:ext cx="1197219" cy="404614"/>
          </a:xfrm>
          <a:prstGeom prst="rect">
            <a:avLst/>
          </a:prstGeom>
        </p:spPr>
        <p:txBody>
          <a:bodyPr vert="horz" lIns="91440" tIns="45720" rIns="91440" bIns="45720" rtlCol="0" anchor="ctr"/>
          <a:lstStyle>
            <a:lvl1pPr algn="r">
              <a:defRPr sz="1000" baseline="0">
                <a:solidFill>
                  <a:schemeClr val="tx2"/>
                </a:solidFill>
              </a:defRPr>
            </a:lvl1pPr>
          </a:lstStyle>
          <a:p>
            <a:fld id="{40AC8142-A58C-4239-BDFD-66B4054DFC29}" type="slidenum">
              <a:rPr lang="en-GB" smtClean="0"/>
              <a:pPr/>
              <a:t>‹#›</a:t>
            </a:fld>
            <a:endParaRPr lang="en-GB"/>
          </a:p>
        </p:txBody>
      </p:sp>
      <p:sp>
        <p:nvSpPr>
          <p:cNvPr id="9" name="Rectangle 8"/>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 xmlns:p14="http://schemas.microsoft.com/office/powerpoint/2010/main" val="420423912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6858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 xmlns:p15="http://schemas.microsoft.com/office/powerpoint/2012/main">
        <p15:guide id="1" pos="6912">
          <p15:clr>
            <a:srgbClr val="F26B43"/>
          </p15:clr>
        </p15:guide>
        <p15:guide id="2" pos="936">
          <p15:clr>
            <a:srgbClr val="F26B43"/>
          </p15:clr>
        </p15:guide>
        <p15:guide id="3" pos="864">
          <p15:clr>
            <a:srgbClr val="F26B43"/>
          </p15:clr>
        </p15:guide>
        <p15:guide id="0" orient="horz" pos="1368">
          <p15:clr>
            <a:srgbClr val="F26B43"/>
          </p15:clr>
        </p15:guide>
        <p15:guide id="4" orient="horz" pos="1440">
          <p15:clr>
            <a:srgbClr val="F26B43"/>
          </p15:clr>
        </p15:guide>
        <p15:guide id="5" orient="horz" pos="3696">
          <p15:clr>
            <a:srgbClr val="F26B43"/>
          </p15:clr>
        </p15:guide>
        <p15:guide id="6" orient="horz" pos="432">
          <p15:clr>
            <a:srgbClr val="F26B43"/>
          </p15:clr>
        </p15:guide>
        <p15:guide id="7" orient="horz" pos="1512">
          <p15:clr>
            <a:srgbClr val="F26B43"/>
          </p15:clr>
        </p15:guide>
        <p15:guide id="8" pos="5184">
          <p15:clr>
            <a:srgbClr val="F26B43"/>
          </p15:clr>
        </p15:guide>
        <p15:guide id="9" pos="702">
          <p15:clr>
            <a:srgbClr val="F26B43"/>
          </p15:clr>
        </p15:guide>
        <p15:guide id="10" pos="64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1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1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1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 Id="rId5" Type="http://schemas.openxmlformats.org/officeDocument/2006/relationships/image" Target="../media/image45.jpeg"/><Relationship Id="rId4" Type="http://schemas.openxmlformats.org/officeDocument/2006/relationships/image" Target="../media/image44.jpeg"/></Relationships>
</file>

<file path=ppt/slides/_rels/slide2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2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 Id="rId5" Type="http://schemas.openxmlformats.org/officeDocument/2006/relationships/image" Target="../media/image52.jpeg"/><Relationship Id="rId4" Type="http://schemas.openxmlformats.org/officeDocument/2006/relationships/image" Target="../media/image51.jpeg"/></Relationships>
</file>

<file path=ppt/slides/_rels/slide26.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6.jpeg"/><Relationship Id="rId7" Type="http://schemas.openxmlformats.org/officeDocument/2006/relationships/image" Target="../media/image60.jpeg"/><Relationship Id="rId2" Type="http://schemas.openxmlformats.org/officeDocument/2006/relationships/image" Target="../media/image55.jpeg"/><Relationship Id="rId1" Type="http://schemas.openxmlformats.org/officeDocument/2006/relationships/slideLayout" Target="../slideLayouts/slideLayout7.xml"/><Relationship Id="rId6" Type="http://schemas.openxmlformats.org/officeDocument/2006/relationships/image" Target="../media/image59.png"/><Relationship Id="rId5" Type="http://schemas.openxmlformats.org/officeDocument/2006/relationships/image" Target="../media/image58.jpeg"/><Relationship Id="rId4" Type="http://schemas.openxmlformats.org/officeDocument/2006/relationships/image" Target="../media/image57.jpeg"/></Relationships>
</file>

<file path=ppt/slides/_rels/slide32.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40.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2.xml"/><Relationship Id="rId4" Type="http://schemas.openxmlformats.org/officeDocument/2006/relationships/image" Target="../media/image70.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www.fao.org/fishery/topic/14786/en"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124744"/>
            <a:ext cx="7527210" cy="2135730"/>
          </a:xfrm>
        </p:spPr>
        <p:txBody>
          <a:bodyPr/>
          <a:lstStyle/>
          <a:p>
            <a:r>
              <a:rPr lang="en-US" sz="4800" b="1" dirty="0"/>
              <a:t>Prospects and problems of </a:t>
            </a:r>
            <a:r>
              <a:rPr lang="en-US" sz="4800" b="1" dirty="0" err="1"/>
              <a:t>exoTic</a:t>
            </a:r>
            <a:r>
              <a:rPr lang="en-US" sz="4800" b="1" dirty="0"/>
              <a:t> species aquaculture</a:t>
            </a:r>
          </a:p>
        </p:txBody>
      </p:sp>
      <p:sp>
        <p:nvSpPr>
          <p:cNvPr id="3" name="Subtitle 2"/>
          <p:cNvSpPr>
            <a:spLocks noGrp="1"/>
          </p:cNvSpPr>
          <p:nvPr>
            <p:ph type="subTitle" idx="1"/>
          </p:nvPr>
        </p:nvSpPr>
        <p:spPr>
          <a:xfrm>
            <a:off x="1979712" y="3924283"/>
            <a:ext cx="4500594" cy="1887066"/>
          </a:xfrm>
        </p:spPr>
        <p:txBody>
          <a:bodyPr>
            <a:normAutofit fontScale="85000" lnSpcReduction="10000"/>
          </a:bodyPr>
          <a:lstStyle/>
          <a:p>
            <a:r>
              <a:rPr lang="en-US" sz="2800" b="1" dirty="0"/>
              <a:t>Sweety Singh</a:t>
            </a:r>
          </a:p>
          <a:p>
            <a:r>
              <a:rPr lang="en-US" sz="2800" b="1" dirty="0"/>
              <a:t>ID No. U-18-TN-03-002-M-F-005</a:t>
            </a:r>
          </a:p>
          <a:p>
            <a:r>
              <a:rPr lang="en-US" sz="2800" b="1" dirty="0"/>
              <a:t>II </a:t>
            </a:r>
            <a:r>
              <a:rPr lang="en-US" sz="2800" b="1" dirty="0" err="1"/>
              <a:t>M.F.Sc</a:t>
            </a:r>
            <a:r>
              <a:rPr lang="en-US" sz="2800" b="1" dirty="0"/>
              <a:t>.</a:t>
            </a:r>
          </a:p>
          <a:p>
            <a:r>
              <a:rPr lang="en-US" sz="2800" b="1" dirty="0"/>
              <a:t>DAQ</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 xmlns:p14="http://schemas.microsoft.com/office/powerpoint/2010/main" val="663793485"/>
              </p:ext>
            </p:extLst>
          </p:nvPr>
        </p:nvGraphicFramePr>
        <p:xfrm>
          <a:off x="142844" y="285728"/>
          <a:ext cx="4572032" cy="613853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2857488" y="6072206"/>
            <a:ext cx="3429024" cy="369332"/>
          </a:xfrm>
          <a:prstGeom prst="rect">
            <a:avLst/>
          </a:prstGeom>
          <a:noFill/>
        </p:spPr>
        <p:txBody>
          <a:bodyPr wrap="square" rtlCol="0">
            <a:spAutoFit/>
          </a:bodyPr>
          <a:lstStyle/>
          <a:p>
            <a:r>
              <a:rPr lang="en-GB" b="1" dirty="0"/>
              <a:t>(After FAO/DIAS 2005-­2013)</a:t>
            </a:r>
            <a:endParaRPr lang="en-GB" dirty="0"/>
          </a:p>
        </p:txBody>
      </p:sp>
      <p:graphicFrame>
        <p:nvGraphicFramePr>
          <p:cNvPr id="6" name="Content Placeholder 3"/>
          <p:cNvGraphicFramePr>
            <a:graphicFrameLocks/>
          </p:cNvGraphicFramePr>
          <p:nvPr>
            <p:extLst>
              <p:ext uri="{D42A27DB-BD31-4B8C-83A1-F6EECF244321}">
                <p14:modId xmlns="" xmlns:p14="http://schemas.microsoft.com/office/powerpoint/2010/main" val="413864251"/>
              </p:ext>
            </p:extLst>
          </p:nvPr>
        </p:nvGraphicFramePr>
        <p:xfrm>
          <a:off x="4857720" y="142853"/>
          <a:ext cx="4071998" cy="573442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214290"/>
            <a:ext cx="6838976" cy="608630"/>
          </a:xfrm>
          <a:noFill/>
        </p:spPr>
        <p:txBody>
          <a:bodyPr>
            <a:normAutofit fontScale="90000"/>
          </a:bodyPr>
          <a:lstStyle/>
          <a:p>
            <a:pPr algn="ctr"/>
            <a:r>
              <a:rPr lang="en-GB" b="1" dirty="0"/>
              <a:t>PURPOSE OF INTRODUCTION</a:t>
            </a:r>
          </a:p>
        </p:txBody>
      </p:sp>
      <p:sp>
        <p:nvSpPr>
          <p:cNvPr id="3" name="Content Placeholder 2"/>
          <p:cNvSpPr>
            <a:spLocks noGrp="1"/>
          </p:cNvSpPr>
          <p:nvPr>
            <p:ph idx="1"/>
          </p:nvPr>
        </p:nvSpPr>
        <p:spPr>
          <a:xfrm>
            <a:off x="457200" y="714356"/>
            <a:ext cx="5972188" cy="6143644"/>
          </a:xfrm>
        </p:spPr>
        <p:txBody>
          <a:bodyPr>
            <a:noAutofit/>
          </a:bodyPr>
          <a:lstStyle/>
          <a:p>
            <a:pPr algn="just"/>
            <a:r>
              <a:rPr lang="en-GB" sz="2400" b="1" dirty="0"/>
              <a:t>AQUACULTURE </a:t>
            </a:r>
          </a:p>
          <a:p>
            <a:pPr algn="just"/>
            <a:r>
              <a:rPr lang="en-GB" sz="1800" dirty="0"/>
              <a:t>Attracts- highest introduction- compared to other purposes- demand for a particular species and trade in the global market. </a:t>
            </a:r>
          </a:p>
          <a:p>
            <a:pPr algn="just"/>
            <a:r>
              <a:rPr lang="en-GB" sz="1800" dirty="0"/>
              <a:t>Exotic species- important and significant- development of aquaculture and trade- aquaculture products.</a:t>
            </a:r>
          </a:p>
          <a:p>
            <a:pPr algn="just"/>
            <a:r>
              <a:rPr lang="en-GB" sz="1800" dirty="0"/>
              <a:t> As a result of this trend, only 9 species accounted for 78% of the total world freshwater fish culture in 1996. </a:t>
            </a:r>
          </a:p>
          <a:p>
            <a:pPr algn="just"/>
            <a:r>
              <a:rPr lang="en-GB" sz="1800" dirty="0"/>
              <a:t>These major species for fish culture have been introduced into countries throughout the world. </a:t>
            </a:r>
          </a:p>
          <a:p>
            <a:pPr algn="just"/>
            <a:r>
              <a:rPr lang="en-GB" sz="1800" dirty="0"/>
              <a:t>Current trends point to an increasing number of crustacean species, which are being introduced worldwide for the rapidly expanding brackish water shrimp culture. </a:t>
            </a:r>
          </a:p>
          <a:p>
            <a:pPr algn="just"/>
            <a:r>
              <a:rPr lang="en-GB" sz="1800" dirty="0"/>
              <a:t>Introduction- pacific white shrimp species- Asian region -important contributors -spectacular growth of aquaculture in the region- recent times. </a:t>
            </a:r>
          </a:p>
        </p:txBody>
      </p:sp>
      <p:sp>
        <p:nvSpPr>
          <p:cNvPr id="54274" name="AutoShape 2" descr="Image result for aquacul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4275" name="Picture 3" descr="C:\Users\Students\Downloads\pond culture.jfif"/>
          <p:cNvPicPr>
            <a:picLocks noChangeAspect="1" noChangeArrowheads="1"/>
          </p:cNvPicPr>
          <p:nvPr/>
        </p:nvPicPr>
        <p:blipFill>
          <a:blip r:embed="rId2"/>
          <a:srcRect/>
          <a:stretch>
            <a:fillRect/>
          </a:stretch>
        </p:blipFill>
        <p:spPr bwMode="auto">
          <a:xfrm>
            <a:off x="6500827" y="1071546"/>
            <a:ext cx="2643174" cy="1847850"/>
          </a:xfrm>
          <a:prstGeom prst="rect">
            <a:avLst/>
          </a:prstGeom>
          <a:noFill/>
        </p:spPr>
      </p:pic>
      <p:pic>
        <p:nvPicPr>
          <p:cNvPr id="54276" name="Picture 4" descr="C:\Users\Students\Downloads\cage culture.jfif"/>
          <p:cNvPicPr>
            <a:picLocks noChangeAspect="1" noChangeArrowheads="1"/>
          </p:cNvPicPr>
          <p:nvPr/>
        </p:nvPicPr>
        <p:blipFill>
          <a:blip r:embed="rId3"/>
          <a:srcRect/>
          <a:stretch>
            <a:fillRect/>
          </a:stretch>
        </p:blipFill>
        <p:spPr bwMode="auto">
          <a:xfrm>
            <a:off x="6429388" y="3214686"/>
            <a:ext cx="2714612" cy="1619250"/>
          </a:xfrm>
          <a:prstGeom prst="rect">
            <a:avLst/>
          </a:prstGeom>
          <a:noFill/>
        </p:spPr>
      </p:pic>
      <p:pic>
        <p:nvPicPr>
          <p:cNvPr id="54277" name="Picture 5" descr="C:\Users\Students\Downloads\pen culture.jfif"/>
          <p:cNvPicPr>
            <a:picLocks noChangeAspect="1" noChangeArrowheads="1"/>
          </p:cNvPicPr>
          <p:nvPr/>
        </p:nvPicPr>
        <p:blipFill>
          <a:blip r:embed="rId4"/>
          <a:srcRect/>
          <a:stretch>
            <a:fillRect/>
          </a:stretch>
        </p:blipFill>
        <p:spPr bwMode="auto">
          <a:xfrm>
            <a:off x="6500826" y="5000636"/>
            <a:ext cx="2643174" cy="170497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4414" y="-24"/>
            <a:ext cx="7000924" cy="500066"/>
          </a:xfrm>
          <a:noFill/>
        </p:spPr>
        <p:txBody>
          <a:bodyPr>
            <a:normAutofit fontScale="90000"/>
          </a:bodyPr>
          <a:lstStyle/>
          <a:p>
            <a:pPr algn="ctr"/>
            <a:r>
              <a:rPr lang="en-GB" b="1" dirty="0"/>
              <a:t>SPORT FISHING</a:t>
            </a:r>
          </a:p>
        </p:txBody>
      </p:sp>
      <p:sp>
        <p:nvSpPr>
          <p:cNvPr id="3" name="Content Placeholder 2"/>
          <p:cNvSpPr>
            <a:spLocks noGrp="1"/>
          </p:cNvSpPr>
          <p:nvPr>
            <p:ph idx="1"/>
          </p:nvPr>
        </p:nvSpPr>
        <p:spPr>
          <a:xfrm>
            <a:off x="457200" y="500042"/>
            <a:ext cx="6043626" cy="4286280"/>
          </a:xfrm>
        </p:spPr>
        <p:txBody>
          <a:bodyPr>
            <a:normAutofit/>
          </a:bodyPr>
          <a:lstStyle/>
          <a:p>
            <a:pPr algn="just"/>
            <a:r>
              <a:rPr lang="en-GB" dirty="0"/>
              <a:t>Sport fishing - second major motive for introduction</a:t>
            </a:r>
            <a:r>
              <a:rPr lang="en-GB" dirty="0" smtClean="0"/>
              <a:t>.</a:t>
            </a:r>
          </a:p>
          <a:p>
            <a:pPr algn="just"/>
            <a:r>
              <a:rPr lang="en-GB" dirty="0" smtClean="0"/>
              <a:t>1988- All over the world- 78 species were recorded as having been introduced for sport purposes.</a:t>
            </a:r>
            <a:endParaRPr lang="en-GB" dirty="0"/>
          </a:p>
          <a:p>
            <a:pPr algn="just"/>
            <a:r>
              <a:rPr lang="en-GB" dirty="0"/>
              <a:t>More than 200 species- </a:t>
            </a:r>
            <a:r>
              <a:rPr lang="en-GB" dirty="0" smtClean="0"/>
              <a:t>transplanted- stocked </a:t>
            </a:r>
            <a:r>
              <a:rPr lang="en-GB" dirty="0"/>
              <a:t>in public and private waters for sport fishing in North America (</a:t>
            </a:r>
            <a:r>
              <a:rPr lang="en-GB" dirty="0" err="1"/>
              <a:t>Bensen</a:t>
            </a:r>
            <a:r>
              <a:rPr lang="en-GB" dirty="0"/>
              <a:t>, 2000). </a:t>
            </a:r>
          </a:p>
          <a:p>
            <a:pPr algn="just"/>
            <a:r>
              <a:rPr lang="en-GB" dirty="0"/>
              <a:t>A great number of these are </a:t>
            </a:r>
            <a:r>
              <a:rPr lang="en-GB" dirty="0" err="1"/>
              <a:t>salmonids</a:t>
            </a:r>
            <a:r>
              <a:rPr lang="en-GB" dirty="0"/>
              <a:t> or larger predators having the fighting qualities sought by sport fishermen. </a:t>
            </a:r>
          </a:p>
          <a:p>
            <a:pPr algn="just"/>
            <a:r>
              <a:rPr lang="en-GB" dirty="0"/>
              <a:t>In India too, </a:t>
            </a:r>
            <a:r>
              <a:rPr lang="en-GB" dirty="0" err="1"/>
              <a:t>salmonids</a:t>
            </a:r>
            <a:r>
              <a:rPr lang="en-GB" dirty="0"/>
              <a:t> were introduced in the high altitudes for the development sport fisheries.</a:t>
            </a:r>
          </a:p>
          <a:p>
            <a:pPr algn="just"/>
            <a:endParaRPr lang="en-GB" dirty="0"/>
          </a:p>
        </p:txBody>
      </p:sp>
      <p:pic>
        <p:nvPicPr>
          <p:cNvPr id="53249" name="Picture 1" descr="C:\Users\Students\Downloads\sport fishing.jfif"/>
          <p:cNvPicPr>
            <a:picLocks noChangeAspect="1" noChangeArrowheads="1"/>
          </p:cNvPicPr>
          <p:nvPr/>
        </p:nvPicPr>
        <p:blipFill>
          <a:blip r:embed="rId2"/>
          <a:srcRect/>
          <a:stretch>
            <a:fillRect/>
          </a:stretch>
        </p:blipFill>
        <p:spPr bwMode="auto">
          <a:xfrm>
            <a:off x="6515100" y="1000108"/>
            <a:ext cx="2628900" cy="1743075"/>
          </a:xfrm>
          <a:prstGeom prst="rect">
            <a:avLst/>
          </a:prstGeom>
          <a:noFill/>
        </p:spPr>
      </p:pic>
      <p:pic>
        <p:nvPicPr>
          <p:cNvPr id="53250" name="Picture 2" descr="C:\Users\Students\Downloads\sport fishing.jpg"/>
          <p:cNvPicPr>
            <a:picLocks noChangeAspect="1" noChangeArrowheads="1"/>
          </p:cNvPicPr>
          <p:nvPr/>
        </p:nvPicPr>
        <p:blipFill>
          <a:blip r:embed="rId3"/>
          <a:srcRect/>
          <a:stretch>
            <a:fillRect/>
          </a:stretch>
        </p:blipFill>
        <p:spPr bwMode="auto">
          <a:xfrm>
            <a:off x="6500826" y="2928934"/>
            <a:ext cx="2643174" cy="1714512"/>
          </a:xfrm>
          <a:prstGeom prst="rect">
            <a:avLst/>
          </a:prstGeom>
          <a:noFill/>
        </p:spPr>
      </p:pic>
      <p:pic>
        <p:nvPicPr>
          <p:cNvPr id="53251" name="Picture 3" descr="C:\Users\Students\Downloads\sport.png"/>
          <p:cNvPicPr>
            <a:picLocks noChangeAspect="1" noChangeArrowheads="1"/>
          </p:cNvPicPr>
          <p:nvPr/>
        </p:nvPicPr>
        <p:blipFill>
          <a:blip r:embed="rId4" cstate="print"/>
          <a:srcRect/>
          <a:stretch>
            <a:fillRect/>
          </a:stretch>
        </p:blipFill>
        <p:spPr bwMode="auto">
          <a:xfrm>
            <a:off x="-5179945" y="-3884577"/>
            <a:ext cx="2131264" cy="1598537"/>
          </a:xfrm>
          <a:prstGeom prst="rect">
            <a:avLst/>
          </a:prstGeom>
          <a:noFill/>
        </p:spPr>
      </p:pic>
      <p:pic>
        <p:nvPicPr>
          <p:cNvPr id="53252" name="Picture 4" descr="C:\Users\Students\Downloads\sport.png"/>
          <p:cNvPicPr>
            <a:picLocks noChangeAspect="1" noChangeArrowheads="1"/>
          </p:cNvPicPr>
          <p:nvPr/>
        </p:nvPicPr>
        <p:blipFill>
          <a:blip r:embed="rId5" cstate="print"/>
          <a:srcRect/>
          <a:stretch>
            <a:fillRect/>
          </a:stretch>
        </p:blipFill>
        <p:spPr bwMode="auto">
          <a:xfrm>
            <a:off x="6500827" y="4929198"/>
            <a:ext cx="2643174" cy="1785950"/>
          </a:xfrm>
          <a:prstGeom prst="rect">
            <a:avLst/>
          </a:prstGeom>
          <a:noFill/>
        </p:spPr>
      </p:pic>
      <p:pic>
        <p:nvPicPr>
          <p:cNvPr id="2050" name="Picture 2" descr="D:\exotic fish pics\atlantic salmon2.jpg"/>
          <p:cNvPicPr>
            <a:picLocks noChangeAspect="1" noChangeArrowheads="1"/>
          </p:cNvPicPr>
          <p:nvPr/>
        </p:nvPicPr>
        <p:blipFill>
          <a:blip r:embed="rId6"/>
          <a:srcRect/>
          <a:stretch>
            <a:fillRect/>
          </a:stretch>
        </p:blipFill>
        <p:spPr bwMode="auto">
          <a:xfrm>
            <a:off x="357158" y="4643446"/>
            <a:ext cx="2500330" cy="1714512"/>
          </a:xfrm>
          <a:prstGeom prst="rect">
            <a:avLst/>
          </a:prstGeom>
          <a:noFill/>
        </p:spPr>
      </p:pic>
      <p:sp>
        <p:nvSpPr>
          <p:cNvPr id="9" name="TextBox 8"/>
          <p:cNvSpPr txBox="1"/>
          <p:nvPr/>
        </p:nvSpPr>
        <p:spPr>
          <a:xfrm>
            <a:off x="714348" y="6429396"/>
            <a:ext cx="1678408" cy="369332"/>
          </a:xfrm>
          <a:prstGeom prst="rect">
            <a:avLst/>
          </a:prstGeom>
          <a:noFill/>
        </p:spPr>
        <p:txBody>
          <a:bodyPr wrap="none" rtlCol="0">
            <a:spAutoFit/>
          </a:bodyPr>
          <a:lstStyle/>
          <a:p>
            <a:r>
              <a:rPr lang="en-GB" dirty="0"/>
              <a:t>Atlantic salmon</a:t>
            </a:r>
          </a:p>
        </p:txBody>
      </p:sp>
      <p:pic>
        <p:nvPicPr>
          <p:cNvPr id="2051" name="Picture 3" descr="D:\exotic fish pics\loch leven trout.jpg"/>
          <p:cNvPicPr>
            <a:picLocks noChangeAspect="1" noChangeArrowheads="1"/>
          </p:cNvPicPr>
          <p:nvPr/>
        </p:nvPicPr>
        <p:blipFill>
          <a:blip r:embed="rId7"/>
          <a:srcRect/>
          <a:stretch>
            <a:fillRect/>
          </a:stretch>
        </p:blipFill>
        <p:spPr bwMode="auto">
          <a:xfrm>
            <a:off x="3571868" y="4714884"/>
            <a:ext cx="2571768" cy="1643074"/>
          </a:xfrm>
          <a:prstGeom prst="rect">
            <a:avLst/>
          </a:prstGeom>
          <a:noFill/>
        </p:spPr>
      </p:pic>
      <p:sp>
        <p:nvSpPr>
          <p:cNvPr id="11" name="TextBox 10"/>
          <p:cNvSpPr txBox="1"/>
          <p:nvPr/>
        </p:nvSpPr>
        <p:spPr>
          <a:xfrm>
            <a:off x="3857620" y="6429396"/>
            <a:ext cx="1860830" cy="369332"/>
          </a:xfrm>
          <a:prstGeom prst="rect">
            <a:avLst/>
          </a:prstGeom>
          <a:noFill/>
        </p:spPr>
        <p:txBody>
          <a:bodyPr wrap="none" rtlCol="0">
            <a:spAutoFit/>
          </a:bodyPr>
          <a:lstStyle/>
          <a:p>
            <a:r>
              <a:rPr lang="en-GB" dirty="0"/>
              <a:t>Loach </a:t>
            </a:r>
            <a:r>
              <a:rPr lang="en-GB" dirty="0" err="1"/>
              <a:t>leven</a:t>
            </a:r>
            <a:r>
              <a:rPr lang="en-GB" dirty="0"/>
              <a:t> trout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604" y="285728"/>
            <a:ext cx="6572296" cy="537192"/>
          </a:xfrm>
          <a:noFill/>
        </p:spPr>
        <p:txBody>
          <a:bodyPr>
            <a:normAutofit fontScale="90000"/>
          </a:bodyPr>
          <a:lstStyle/>
          <a:p>
            <a:pPr algn="ctr"/>
            <a:r>
              <a:rPr lang="en-GB" b="1" dirty="0"/>
              <a:t>Improvement of Wild Stocks </a:t>
            </a:r>
          </a:p>
        </p:txBody>
      </p:sp>
      <p:sp>
        <p:nvSpPr>
          <p:cNvPr id="3" name="Content Placeholder 2"/>
          <p:cNvSpPr>
            <a:spLocks noGrp="1"/>
          </p:cNvSpPr>
          <p:nvPr>
            <p:ph idx="1"/>
          </p:nvPr>
        </p:nvSpPr>
        <p:spPr>
          <a:xfrm>
            <a:off x="457200" y="928670"/>
            <a:ext cx="5257808" cy="5572164"/>
          </a:xfrm>
        </p:spPr>
        <p:txBody>
          <a:bodyPr>
            <a:normAutofit/>
          </a:bodyPr>
          <a:lstStyle/>
          <a:p>
            <a:pPr algn="just"/>
            <a:r>
              <a:rPr lang="en-GB" dirty="0"/>
              <a:t>The motives - </a:t>
            </a:r>
            <a:r>
              <a:rPr lang="en-GB" dirty="0" smtClean="0"/>
              <a:t>establishment </a:t>
            </a:r>
            <a:r>
              <a:rPr lang="en-GB" dirty="0"/>
              <a:t>of new food </a:t>
            </a:r>
            <a:r>
              <a:rPr lang="en-GB" dirty="0" smtClean="0"/>
              <a:t>fishes, </a:t>
            </a:r>
            <a:r>
              <a:rPr lang="en-GB" dirty="0"/>
              <a:t>filling “vacant niches</a:t>
            </a:r>
            <a:r>
              <a:rPr lang="en-GB" dirty="0" smtClean="0"/>
              <a:t>,” </a:t>
            </a:r>
            <a:r>
              <a:rPr lang="en-GB" dirty="0"/>
              <a:t>stocking natural </a:t>
            </a:r>
            <a:r>
              <a:rPr lang="en-GB" dirty="0" smtClean="0"/>
              <a:t>waters, </a:t>
            </a:r>
            <a:r>
              <a:rPr lang="en-GB" dirty="0"/>
              <a:t>providing forage for </a:t>
            </a:r>
            <a:r>
              <a:rPr lang="en-GB" dirty="0" smtClean="0"/>
              <a:t>predators, </a:t>
            </a:r>
            <a:r>
              <a:rPr lang="en-GB" dirty="0"/>
              <a:t>restoration of </a:t>
            </a:r>
            <a:r>
              <a:rPr lang="en-GB" dirty="0" smtClean="0"/>
              <a:t>fisheries,  </a:t>
            </a:r>
            <a:r>
              <a:rPr lang="en-GB" dirty="0"/>
              <a:t>establishment of a wild </a:t>
            </a:r>
            <a:r>
              <a:rPr lang="en-GB" dirty="0" smtClean="0"/>
              <a:t>stock, </a:t>
            </a:r>
            <a:r>
              <a:rPr lang="en-GB" dirty="0"/>
              <a:t>control of stunted species etc. </a:t>
            </a:r>
          </a:p>
          <a:p>
            <a:pPr algn="just"/>
            <a:r>
              <a:rPr lang="en-GB" dirty="0" err="1" smtClean="0"/>
              <a:t>Eg</a:t>
            </a:r>
            <a:r>
              <a:rPr lang="en-GB" dirty="0" smtClean="0"/>
              <a:t>. Introduction of grass </a:t>
            </a:r>
            <a:r>
              <a:rPr lang="en-GB" dirty="0"/>
              <a:t>carp or common </a:t>
            </a:r>
            <a:r>
              <a:rPr lang="en-GB" dirty="0" smtClean="0"/>
              <a:t>carp to </a:t>
            </a:r>
            <a:r>
              <a:rPr lang="en-GB" dirty="0"/>
              <a:t>convert primary production into meat by utilising the </a:t>
            </a:r>
            <a:r>
              <a:rPr lang="en-GB" dirty="0" err="1"/>
              <a:t>macrophytic</a:t>
            </a:r>
            <a:r>
              <a:rPr lang="en-GB" dirty="0"/>
              <a:t> or </a:t>
            </a:r>
            <a:r>
              <a:rPr lang="en-GB" dirty="0" err="1"/>
              <a:t>phytoplanktonic</a:t>
            </a:r>
            <a:r>
              <a:rPr lang="en-GB" dirty="0"/>
              <a:t> organisms. </a:t>
            </a:r>
          </a:p>
          <a:p>
            <a:pPr algn="just"/>
            <a:r>
              <a:rPr lang="en-GB" dirty="0"/>
              <a:t>Silver carp- introduced -curb -excessive growth of blooms. </a:t>
            </a:r>
          </a:p>
          <a:p>
            <a:pPr algn="just"/>
            <a:r>
              <a:rPr lang="en-GB" dirty="0"/>
              <a:t>This kind of fish associations refers to </a:t>
            </a:r>
            <a:r>
              <a:rPr lang="en-GB" dirty="0" err="1"/>
              <a:t>polyculture</a:t>
            </a:r>
            <a:r>
              <a:rPr lang="en-GB" dirty="0"/>
              <a:t> of fish farming practices which can be extended to management of small water bodies and for extensive fish culture.</a:t>
            </a:r>
          </a:p>
        </p:txBody>
      </p:sp>
      <p:pic>
        <p:nvPicPr>
          <p:cNvPr id="1026" name="Picture 2" descr="E:\images (30).jpeg"/>
          <p:cNvPicPr>
            <a:picLocks noChangeAspect="1" noChangeArrowheads="1"/>
          </p:cNvPicPr>
          <p:nvPr/>
        </p:nvPicPr>
        <p:blipFill>
          <a:blip r:embed="rId2"/>
          <a:srcRect/>
          <a:stretch>
            <a:fillRect/>
          </a:stretch>
        </p:blipFill>
        <p:spPr bwMode="auto">
          <a:xfrm>
            <a:off x="6286512" y="857232"/>
            <a:ext cx="2857488" cy="1285884"/>
          </a:xfrm>
          <a:prstGeom prst="rect">
            <a:avLst/>
          </a:prstGeom>
          <a:noFill/>
        </p:spPr>
      </p:pic>
      <p:sp>
        <p:nvSpPr>
          <p:cNvPr id="5" name="Down Arrow 4"/>
          <p:cNvSpPr/>
          <p:nvPr/>
        </p:nvSpPr>
        <p:spPr>
          <a:xfrm>
            <a:off x="7715272" y="2143116"/>
            <a:ext cx="285752"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E:\exotic fish pics\grassF1.jpg"/>
          <p:cNvPicPr>
            <a:picLocks noChangeAspect="1" noChangeArrowheads="1"/>
          </p:cNvPicPr>
          <p:nvPr/>
        </p:nvPicPr>
        <p:blipFill>
          <a:blip r:embed="rId3"/>
          <a:srcRect b="10526"/>
          <a:stretch>
            <a:fillRect/>
          </a:stretch>
        </p:blipFill>
        <p:spPr bwMode="auto">
          <a:xfrm>
            <a:off x="6429389" y="2428868"/>
            <a:ext cx="2714612" cy="1214445"/>
          </a:xfrm>
          <a:prstGeom prst="rect">
            <a:avLst/>
          </a:prstGeom>
          <a:noFill/>
        </p:spPr>
      </p:pic>
      <p:sp>
        <p:nvSpPr>
          <p:cNvPr id="7" name="Down Arrow 6"/>
          <p:cNvSpPr/>
          <p:nvPr/>
        </p:nvSpPr>
        <p:spPr>
          <a:xfrm flipH="1">
            <a:off x="7715272" y="3714752"/>
            <a:ext cx="285751"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429388" y="4071942"/>
            <a:ext cx="2714612" cy="338554"/>
          </a:xfrm>
          <a:prstGeom prst="rect">
            <a:avLst/>
          </a:prstGeom>
          <a:solidFill>
            <a:schemeClr val="accent5">
              <a:lumMod val="75000"/>
            </a:schemeClr>
          </a:solidFill>
        </p:spPr>
        <p:txBody>
          <a:bodyPr wrap="square" rtlCol="0">
            <a:spAutoFit/>
          </a:bodyPr>
          <a:lstStyle/>
          <a:p>
            <a:r>
              <a:rPr lang="en-US" sz="1600" dirty="0">
                <a:solidFill>
                  <a:schemeClr val="bg2"/>
                </a:solidFill>
              </a:rPr>
              <a:t>Increased meat production</a:t>
            </a:r>
          </a:p>
        </p:txBody>
      </p:sp>
      <p:pic>
        <p:nvPicPr>
          <p:cNvPr id="1028" name="Picture 4" descr="E:\exotic fish pics\SilverCarp.jpg"/>
          <p:cNvPicPr>
            <a:picLocks noChangeAspect="1" noChangeArrowheads="1"/>
          </p:cNvPicPr>
          <p:nvPr/>
        </p:nvPicPr>
        <p:blipFill>
          <a:blip r:embed="rId4"/>
          <a:srcRect/>
          <a:stretch>
            <a:fillRect/>
          </a:stretch>
        </p:blipFill>
        <p:spPr bwMode="auto">
          <a:xfrm>
            <a:off x="5786446" y="4643446"/>
            <a:ext cx="1698035" cy="1785950"/>
          </a:xfrm>
          <a:prstGeom prst="rect">
            <a:avLst/>
          </a:prstGeom>
          <a:noFill/>
        </p:spPr>
      </p:pic>
      <p:sp>
        <p:nvSpPr>
          <p:cNvPr id="10" name="Right Arrow 9"/>
          <p:cNvSpPr/>
          <p:nvPr/>
        </p:nvSpPr>
        <p:spPr>
          <a:xfrm>
            <a:off x="7429520" y="5500702"/>
            <a:ext cx="500066"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9" name="Picture 5" descr="E:\images (31).jpeg"/>
          <p:cNvPicPr>
            <a:picLocks noChangeAspect="1" noChangeArrowheads="1"/>
          </p:cNvPicPr>
          <p:nvPr/>
        </p:nvPicPr>
        <p:blipFill>
          <a:blip r:embed="rId5"/>
          <a:srcRect/>
          <a:stretch>
            <a:fillRect/>
          </a:stretch>
        </p:blipFill>
        <p:spPr bwMode="auto">
          <a:xfrm>
            <a:off x="7858148" y="4714884"/>
            <a:ext cx="1285852" cy="171451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7356" y="285728"/>
            <a:ext cx="5500726" cy="537192"/>
          </a:xfrm>
          <a:noFill/>
        </p:spPr>
        <p:txBody>
          <a:bodyPr>
            <a:normAutofit fontScale="90000"/>
          </a:bodyPr>
          <a:lstStyle/>
          <a:p>
            <a:r>
              <a:rPr lang="en-GB" b="1" dirty="0"/>
              <a:t>ORNAMENTAL PURPOSE </a:t>
            </a:r>
          </a:p>
        </p:txBody>
      </p:sp>
      <p:sp>
        <p:nvSpPr>
          <p:cNvPr id="3" name="Content Placeholder 2"/>
          <p:cNvSpPr>
            <a:spLocks noGrp="1"/>
          </p:cNvSpPr>
          <p:nvPr>
            <p:ph idx="1"/>
          </p:nvPr>
        </p:nvSpPr>
        <p:spPr>
          <a:xfrm>
            <a:off x="457200" y="1000108"/>
            <a:ext cx="8329642" cy="3429024"/>
          </a:xfrm>
        </p:spPr>
        <p:txBody>
          <a:bodyPr>
            <a:noAutofit/>
          </a:bodyPr>
          <a:lstStyle/>
          <a:p>
            <a:pPr algn="just"/>
            <a:r>
              <a:rPr lang="en-GB" sz="2400" dirty="0"/>
              <a:t>exotic fish -introduced worldwide- the global demand on colourful fishes and increase in aquarium trade for keeping aquarium in homes and working places. </a:t>
            </a:r>
          </a:p>
          <a:p>
            <a:pPr algn="just"/>
            <a:r>
              <a:rPr lang="en-GB" sz="2400" dirty="0"/>
              <a:t>Large species like goldfish are introduced for stocking into natural waters or ornamental ponds. </a:t>
            </a:r>
          </a:p>
          <a:p>
            <a:pPr algn="just"/>
            <a:r>
              <a:rPr lang="en-GB" sz="2400" dirty="0"/>
              <a:t>In the other way, innumerable species of small, mostly tropical fish have been widely dispersed by the flourishing aquarium trade.</a:t>
            </a:r>
          </a:p>
        </p:txBody>
      </p:sp>
      <p:pic>
        <p:nvPicPr>
          <p:cNvPr id="1026" name="Picture 2" descr="E:\exotic fish pics\goldfish3.jpg"/>
          <p:cNvPicPr>
            <a:picLocks noChangeAspect="1" noChangeArrowheads="1"/>
          </p:cNvPicPr>
          <p:nvPr/>
        </p:nvPicPr>
        <p:blipFill>
          <a:blip r:embed="rId2" cstate="print"/>
          <a:srcRect/>
          <a:stretch>
            <a:fillRect/>
          </a:stretch>
        </p:blipFill>
        <p:spPr bwMode="auto">
          <a:xfrm>
            <a:off x="500034" y="4286256"/>
            <a:ext cx="2643206" cy="2214578"/>
          </a:xfrm>
          <a:prstGeom prst="rect">
            <a:avLst/>
          </a:prstGeom>
          <a:noFill/>
        </p:spPr>
      </p:pic>
      <p:sp>
        <p:nvSpPr>
          <p:cNvPr id="5" name="TextBox 4"/>
          <p:cNvSpPr txBox="1"/>
          <p:nvPr/>
        </p:nvSpPr>
        <p:spPr>
          <a:xfrm>
            <a:off x="1142976" y="6488692"/>
            <a:ext cx="1045223" cy="369332"/>
          </a:xfrm>
          <a:prstGeom prst="rect">
            <a:avLst/>
          </a:prstGeom>
          <a:noFill/>
        </p:spPr>
        <p:txBody>
          <a:bodyPr wrap="none" rtlCol="0">
            <a:spAutoFit/>
          </a:bodyPr>
          <a:lstStyle/>
          <a:p>
            <a:r>
              <a:rPr lang="en-US" dirty="0"/>
              <a:t>Gold fish</a:t>
            </a:r>
          </a:p>
        </p:txBody>
      </p:sp>
      <p:pic>
        <p:nvPicPr>
          <p:cNvPr id="2050" name="Picture 2" descr="E:\images (32).jpeg"/>
          <p:cNvPicPr>
            <a:picLocks noChangeAspect="1" noChangeArrowheads="1"/>
          </p:cNvPicPr>
          <p:nvPr/>
        </p:nvPicPr>
        <p:blipFill>
          <a:blip r:embed="rId3"/>
          <a:srcRect/>
          <a:stretch>
            <a:fillRect/>
          </a:stretch>
        </p:blipFill>
        <p:spPr bwMode="auto">
          <a:xfrm>
            <a:off x="3357554" y="4286256"/>
            <a:ext cx="2786082" cy="2219328"/>
          </a:xfrm>
          <a:prstGeom prst="rect">
            <a:avLst/>
          </a:prstGeom>
          <a:noFill/>
        </p:spPr>
      </p:pic>
      <p:sp>
        <p:nvSpPr>
          <p:cNvPr id="7" name="TextBox 6"/>
          <p:cNvSpPr txBox="1"/>
          <p:nvPr/>
        </p:nvSpPr>
        <p:spPr>
          <a:xfrm>
            <a:off x="4429124" y="6488668"/>
            <a:ext cx="1059906" cy="369332"/>
          </a:xfrm>
          <a:prstGeom prst="rect">
            <a:avLst/>
          </a:prstGeom>
          <a:noFill/>
        </p:spPr>
        <p:txBody>
          <a:bodyPr wrap="none" rtlCol="0">
            <a:spAutoFit/>
          </a:bodyPr>
          <a:lstStyle/>
          <a:p>
            <a:r>
              <a:rPr lang="en-US" dirty="0" err="1"/>
              <a:t>Gourami</a:t>
            </a:r>
            <a:endParaRPr lang="en-US" dirty="0"/>
          </a:p>
        </p:txBody>
      </p:sp>
      <p:pic>
        <p:nvPicPr>
          <p:cNvPr id="2051" name="Picture 3" descr="E:\download.jpeg"/>
          <p:cNvPicPr>
            <a:picLocks noChangeAspect="1" noChangeArrowheads="1"/>
          </p:cNvPicPr>
          <p:nvPr/>
        </p:nvPicPr>
        <p:blipFill>
          <a:blip r:embed="rId4"/>
          <a:srcRect/>
          <a:stretch>
            <a:fillRect/>
          </a:stretch>
        </p:blipFill>
        <p:spPr bwMode="auto">
          <a:xfrm>
            <a:off x="6357950" y="4286256"/>
            <a:ext cx="2786050" cy="2143140"/>
          </a:xfrm>
          <a:prstGeom prst="rect">
            <a:avLst/>
          </a:prstGeom>
          <a:noFill/>
        </p:spPr>
      </p:pic>
      <p:sp>
        <p:nvSpPr>
          <p:cNvPr id="9" name="TextBox 8"/>
          <p:cNvSpPr txBox="1"/>
          <p:nvPr/>
        </p:nvSpPr>
        <p:spPr>
          <a:xfrm>
            <a:off x="7358082" y="6429396"/>
            <a:ext cx="1075936" cy="369332"/>
          </a:xfrm>
          <a:prstGeom prst="rect">
            <a:avLst/>
          </a:prstGeom>
          <a:noFill/>
        </p:spPr>
        <p:txBody>
          <a:bodyPr wrap="none" rtlCol="0">
            <a:spAutoFit/>
          </a:bodyPr>
          <a:lstStyle/>
          <a:p>
            <a:r>
              <a:rPr lang="en-US" dirty="0" err="1"/>
              <a:t>Arowana</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1670" y="214290"/>
            <a:ext cx="5114932" cy="751506"/>
          </a:xfrm>
          <a:noFill/>
        </p:spPr>
        <p:txBody>
          <a:bodyPr>
            <a:normAutofit fontScale="90000"/>
          </a:bodyPr>
          <a:lstStyle/>
          <a:p>
            <a:r>
              <a:rPr lang="en-GB" b="1" dirty="0"/>
              <a:t>BIOLOGICAL CONTROL</a:t>
            </a:r>
          </a:p>
        </p:txBody>
      </p:sp>
      <p:sp>
        <p:nvSpPr>
          <p:cNvPr id="3" name="Content Placeholder 2"/>
          <p:cNvSpPr>
            <a:spLocks noGrp="1"/>
          </p:cNvSpPr>
          <p:nvPr>
            <p:ph idx="1"/>
          </p:nvPr>
        </p:nvSpPr>
        <p:spPr>
          <a:xfrm>
            <a:off x="457200" y="1071546"/>
            <a:ext cx="8472518" cy="3571900"/>
          </a:xfrm>
        </p:spPr>
        <p:txBody>
          <a:bodyPr>
            <a:normAutofit/>
          </a:bodyPr>
          <a:lstStyle/>
          <a:p>
            <a:pPr algn="just"/>
            <a:r>
              <a:rPr lang="en-GB" dirty="0"/>
              <a:t>In early 1920s- attempts were made by introducing exotic fish species- eradicate mosquito larvae- controlling malaria. </a:t>
            </a:r>
          </a:p>
          <a:p>
            <a:pPr algn="just"/>
            <a:r>
              <a:rPr lang="en-GB" dirty="0"/>
              <a:t>12 species have been introduced for mosquito control, but most extensive introductions were made with 3 species: </a:t>
            </a:r>
            <a:r>
              <a:rPr lang="en-GB" i="1" dirty="0" err="1"/>
              <a:t>Poecilia</a:t>
            </a:r>
            <a:r>
              <a:rPr lang="en-GB" i="1" dirty="0"/>
              <a:t> </a:t>
            </a:r>
            <a:r>
              <a:rPr lang="en-GB" i="1" dirty="0" err="1"/>
              <a:t>latipinna</a:t>
            </a:r>
            <a:r>
              <a:rPr lang="en-GB" i="1" dirty="0" smtClean="0"/>
              <a:t>, </a:t>
            </a:r>
            <a:r>
              <a:rPr lang="en-GB" i="1" dirty="0" err="1" smtClean="0"/>
              <a:t>Poecilia</a:t>
            </a:r>
            <a:r>
              <a:rPr lang="en-GB" i="1" dirty="0" smtClean="0"/>
              <a:t> </a:t>
            </a:r>
            <a:r>
              <a:rPr lang="en-GB" i="1" dirty="0" err="1"/>
              <a:t>reticulata</a:t>
            </a:r>
            <a:r>
              <a:rPr lang="en-GB" dirty="0"/>
              <a:t> and </a:t>
            </a:r>
            <a:r>
              <a:rPr lang="en-GB" i="1" dirty="0" err="1"/>
              <a:t>Gambusia</a:t>
            </a:r>
            <a:r>
              <a:rPr lang="en-GB" i="1" dirty="0"/>
              <a:t> </a:t>
            </a:r>
            <a:r>
              <a:rPr lang="en-GB" i="1" dirty="0" err="1"/>
              <a:t>affinis</a:t>
            </a:r>
            <a:r>
              <a:rPr lang="en-GB" dirty="0"/>
              <a:t>. </a:t>
            </a:r>
          </a:p>
          <a:p>
            <a:pPr algn="just"/>
            <a:r>
              <a:rPr lang="en-GB" dirty="0"/>
              <a:t>Control of mosquito -</a:t>
            </a:r>
            <a:r>
              <a:rPr lang="en-GB" dirty="0" err="1"/>
              <a:t>larvivorous</a:t>
            </a:r>
            <a:r>
              <a:rPr lang="en-GB" dirty="0"/>
              <a:t> fish- effective and was replacing the more costly and environmentally harmful control with insecticides. </a:t>
            </a:r>
          </a:p>
          <a:p>
            <a:pPr algn="just"/>
            <a:r>
              <a:rPr lang="en-GB" dirty="0"/>
              <a:t>Besides this, in some cases </a:t>
            </a:r>
            <a:r>
              <a:rPr lang="en-GB" dirty="0" err="1"/>
              <a:t>molluskivorous</a:t>
            </a:r>
            <a:r>
              <a:rPr lang="en-GB" dirty="0"/>
              <a:t> fishes were introduced for controlling the aquatic snail vector of </a:t>
            </a:r>
            <a:r>
              <a:rPr lang="en-GB" dirty="0" err="1"/>
              <a:t>schistosomiasis</a:t>
            </a:r>
            <a:r>
              <a:rPr lang="en-GB" dirty="0"/>
              <a:t>.</a:t>
            </a:r>
          </a:p>
        </p:txBody>
      </p:sp>
      <p:pic>
        <p:nvPicPr>
          <p:cNvPr id="3074" name="Picture 2" descr="E:\exotic fish pics\gambusia.jpeg"/>
          <p:cNvPicPr>
            <a:picLocks noChangeAspect="1" noChangeArrowheads="1"/>
          </p:cNvPicPr>
          <p:nvPr/>
        </p:nvPicPr>
        <p:blipFill>
          <a:blip r:embed="rId2"/>
          <a:srcRect/>
          <a:stretch>
            <a:fillRect/>
          </a:stretch>
        </p:blipFill>
        <p:spPr bwMode="auto">
          <a:xfrm>
            <a:off x="1000100" y="4429132"/>
            <a:ext cx="2428860" cy="1909759"/>
          </a:xfrm>
          <a:prstGeom prst="rect">
            <a:avLst/>
          </a:prstGeom>
          <a:noFill/>
        </p:spPr>
      </p:pic>
      <p:sp>
        <p:nvSpPr>
          <p:cNvPr id="5" name="TextBox 4"/>
          <p:cNvSpPr txBox="1"/>
          <p:nvPr/>
        </p:nvSpPr>
        <p:spPr>
          <a:xfrm>
            <a:off x="1453425" y="6357958"/>
            <a:ext cx="1189749" cy="369332"/>
          </a:xfrm>
          <a:prstGeom prst="rect">
            <a:avLst/>
          </a:prstGeom>
          <a:noFill/>
        </p:spPr>
        <p:txBody>
          <a:bodyPr wrap="none" rtlCol="0">
            <a:spAutoFit/>
          </a:bodyPr>
          <a:lstStyle/>
          <a:p>
            <a:r>
              <a:rPr lang="en-US" dirty="0" err="1"/>
              <a:t>Gambusia</a:t>
            </a:r>
            <a:endParaRPr lang="en-US" dirty="0"/>
          </a:p>
        </p:txBody>
      </p:sp>
      <p:pic>
        <p:nvPicPr>
          <p:cNvPr id="3075" name="Picture 3" descr="E:\exotic fish pics\guppy.jpg"/>
          <p:cNvPicPr>
            <a:picLocks noChangeAspect="1" noChangeArrowheads="1"/>
          </p:cNvPicPr>
          <p:nvPr/>
        </p:nvPicPr>
        <p:blipFill>
          <a:blip r:embed="rId3" cstate="print"/>
          <a:srcRect/>
          <a:stretch>
            <a:fillRect/>
          </a:stretch>
        </p:blipFill>
        <p:spPr bwMode="auto">
          <a:xfrm>
            <a:off x="3857620" y="4429132"/>
            <a:ext cx="2285984" cy="1857388"/>
          </a:xfrm>
          <a:prstGeom prst="rect">
            <a:avLst/>
          </a:prstGeom>
          <a:noFill/>
        </p:spPr>
      </p:pic>
      <p:sp>
        <p:nvSpPr>
          <p:cNvPr id="7" name="TextBox 6"/>
          <p:cNvSpPr txBox="1"/>
          <p:nvPr/>
        </p:nvSpPr>
        <p:spPr>
          <a:xfrm>
            <a:off x="4572000" y="6357958"/>
            <a:ext cx="798808" cy="369332"/>
          </a:xfrm>
          <a:prstGeom prst="rect">
            <a:avLst/>
          </a:prstGeom>
          <a:noFill/>
        </p:spPr>
        <p:txBody>
          <a:bodyPr wrap="none" rtlCol="0">
            <a:spAutoFit/>
          </a:bodyPr>
          <a:lstStyle/>
          <a:p>
            <a:r>
              <a:rPr lang="en-US" dirty="0"/>
              <a:t>Guppy</a:t>
            </a:r>
          </a:p>
        </p:txBody>
      </p:sp>
      <p:pic>
        <p:nvPicPr>
          <p:cNvPr id="44034" name="Picture 2" descr="Image result for poecilia latipinna"/>
          <p:cNvPicPr>
            <a:picLocks noChangeAspect="1" noChangeArrowheads="1"/>
          </p:cNvPicPr>
          <p:nvPr/>
        </p:nvPicPr>
        <p:blipFill>
          <a:blip r:embed="rId4" cstate="print"/>
          <a:srcRect b="7407"/>
          <a:stretch>
            <a:fillRect/>
          </a:stretch>
        </p:blipFill>
        <p:spPr bwMode="auto">
          <a:xfrm>
            <a:off x="6500826" y="4429132"/>
            <a:ext cx="2357454" cy="1857388"/>
          </a:xfrm>
          <a:prstGeom prst="rect">
            <a:avLst/>
          </a:prstGeom>
          <a:noFill/>
        </p:spPr>
      </p:pic>
      <p:sp>
        <p:nvSpPr>
          <p:cNvPr id="9" name="TextBox 8"/>
          <p:cNvSpPr txBox="1"/>
          <p:nvPr/>
        </p:nvSpPr>
        <p:spPr>
          <a:xfrm>
            <a:off x="6929454" y="6345816"/>
            <a:ext cx="1359411" cy="369332"/>
          </a:xfrm>
          <a:prstGeom prst="rect">
            <a:avLst/>
          </a:prstGeom>
          <a:noFill/>
        </p:spPr>
        <p:txBody>
          <a:bodyPr wrap="none" rtlCol="0">
            <a:spAutoFit/>
          </a:bodyPr>
          <a:lstStyle/>
          <a:p>
            <a:r>
              <a:rPr lang="en-GB" dirty="0" err="1" smtClean="0"/>
              <a:t>Sailfin</a:t>
            </a:r>
            <a:r>
              <a:rPr lang="en-GB" dirty="0" smtClean="0"/>
              <a:t> molly</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357166"/>
            <a:ext cx="6686568" cy="680068"/>
          </a:xfrm>
          <a:noFill/>
        </p:spPr>
        <p:txBody>
          <a:bodyPr>
            <a:normAutofit fontScale="90000"/>
          </a:bodyPr>
          <a:lstStyle/>
          <a:p>
            <a:pPr algn="ctr"/>
            <a:r>
              <a:rPr lang="en-GB" b="1" dirty="0"/>
              <a:t>ACCIDENTAL INTRODUCTIONS</a:t>
            </a:r>
          </a:p>
        </p:txBody>
      </p:sp>
      <p:sp>
        <p:nvSpPr>
          <p:cNvPr id="3" name="Content Placeholder 2"/>
          <p:cNvSpPr>
            <a:spLocks noGrp="1"/>
          </p:cNvSpPr>
          <p:nvPr>
            <p:ph idx="1"/>
          </p:nvPr>
        </p:nvSpPr>
        <p:spPr>
          <a:xfrm>
            <a:off x="457200" y="1000108"/>
            <a:ext cx="4972056" cy="5312752"/>
          </a:xfrm>
        </p:spPr>
        <p:txBody>
          <a:bodyPr>
            <a:noAutofit/>
          </a:bodyPr>
          <a:lstStyle/>
          <a:p>
            <a:pPr algn="just"/>
            <a:r>
              <a:rPr lang="en-GB" sz="2400" dirty="0"/>
              <a:t>Ballast water- seawater or fresh water pumped into ballast tanks for stabilising the ship and is a major source of accidental introduction.</a:t>
            </a:r>
          </a:p>
          <a:p>
            <a:pPr algn="just"/>
            <a:r>
              <a:rPr lang="en-GB" sz="2400" dirty="0"/>
              <a:t> The water- different areas- pumped into the ballast- voyage of the ship, which may carry many plants and animals of the different region from where it is carried. </a:t>
            </a:r>
          </a:p>
          <a:p>
            <a:pPr algn="just"/>
            <a:r>
              <a:rPr lang="en-GB" sz="2400" dirty="0"/>
              <a:t>About one third of the aquatic species in the Great Lakes of North America are reported to have been introduced with the ballast water.</a:t>
            </a:r>
          </a:p>
        </p:txBody>
      </p:sp>
      <p:pic>
        <p:nvPicPr>
          <p:cNvPr id="1026" name="Picture 2" descr="E:\download (1).jpeg"/>
          <p:cNvPicPr>
            <a:picLocks noChangeAspect="1" noChangeArrowheads="1"/>
          </p:cNvPicPr>
          <p:nvPr/>
        </p:nvPicPr>
        <p:blipFill>
          <a:blip r:embed="rId2"/>
          <a:srcRect/>
          <a:stretch>
            <a:fillRect/>
          </a:stretch>
        </p:blipFill>
        <p:spPr bwMode="auto">
          <a:xfrm>
            <a:off x="5572132" y="1214422"/>
            <a:ext cx="3571868" cy="500066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85794"/>
          </a:xfrm>
          <a:solidFill>
            <a:schemeClr val="bg2">
              <a:lumMod val="75000"/>
            </a:schemeClr>
          </a:solidFill>
        </p:spPr>
        <p:txBody>
          <a:bodyPr>
            <a:noAutofit/>
          </a:bodyPr>
          <a:lstStyle/>
          <a:p>
            <a:pPr algn="ctr"/>
            <a:r>
              <a:rPr lang="en-GB" sz="2400" dirty="0"/>
              <a:t>Historical perspectives and status of exotic fish species in Indian aquaculture</a:t>
            </a:r>
          </a:p>
        </p:txBody>
      </p:sp>
      <p:graphicFrame>
        <p:nvGraphicFramePr>
          <p:cNvPr id="4" name="Table 3"/>
          <p:cNvGraphicFramePr>
            <a:graphicFrameLocks noGrp="1"/>
          </p:cNvGraphicFramePr>
          <p:nvPr/>
        </p:nvGraphicFramePr>
        <p:xfrm>
          <a:off x="0" y="857232"/>
          <a:ext cx="9144000" cy="6000768"/>
        </p:xfrm>
        <a:graphic>
          <a:graphicData uri="http://schemas.openxmlformats.org/drawingml/2006/table">
            <a:tbl>
              <a:tblPr>
                <a:tableStyleId>{9DCAF9ED-07DC-4A11-8D7F-57B35C25682E}</a:tableStyleId>
              </a:tblPr>
              <a:tblGrid>
                <a:gridCol w="1538243">
                  <a:extLst>
                    <a:ext uri="{9D8B030D-6E8A-4147-A177-3AD203B41FA5}">
                      <a16:colId xmlns="" xmlns:a16="http://schemas.microsoft.com/office/drawing/2014/main" val="20000"/>
                    </a:ext>
                  </a:extLst>
                </a:gridCol>
                <a:gridCol w="1196411">
                  <a:extLst>
                    <a:ext uri="{9D8B030D-6E8A-4147-A177-3AD203B41FA5}">
                      <a16:colId xmlns="" xmlns:a16="http://schemas.microsoft.com/office/drawing/2014/main" val="20001"/>
                    </a:ext>
                  </a:extLst>
                </a:gridCol>
                <a:gridCol w="734579">
                  <a:extLst>
                    <a:ext uri="{9D8B030D-6E8A-4147-A177-3AD203B41FA5}">
                      <a16:colId xmlns="" xmlns:a16="http://schemas.microsoft.com/office/drawing/2014/main" val="20002"/>
                    </a:ext>
                  </a:extLst>
                </a:gridCol>
                <a:gridCol w="1396380">
                  <a:extLst>
                    <a:ext uri="{9D8B030D-6E8A-4147-A177-3AD203B41FA5}">
                      <a16:colId xmlns="" xmlns:a16="http://schemas.microsoft.com/office/drawing/2014/main" val="20003"/>
                    </a:ext>
                  </a:extLst>
                </a:gridCol>
                <a:gridCol w="1983242">
                  <a:extLst>
                    <a:ext uri="{9D8B030D-6E8A-4147-A177-3AD203B41FA5}">
                      <a16:colId xmlns="" xmlns:a16="http://schemas.microsoft.com/office/drawing/2014/main" val="20004"/>
                    </a:ext>
                  </a:extLst>
                </a:gridCol>
                <a:gridCol w="2295145">
                  <a:extLst>
                    <a:ext uri="{9D8B030D-6E8A-4147-A177-3AD203B41FA5}">
                      <a16:colId xmlns="" xmlns:a16="http://schemas.microsoft.com/office/drawing/2014/main" val="20005"/>
                    </a:ext>
                  </a:extLst>
                </a:gridCol>
              </a:tblGrid>
              <a:tr h="531248">
                <a:tc>
                  <a:txBody>
                    <a:bodyPr/>
                    <a:lstStyle/>
                    <a:p>
                      <a:pPr algn="ctr">
                        <a:lnSpc>
                          <a:spcPct val="107000"/>
                        </a:lnSpc>
                        <a:spcAft>
                          <a:spcPts val="65"/>
                        </a:spcAft>
                      </a:pPr>
                      <a:r>
                        <a:rPr lang="en-GB" sz="1600" dirty="0"/>
                        <a:t>Species</a:t>
                      </a:r>
                      <a:endParaRPr lang="en-GB" sz="1600" dirty="0">
                        <a:latin typeface="Calibri"/>
                        <a:ea typeface="Calibri"/>
                        <a:cs typeface="Times New Roman"/>
                      </a:endParaRPr>
                    </a:p>
                  </a:txBody>
                  <a:tcPr marL="36437" marR="36437" marT="0" marB="0"/>
                </a:tc>
                <a:tc>
                  <a:txBody>
                    <a:bodyPr/>
                    <a:lstStyle/>
                    <a:p>
                      <a:pPr marL="160655" algn="ctr">
                        <a:lnSpc>
                          <a:spcPct val="107000"/>
                        </a:lnSpc>
                        <a:spcAft>
                          <a:spcPts val="0"/>
                        </a:spcAft>
                      </a:pPr>
                      <a:r>
                        <a:rPr lang="en-GB" sz="1600" dirty="0"/>
                        <a:t>Reason</a:t>
                      </a:r>
                      <a:endParaRPr lang="en-GB" sz="1600" dirty="0">
                        <a:latin typeface="Calibri"/>
                        <a:ea typeface="Calibri"/>
                        <a:cs typeface="Times New Roman"/>
                      </a:endParaRPr>
                    </a:p>
                  </a:txBody>
                  <a:tcPr marL="36437" marR="36437" marT="0" marB="0"/>
                </a:tc>
                <a:tc>
                  <a:txBody>
                    <a:bodyPr/>
                    <a:lstStyle/>
                    <a:p>
                      <a:pPr marL="194310" algn="ctr">
                        <a:lnSpc>
                          <a:spcPct val="107000"/>
                        </a:lnSpc>
                        <a:spcAft>
                          <a:spcPts val="0"/>
                        </a:spcAft>
                      </a:pPr>
                      <a:r>
                        <a:rPr lang="en-GB" sz="1600"/>
                        <a:t>Year</a:t>
                      </a:r>
                      <a:endParaRPr lang="en-GB" sz="1600">
                        <a:latin typeface="Calibri"/>
                        <a:ea typeface="Calibri"/>
                        <a:cs typeface="Times New Roman"/>
                      </a:endParaRPr>
                    </a:p>
                  </a:txBody>
                  <a:tcPr marL="36437" marR="36437" marT="0" marB="0"/>
                </a:tc>
                <a:tc>
                  <a:txBody>
                    <a:bodyPr/>
                    <a:lstStyle/>
                    <a:p>
                      <a:pPr marL="442595" algn="ctr">
                        <a:lnSpc>
                          <a:spcPct val="107000"/>
                        </a:lnSpc>
                        <a:spcAft>
                          <a:spcPts val="0"/>
                        </a:spcAft>
                      </a:pPr>
                      <a:r>
                        <a:rPr lang="en-GB" sz="1600" dirty="0"/>
                        <a:t>Source</a:t>
                      </a:r>
                      <a:endParaRPr lang="en-GB" sz="1600" dirty="0">
                        <a:latin typeface="Calibri"/>
                        <a:ea typeface="Calibri"/>
                        <a:cs typeface="Times New Roman"/>
                      </a:endParaRPr>
                    </a:p>
                  </a:txBody>
                  <a:tcPr marL="36437" marR="36437" marT="0" marB="0"/>
                </a:tc>
                <a:tc>
                  <a:txBody>
                    <a:bodyPr/>
                    <a:lstStyle/>
                    <a:p>
                      <a:pPr marL="442595" algn="ctr">
                        <a:lnSpc>
                          <a:spcPct val="107000"/>
                        </a:lnSpc>
                        <a:spcAft>
                          <a:spcPts val="0"/>
                        </a:spcAft>
                      </a:pPr>
                      <a:r>
                        <a:rPr lang="en-GB" sz="1600"/>
                        <a:t>From</a:t>
                      </a:r>
                      <a:endParaRPr lang="en-GB" sz="1600">
                        <a:latin typeface="Calibri"/>
                        <a:ea typeface="Calibri"/>
                        <a:cs typeface="Times New Roman"/>
                      </a:endParaRPr>
                    </a:p>
                  </a:txBody>
                  <a:tcPr marL="36437" marR="36437" marT="0" marB="0"/>
                </a:tc>
                <a:tc>
                  <a:txBody>
                    <a:bodyPr/>
                    <a:lstStyle/>
                    <a:p>
                      <a:pPr algn="ctr">
                        <a:lnSpc>
                          <a:spcPct val="107000"/>
                        </a:lnSpc>
                        <a:spcAft>
                          <a:spcPts val="0"/>
                        </a:spcAft>
                      </a:pPr>
                      <a:r>
                        <a:rPr lang="en-GB" sz="1600" dirty="0"/>
                        <a:t>Present  status</a:t>
                      </a:r>
                      <a:endParaRPr lang="en-GB" sz="1600" dirty="0">
                        <a:latin typeface="Calibri"/>
                        <a:ea typeface="Calibri"/>
                        <a:cs typeface="Times New Roman"/>
                      </a:endParaRPr>
                    </a:p>
                  </a:txBody>
                  <a:tcPr marL="36437" marR="36437" marT="0" marB="0"/>
                </a:tc>
                <a:extLst>
                  <a:ext uri="{0D108BD9-81ED-4DB2-BD59-A6C34878D82A}">
                    <a16:rowId xmlns="" xmlns:a16="http://schemas.microsoft.com/office/drawing/2014/main" val="10000"/>
                  </a:ext>
                </a:extLst>
              </a:tr>
              <a:tr h="266904">
                <a:tc rowSpan="2">
                  <a:txBody>
                    <a:bodyPr/>
                    <a:lstStyle/>
                    <a:p>
                      <a:pPr algn="ctr">
                        <a:lnSpc>
                          <a:spcPct val="107000"/>
                        </a:lnSpc>
                        <a:spcAft>
                          <a:spcPts val="80"/>
                        </a:spcAft>
                      </a:pPr>
                      <a:r>
                        <a:rPr lang="en-GB" sz="1600" i="1" dirty="0" err="1"/>
                        <a:t>Salmo</a:t>
                      </a:r>
                      <a:r>
                        <a:rPr lang="en-GB" sz="1600" i="1" dirty="0"/>
                        <a:t> </a:t>
                      </a:r>
                      <a:r>
                        <a:rPr lang="en-GB" sz="1600" i="1" dirty="0" err="1"/>
                        <a:t>trutta</a:t>
                      </a:r>
                      <a:r>
                        <a:rPr lang="en-GB" sz="1600" i="1" dirty="0"/>
                        <a:t> </a:t>
                      </a:r>
                      <a:r>
                        <a:rPr lang="en-GB" sz="1600" i="1" dirty="0" err="1"/>
                        <a:t>fario</a:t>
                      </a:r>
                      <a:r>
                        <a:rPr lang="en-GB" sz="1600" i="1" dirty="0"/>
                        <a:t> </a:t>
                      </a:r>
                      <a:r>
                        <a:rPr lang="en-GB" sz="1600" dirty="0"/>
                        <a:t>L.</a:t>
                      </a:r>
                    </a:p>
                    <a:p>
                      <a:pPr algn="ctr">
                        <a:lnSpc>
                          <a:spcPct val="107000"/>
                        </a:lnSpc>
                        <a:spcAft>
                          <a:spcPts val="80"/>
                        </a:spcAft>
                      </a:pPr>
                      <a:r>
                        <a:rPr lang="en-GB" sz="1600" dirty="0"/>
                        <a:t>(Brown trout)</a:t>
                      </a:r>
                      <a:endParaRPr lang="en-GB" sz="1600" i="1" dirty="0">
                        <a:latin typeface="Calibri"/>
                        <a:ea typeface="Calibri"/>
                        <a:cs typeface="Times New Roman"/>
                      </a:endParaRPr>
                    </a:p>
                  </a:txBody>
                  <a:tcPr marL="36437" marR="36437" marT="0" marB="0"/>
                </a:tc>
                <a:tc rowSpan="2">
                  <a:txBody>
                    <a:bodyPr/>
                    <a:lstStyle/>
                    <a:p>
                      <a:pPr marL="47625" marR="163195" indent="-47625" algn="ctr">
                        <a:lnSpc>
                          <a:spcPct val="107000"/>
                        </a:lnSpc>
                        <a:spcAft>
                          <a:spcPts val="0"/>
                        </a:spcAft>
                      </a:pPr>
                      <a:r>
                        <a:rPr lang="en-GB" sz="1600" dirty="0"/>
                        <a:t>For planting in reservoirs and lakes</a:t>
                      </a:r>
                      <a:endParaRPr lang="en-GB" sz="1600" dirty="0">
                        <a:latin typeface="Calibri"/>
                        <a:ea typeface="Calibri"/>
                        <a:cs typeface="Times New Roman"/>
                      </a:endParaRPr>
                    </a:p>
                  </a:txBody>
                  <a:tcPr marL="36437" marR="36437" marT="0" marB="0"/>
                </a:tc>
                <a:tc>
                  <a:txBody>
                    <a:bodyPr/>
                    <a:lstStyle/>
                    <a:p>
                      <a:pPr algn="ctr">
                        <a:lnSpc>
                          <a:spcPct val="107000"/>
                        </a:lnSpc>
                        <a:spcAft>
                          <a:spcPts val="60"/>
                        </a:spcAft>
                      </a:pPr>
                      <a:r>
                        <a:rPr lang="en-GB" sz="1600" dirty="0"/>
                        <a:t>1863</a:t>
                      </a:r>
                      <a:endParaRPr lang="en-GB" sz="1600" dirty="0">
                        <a:latin typeface="Calibri"/>
                        <a:ea typeface="Calibri"/>
                        <a:cs typeface="Times New Roman"/>
                      </a:endParaRPr>
                    </a:p>
                  </a:txBody>
                  <a:tcPr marL="36437" marR="36437" marT="0" marB="0"/>
                </a:tc>
                <a:tc>
                  <a:txBody>
                    <a:bodyPr/>
                    <a:lstStyle/>
                    <a:p>
                      <a:pPr algn="ctr">
                        <a:lnSpc>
                          <a:spcPct val="107000"/>
                        </a:lnSpc>
                        <a:spcAft>
                          <a:spcPts val="60"/>
                        </a:spcAft>
                      </a:pPr>
                      <a:r>
                        <a:rPr lang="en-GB" sz="1600"/>
                        <a:t>England</a:t>
                      </a:r>
                      <a:endParaRPr lang="en-GB" sz="1600">
                        <a:latin typeface="Calibri"/>
                        <a:ea typeface="Calibri"/>
                        <a:cs typeface="Times New Roman"/>
                      </a:endParaRPr>
                    </a:p>
                  </a:txBody>
                  <a:tcPr marL="36437" marR="36437" marT="0" marB="0"/>
                </a:tc>
                <a:tc rowSpan="2">
                  <a:txBody>
                    <a:bodyPr/>
                    <a:lstStyle/>
                    <a:p>
                      <a:pPr algn="ctr">
                        <a:lnSpc>
                          <a:spcPct val="107000"/>
                        </a:lnSpc>
                        <a:spcAft>
                          <a:spcPts val="60"/>
                        </a:spcAft>
                      </a:pPr>
                      <a:r>
                        <a:rPr lang="en-GB" sz="1600"/>
                        <a:t>Nilgiris (Tamil Nadu (TN)),</a:t>
                      </a:r>
                    </a:p>
                    <a:p>
                      <a:pPr marL="47625" algn="ctr">
                        <a:lnSpc>
                          <a:spcPct val="107000"/>
                        </a:lnSpc>
                        <a:spcAft>
                          <a:spcPts val="65"/>
                        </a:spcAft>
                      </a:pPr>
                      <a:r>
                        <a:rPr lang="en-GB" sz="1600"/>
                        <a:t>Harwan in Kashmir (J&amp;K),</a:t>
                      </a:r>
                    </a:p>
                    <a:p>
                      <a:pPr algn="ctr">
                        <a:lnSpc>
                          <a:spcPct val="107000"/>
                        </a:lnSpc>
                        <a:spcAft>
                          <a:spcPts val="60"/>
                        </a:spcAft>
                      </a:pPr>
                      <a:r>
                        <a:rPr lang="en-GB" sz="1600"/>
                        <a:t>Kerala</a:t>
                      </a:r>
                      <a:endParaRPr lang="en-GB" sz="1600">
                        <a:latin typeface="Calibri"/>
                        <a:ea typeface="Calibri"/>
                        <a:cs typeface="Times New Roman"/>
                      </a:endParaRPr>
                    </a:p>
                  </a:txBody>
                  <a:tcPr marL="36437" marR="36437" marT="0" marB="0"/>
                </a:tc>
                <a:tc rowSpan="2">
                  <a:txBody>
                    <a:bodyPr/>
                    <a:lstStyle/>
                    <a:p>
                      <a:pPr marL="47625" indent="-47625" algn="ctr">
                        <a:lnSpc>
                          <a:spcPct val="107000"/>
                        </a:lnSpc>
                        <a:spcAft>
                          <a:spcPts val="0"/>
                        </a:spcAft>
                      </a:pPr>
                      <a:r>
                        <a:rPr lang="en-GB" sz="1600" dirty="0"/>
                        <a:t>Cultivated and bred in most of the hill states. Naturalized population exists in upland rivers, streams and lakes</a:t>
                      </a:r>
                      <a:endParaRPr lang="en-GB" sz="1600" dirty="0">
                        <a:latin typeface="Calibri"/>
                        <a:ea typeface="Calibri"/>
                        <a:cs typeface="Times New Roman"/>
                      </a:endParaRPr>
                    </a:p>
                  </a:txBody>
                  <a:tcPr marL="36437" marR="36437" marT="0" marB="0"/>
                </a:tc>
                <a:extLst>
                  <a:ext uri="{0D108BD9-81ED-4DB2-BD59-A6C34878D82A}">
                    <a16:rowId xmlns="" xmlns:a16="http://schemas.microsoft.com/office/drawing/2014/main" val="10001"/>
                  </a:ext>
                </a:extLst>
              </a:tr>
              <a:tr h="1338905">
                <a:tc vMerge="1">
                  <a:txBody>
                    <a:bodyPr/>
                    <a:lstStyle/>
                    <a:p>
                      <a:endParaRPr lang="en-GB"/>
                    </a:p>
                  </a:txBody>
                  <a:tcPr/>
                </a:tc>
                <a:tc vMerge="1">
                  <a:txBody>
                    <a:bodyPr/>
                    <a:lstStyle/>
                    <a:p>
                      <a:endParaRPr lang="en-GB"/>
                    </a:p>
                  </a:txBody>
                  <a:tcPr/>
                </a:tc>
                <a:tc>
                  <a:txBody>
                    <a:bodyPr/>
                    <a:lstStyle/>
                    <a:p>
                      <a:pPr algn="ctr">
                        <a:lnSpc>
                          <a:spcPct val="107000"/>
                        </a:lnSpc>
                        <a:spcAft>
                          <a:spcPts val="60"/>
                        </a:spcAft>
                      </a:pPr>
                      <a:r>
                        <a:rPr lang="en-GB" sz="1600" dirty="0"/>
                        <a:t>1908,</a:t>
                      </a:r>
                      <a:endParaRPr lang="en-GB" sz="1600" dirty="0">
                        <a:latin typeface="Calibri"/>
                        <a:ea typeface="Calibri"/>
                        <a:cs typeface="Times New Roman"/>
                      </a:endParaRPr>
                    </a:p>
                  </a:txBody>
                  <a:tcPr marL="36437" marR="36437" marT="0" marB="0"/>
                </a:tc>
                <a:tc>
                  <a:txBody>
                    <a:bodyPr/>
                    <a:lstStyle/>
                    <a:p>
                      <a:pPr algn="ctr">
                        <a:lnSpc>
                          <a:spcPct val="107000"/>
                        </a:lnSpc>
                        <a:spcAft>
                          <a:spcPts val="60"/>
                        </a:spcAft>
                      </a:pPr>
                      <a:r>
                        <a:rPr lang="en-GB" sz="1600" dirty="0"/>
                        <a:t>Japan</a:t>
                      </a:r>
                      <a:endParaRPr lang="en-GB" sz="1600" dirty="0">
                        <a:latin typeface="Calibri"/>
                        <a:ea typeface="Calibri"/>
                        <a:cs typeface="Times New Roman"/>
                      </a:endParaRPr>
                    </a:p>
                  </a:txBody>
                  <a:tcPr marL="36437" marR="36437" marT="0" marB="0"/>
                </a:tc>
                <a:tc vMerge="1">
                  <a:txBody>
                    <a:bodyPr/>
                    <a:lstStyle/>
                    <a:p>
                      <a:endParaRPr lang="en-GB"/>
                    </a:p>
                  </a:txBody>
                  <a:tcPr/>
                </a:tc>
                <a:tc vMerge="1">
                  <a:txBody>
                    <a:bodyPr/>
                    <a:lstStyle/>
                    <a:p>
                      <a:endParaRPr lang="en-GB"/>
                    </a:p>
                  </a:txBody>
                  <a:tcPr/>
                </a:tc>
                <a:extLst>
                  <a:ext uri="{0D108BD9-81ED-4DB2-BD59-A6C34878D82A}">
                    <a16:rowId xmlns="" xmlns:a16="http://schemas.microsoft.com/office/drawing/2014/main" val="10002"/>
                  </a:ext>
                </a:extLst>
              </a:tr>
              <a:tr h="842561">
                <a:tc>
                  <a:txBody>
                    <a:bodyPr/>
                    <a:lstStyle/>
                    <a:p>
                      <a:pPr algn="ctr">
                        <a:lnSpc>
                          <a:spcPct val="107000"/>
                        </a:lnSpc>
                        <a:spcAft>
                          <a:spcPts val="85"/>
                        </a:spcAft>
                      </a:pPr>
                      <a:r>
                        <a:rPr lang="en-GB" sz="1600" i="1" dirty="0"/>
                        <a:t>S. </a:t>
                      </a:r>
                      <a:r>
                        <a:rPr lang="en-GB" sz="1600" i="1" dirty="0" err="1"/>
                        <a:t>levensis</a:t>
                      </a:r>
                      <a:r>
                        <a:rPr lang="en-GB" sz="1600" i="1" dirty="0"/>
                        <a:t> </a:t>
                      </a:r>
                      <a:r>
                        <a:rPr lang="en-GB" sz="1600" dirty="0"/>
                        <a:t>Pickens</a:t>
                      </a:r>
                    </a:p>
                    <a:p>
                      <a:pPr marL="47625" algn="ctr">
                        <a:lnSpc>
                          <a:spcPct val="107000"/>
                        </a:lnSpc>
                        <a:spcAft>
                          <a:spcPts val="0"/>
                        </a:spcAft>
                      </a:pPr>
                      <a:r>
                        <a:rPr lang="en-GB" sz="1600" dirty="0"/>
                        <a:t>(Leven trout)</a:t>
                      </a:r>
                      <a:endParaRPr lang="en-GB" sz="1600" dirty="0">
                        <a:latin typeface="Calibri"/>
                        <a:ea typeface="Calibri"/>
                        <a:cs typeface="Times New Roman"/>
                      </a:endParaRPr>
                    </a:p>
                  </a:txBody>
                  <a:tcPr marL="36437" marR="36437" marT="0" marB="0"/>
                </a:tc>
                <a:tc>
                  <a:txBody>
                    <a:bodyPr/>
                    <a:lstStyle/>
                    <a:p>
                      <a:pPr algn="ctr">
                        <a:lnSpc>
                          <a:spcPct val="107000"/>
                        </a:lnSpc>
                        <a:spcAft>
                          <a:spcPts val="0"/>
                        </a:spcAft>
                      </a:pPr>
                      <a:r>
                        <a:rPr lang="en-GB" sz="1600"/>
                        <a:t>-do-</a:t>
                      </a:r>
                      <a:endParaRPr lang="en-GB" sz="1600">
                        <a:latin typeface="Calibri"/>
                        <a:ea typeface="Calibri"/>
                        <a:cs typeface="Times New Roman"/>
                      </a:endParaRPr>
                    </a:p>
                  </a:txBody>
                  <a:tcPr marL="36437" marR="36437" marT="0" marB="0"/>
                </a:tc>
                <a:tc>
                  <a:txBody>
                    <a:bodyPr/>
                    <a:lstStyle/>
                    <a:p>
                      <a:pPr algn="ctr">
                        <a:lnSpc>
                          <a:spcPct val="107000"/>
                        </a:lnSpc>
                        <a:spcAft>
                          <a:spcPts val="0"/>
                        </a:spcAft>
                      </a:pPr>
                      <a:r>
                        <a:rPr lang="en-GB" sz="1600"/>
                        <a:t>1863</a:t>
                      </a:r>
                      <a:endParaRPr lang="en-GB" sz="1600">
                        <a:latin typeface="Calibri"/>
                        <a:ea typeface="Calibri"/>
                        <a:cs typeface="Times New Roman"/>
                      </a:endParaRPr>
                    </a:p>
                  </a:txBody>
                  <a:tcPr marL="36437" marR="36437" marT="0" marB="0"/>
                </a:tc>
                <a:tc>
                  <a:txBody>
                    <a:bodyPr/>
                    <a:lstStyle/>
                    <a:p>
                      <a:pPr algn="ctr">
                        <a:lnSpc>
                          <a:spcPct val="107000"/>
                        </a:lnSpc>
                        <a:spcAft>
                          <a:spcPts val="0"/>
                        </a:spcAft>
                      </a:pPr>
                      <a:r>
                        <a:rPr lang="en-GB" sz="1600" dirty="0"/>
                        <a:t>England</a:t>
                      </a:r>
                      <a:endParaRPr lang="en-GB" sz="1600" dirty="0">
                        <a:latin typeface="Calibri"/>
                        <a:ea typeface="Calibri"/>
                        <a:cs typeface="Times New Roman"/>
                      </a:endParaRPr>
                    </a:p>
                  </a:txBody>
                  <a:tcPr marL="36437" marR="36437" marT="0" marB="0"/>
                </a:tc>
                <a:tc>
                  <a:txBody>
                    <a:bodyPr/>
                    <a:lstStyle/>
                    <a:p>
                      <a:pPr algn="ctr">
                        <a:lnSpc>
                          <a:spcPct val="107000"/>
                        </a:lnSpc>
                        <a:spcAft>
                          <a:spcPts val="0"/>
                        </a:spcAft>
                      </a:pPr>
                      <a:r>
                        <a:rPr lang="en-GB" sz="1600" dirty="0" err="1"/>
                        <a:t>Nilgiris</a:t>
                      </a:r>
                      <a:r>
                        <a:rPr lang="en-GB" sz="1600" dirty="0"/>
                        <a:t> (TN)</a:t>
                      </a:r>
                      <a:endParaRPr lang="en-GB" sz="1600" dirty="0">
                        <a:latin typeface="Calibri"/>
                        <a:ea typeface="Calibri"/>
                        <a:cs typeface="Times New Roman"/>
                      </a:endParaRPr>
                    </a:p>
                  </a:txBody>
                  <a:tcPr marL="36437" marR="36437" marT="0" marB="0"/>
                </a:tc>
                <a:tc>
                  <a:txBody>
                    <a:bodyPr/>
                    <a:lstStyle/>
                    <a:p>
                      <a:pPr marL="47625" marR="14605" indent="-47625" algn="ctr">
                        <a:lnSpc>
                          <a:spcPct val="107000"/>
                        </a:lnSpc>
                        <a:spcAft>
                          <a:spcPts val="0"/>
                        </a:spcAft>
                      </a:pPr>
                      <a:r>
                        <a:rPr lang="en-GB" sz="1600" dirty="0"/>
                        <a:t>Limited occurrence mostly in TN</a:t>
                      </a:r>
                      <a:endParaRPr lang="en-GB" sz="1600" dirty="0">
                        <a:latin typeface="Calibri"/>
                        <a:ea typeface="Calibri"/>
                        <a:cs typeface="Times New Roman"/>
                      </a:endParaRPr>
                    </a:p>
                  </a:txBody>
                  <a:tcPr marL="36437" marR="36437" marT="0" marB="0"/>
                </a:tc>
                <a:extLst>
                  <a:ext uri="{0D108BD9-81ED-4DB2-BD59-A6C34878D82A}">
                    <a16:rowId xmlns="" xmlns:a16="http://schemas.microsoft.com/office/drawing/2014/main" val="10003"/>
                  </a:ext>
                </a:extLst>
              </a:tr>
              <a:tr h="1691749">
                <a:tc>
                  <a:txBody>
                    <a:bodyPr/>
                    <a:lstStyle/>
                    <a:p>
                      <a:pPr marL="47625" indent="-47625" algn="ctr">
                        <a:lnSpc>
                          <a:spcPct val="120000"/>
                        </a:lnSpc>
                        <a:spcAft>
                          <a:spcPts val="0"/>
                        </a:spcAft>
                      </a:pPr>
                      <a:r>
                        <a:rPr lang="en-GB" sz="1600" i="1" dirty="0" err="1"/>
                        <a:t>Onchorhynchus</a:t>
                      </a:r>
                      <a:r>
                        <a:rPr lang="en-GB" sz="1600" i="1" dirty="0"/>
                        <a:t> </a:t>
                      </a:r>
                      <a:r>
                        <a:rPr lang="en-GB" sz="1600" i="1" dirty="0" err="1"/>
                        <a:t>mykiss</a:t>
                      </a:r>
                      <a:r>
                        <a:rPr lang="en-GB" sz="1600" i="1" dirty="0"/>
                        <a:t> </a:t>
                      </a:r>
                      <a:r>
                        <a:rPr lang="en-GB" sz="1600" dirty="0" err="1"/>
                        <a:t>Walbaum</a:t>
                      </a:r>
                      <a:endParaRPr lang="en-GB" sz="1600" dirty="0"/>
                    </a:p>
                    <a:p>
                      <a:pPr marL="47625" algn="ctr">
                        <a:lnSpc>
                          <a:spcPct val="107000"/>
                        </a:lnSpc>
                        <a:spcAft>
                          <a:spcPts val="0"/>
                        </a:spcAft>
                      </a:pPr>
                      <a:r>
                        <a:rPr lang="en-GB" sz="1600" dirty="0"/>
                        <a:t>(Rainbow trout)</a:t>
                      </a:r>
                      <a:endParaRPr lang="en-GB" sz="1600" dirty="0">
                        <a:latin typeface="Calibri"/>
                        <a:ea typeface="Calibri"/>
                        <a:cs typeface="Times New Roman"/>
                      </a:endParaRPr>
                    </a:p>
                  </a:txBody>
                  <a:tcPr marL="36437" marR="36437" marT="0" marB="0"/>
                </a:tc>
                <a:tc>
                  <a:txBody>
                    <a:bodyPr/>
                    <a:lstStyle/>
                    <a:p>
                      <a:pPr algn="ctr">
                        <a:lnSpc>
                          <a:spcPct val="107000"/>
                        </a:lnSpc>
                        <a:spcAft>
                          <a:spcPts val="0"/>
                        </a:spcAft>
                      </a:pPr>
                      <a:r>
                        <a:rPr lang="en-GB" sz="1600"/>
                        <a:t>-do-</a:t>
                      </a:r>
                      <a:endParaRPr lang="en-GB" sz="1600">
                        <a:latin typeface="Calibri"/>
                        <a:ea typeface="Calibri"/>
                        <a:cs typeface="Times New Roman"/>
                      </a:endParaRPr>
                    </a:p>
                  </a:txBody>
                  <a:tcPr marL="36437" marR="36437" marT="0" marB="0"/>
                </a:tc>
                <a:tc>
                  <a:txBody>
                    <a:bodyPr/>
                    <a:lstStyle/>
                    <a:p>
                      <a:pPr marL="47625" marR="192405" indent="-47625" algn="ctr">
                        <a:lnSpc>
                          <a:spcPct val="115000"/>
                        </a:lnSpc>
                        <a:spcAft>
                          <a:spcPts val="0"/>
                        </a:spcAft>
                      </a:pPr>
                      <a:r>
                        <a:rPr lang="en-GB" sz="1600" dirty="0"/>
                        <a:t>      1909 </a:t>
                      </a:r>
                      <a:endParaRPr lang="en-GB" sz="1600" dirty="0">
                        <a:latin typeface="Calibri"/>
                        <a:ea typeface="Calibri"/>
                        <a:cs typeface="Times New Roman"/>
                      </a:endParaRPr>
                    </a:p>
                  </a:txBody>
                  <a:tcPr marL="36437" marR="36437" marT="0" marB="0"/>
                </a:tc>
                <a:tc>
                  <a:txBody>
                    <a:bodyPr/>
                    <a:lstStyle/>
                    <a:p>
                      <a:pPr marL="47625" marR="192405" indent="-47625" algn="ctr">
                        <a:lnSpc>
                          <a:spcPct val="115000"/>
                        </a:lnSpc>
                        <a:spcAft>
                          <a:spcPts val="0"/>
                        </a:spcAft>
                      </a:pPr>
                      <a:r>
                        <a:rPr lang="en-GB" sz="1600" dirty="0"/>
                        <a:t>Sri Lanka, Germany,</a:t>
                      </a:r>
                    </a:p>
                    <a:p>
                      <a:pPr algn="ctr">
                        <a:lnSpc>
                          <a:spcPct val="107000"/>
                        </a:lnSpc>
                        <a:spcAft>
                          <a:spcPts val="0"/>
                        </a:spcAft>
                      </a:pPr>
                      <a:r>
                        <a:rPr lang="en-GB" sz="1600" dirty="0"/>
                        <a:t>New Zealand</a:t>
                      </a:r>
                      <a:endParaRPr lang="en-GB" sz="1600" dirty="0">
                        <a:latin typeface="Calibri"/>
                        <a:ea typeface="Calibri"/>
                        <a:cs typeface="Times New Roman"/>
                      </a:endParaRPr>
                    </a:p>
                  </a:txBody>
                  <a:tcPr marL="36437" marR="36437" marT="0" marB="0"/>
                </a:tc>
                <a:tc>
                  <a:txBody>
                    <a:bodyPr/>
                    <a:lstStyle/>
                    <a:p>
                      <a:pPr algn="ctr">
                        <a:lnSpc>
                          <a:spcPct val="107000"/>
                        </a:lnSpc>
                        <a:spcAft>
                          <a:spcPts val="0"/>
                        </a:spcAft>
                      </a:pPr>
                      <a:r>
                        <a:rPr lang="en-GB" sz="1600" dirty="0"/>
                        <a:t>-do-</a:t>
                      </a:r>
                      <a:endParaRPr lang="en-GB" sz="1600" dirty="0">
                        <a:latin typeface="Calibri"/>
                        <a:ea typeface="Calibri"/>
                        <a:cs typeface="Times New Roman"/>
                      </a:endParaRPr>
                    </a:p>
                  </a:txBody>
                  <a:tcPr marL="36437" marR="36437" marT="0" marB="0"/>
                </a:tc>
                <a:tc>
                  <a:txBody>
                    <a:bodyPr/>
                    <a:lstStyle/>
                    <a:p>
                      <a:pPr marL="47625" indent="-47625" algn="ctr">
                        <a:lnSpc>
                          <a:spcPct val="107000"/>
                        </a:lnSpc>
                        <a:spcAft>
                          <a:spcPts val="0"/>
                        </a:spcAft>
                      </a:pPr>
                      <a:r>
                        <a:rPr lang="en-GB" sz="1600" dirty="0"/>
                        <a:t>Widely cultivated and bred in most of the hill states. Some are found in the wild</a:t>
                      </a:r>
                      <a:endParaRPr lang="en-GB" sz="1600" dirty="0">
                        <a:latin typeface="Calibri"/>
                        <a:ea typeface="Calibri"/>
                        <a:cs typeface="Times New Roman"/>
                      </a:endParaRPr>
                    </a:p>
                  </a:txBody>
                  <a:tcPr marL="36437" marR="36437" marT="0" marB="0"/>
                </a:tc>
                <a:extLst>
                  <a:ext uri="{0D108BD9-81ED-4DB2-BD59-A6C34878D82A}">
                    <a16:rowId xmlns="" xmlns:a16="http://schemas.microsoft.com/office/drawing/2014/main" val="10004"/>
                  </a:ext>
                </a:extLst>
              </a:tr>
              <a:tr h="266904">
                <a:tc rowSpan="2">
                  <a:txBody>
                    <a:bodyPr/>
                    <a:lstStyle/>
                    <a:p>
                      <a:pPr marL="47625" indent="-47625" algn="ctr">
                        <a:lnSpc>
                          <a:spcPct val="107000"/>
                        </a:lnSpc>
                        <a:spcAft>
                          <a:spcPts val="0"/>
                        </a:spcAft>
                        <a:tabLst>
                          <a:tab pos="1260475" algn="l"/>
                        </a:tabLst>
                      </a:pPr>
                      <a:r>
                        <a:rPr lang="en-GB" sz="1600" i="1" dirty="0"/>
                        <a:t>S. </a:t>
                      </a:r>
                      <a:r>
                        <a:rPr lang="en-GB" sz="1600" i="1" dirty="0" err="1"/>
                        <a:t>Gairdneri</a:t>
                      </a:r>
                      <a:r>
                        <a:rPr lang="en-GB" sz="1600" i="1" dirty="0"/>
                        <a:t> </a:t>
                      </a:r>
                      <a:r>
                        <a:rPr lang="en-GB" sz="1600" i="1" dirty="0" err="1"/>
                        <a:t>irideus</a:t>
                      </a:r>
                      <a:r>
                        <a:rPr lang="en-GB" sz="1600" i="1" dirty="0"/>
                        <a:t> </a:t>
                      </a:r>
                      <a:r>
                        <a:rPr lang="en-GB" sz="1600" dirty="0" err="1"/>
                        <a:t>Ranae</a:t>
                      </a:r>
                      <a:r>
                        <a:rPr lang="en-GB" sz="1600" dirty="0"/>
                        <a:t> (Steelhead trout)</a:t>
                      </a:r>
                      <a:endParaRPr lang="en-GB" sz="1600" dirty="0">
                        <a:latin typeface="Calibri"/>
                        <a:ea typeface="Calibri"/>
                        <a:cs typeface="Times New Roman"/>
                      </a:endParaRPr>
                    </a:p>
                  </a:txBody>
                  <a:tcPr marL="36437" marR="36437" marT="0" marB="0"/>
                </a:tc>
                <a:tc rowSpan="2">
                  <a:txBody>
                    <a:bodyPr/>
                    <a:lstStyle/>
                    <a:p>
                      <a:pPr algn="ctr">
                        <a:lnSpc>
                          <a:spcPct val="107000"/>
                        </a:lnSpc>
                        <a:spcAft>
                          <a:spcPts val="0"/>
                        </a:spcAft>
                      </a:pPr>
                      <a:r>
                        <a:rPr lang="en-GB" sz="1600"/>
                        <a:t>-do-</a:t>
                      </a:r>
                      <a:endParaRPr lang="en-GB" sz="1600">
                        <a:latin typeface="Calibri"/>
                        <a:ea typeface="Calibri"/>
                        <a:cs typeface="Times New Roman"/>
                      </a:endParaRPr>
                    </a:p>
                  </a:txBody>
                  <a:tcPr marL="36437" marR="36437" marT="0" marB="0"/>
                </a:tc>
                <a:tc>
                  <a:txBody>
                    <a:bodyPr/>
                    <a:lstStyle/>
                    <a:p>
                      <a:pPr algn="ctr">
                        <a:lnSpc>
                          <a:spcPct val="107000"/>
                        </a:lnSpc>
                        <a:spcAft>
                          <a:spcPts val="65"/>
                        </a:spcAft>
                      </a:pPr>
                      <a:r>
                        <a:rPr lang="en-GB" sz="1600"/>
                        <a:t>1867</a:t>
                      </a:r>
                      <a:endParaRPr lang="en-GB" sz="1600">
                        <a:latin typeface="Calibri"/>
                        <a:ea typeface="Calibri"/>
                        <a:cs typeface="Times New Roman"/>
                      </a:endParaRPr>
                    </a:p>
                  </a:txBody>
                  <a:tcPr marL="36437" marR="36437" marT="0" marB="0"/>
                </a:tc>
                <a:tc>
                  <a:txBody>
                    <a:bodyPr/>
                    <a:lstStyle/>
                    <a:p>
                      <a:pPr algn="ctr">
                        <a:lnSpc>
                          <a:spcPct val="107000"/>
                        </a:lnSpc>
                        <a:spcAft>
                          <a:spcPts val="65"/>
                        </a:spcAft>
                      </a:pPr>
                      <a:r>
                        <a:rPr lang="en-GB" sz="1600"/>
                        <a:t>Europe</a:t>
                      </a:r>
                      <a:endParaRPr lang="en-GB" sz="1600">
                        <a:latin typeface="Calibri"/>
                        <a:ea typeface="Calibri"/>
                        <a:cs typeface="Times New Roman"/>
                      </a:endParaRPr>
                    </a:p>
                  </a:txBody>
                  <a:tcPr marL="36437" marR="36437" marT="0" marB="0"/>
                </a:tc>
                <a:tc rowSpan="2">
                  <a:txBody>
                    <a:bodyPr/>
                    <a:lstStyle/>
                    <a:p>
                      <a:pPr algn="ctr">
                        <a:lnSpc>
                          <a:spcPct val="107000"/>
                        </a:lnSpc>
                        <a:spcAft>
                          <a:spcPts val="65"/>
                        </a:spcAft>
                      </a:pPr>
                      <a:r>
                        <a:rPr lang="en-GB" sz="1600"/>
                        <a:t>Nilgiris (TN), Kashmir,</a:t>
                      </a:r>
                    </a:p>
                    <a:p>
                      <a:pPr marL="47625" algn="ctr">
                        <a:lnSpc>
                          <a:spcPct val="107000"/>
                        </a:lnSpc>
                        <a:spcAft>
                          <a:spcPts val="0"/>
                        </a:spcAft>
                      </a:pPr>
                      <a:r>
                        <a:rPr lang="en-GB" sz="1600"/>
                        <a:t>Kerala</a:t>
                      </a:r>
                      <a:endParaRPr lang="en-GB" sz="1600">
                        <a:latin typeface="Calibri"/>
                        <a:ea typeface="Calibri"/>
                        <a:cs typeface="Times New Roman"/>
                      </a:endParaRPr>
                    </a:p>
                  </a:txBody>
                  <a:tcPr marL="36437" marR="36437" marT="0" marB="0"/>
                </a:tc>
                <a:tc rowSpan="2">
                  <a:txBody>
                    <a:bodyPr/>
                    <a:lstStyle/>
                    <a:p>
                      <a:pPr algn="ctr">
                        <a:lnSpc>
                          <a:spcPct val="107000"/>
                        </a:lnSpc>
                        <a:spcAft>
                          <a:spcPts val="0"/>
                        </a:spcAft>
                      </a:pPr>
                      <a:r>
                        <a:rPr lang="en-GB" sz="1600" dirty="0"/>
                        <a:t>Limited occurrence</a:t>
                      </a:r>
                      <a:endParaRPr lang="en-GB" sz="1600" dirty="0">
                        <a:latin typeface="Calibri"/>
                        <a:ea typeface="Calibri"/>
                        <a:cs typeface="Times New Roman"/>
                      </a:endParaRPr>
                    </a:p>
                  </a:txBody>
                  <a:tcPr marL="36437" marR="36437" marT="0" marB="0"/>
                </a:tc>
                <a:extLst>
                  <a:ext uri="{0D108BD9-81ED-4DB2-BD59-A6C34878D82A}">
                    <a16:rowId xmlns="" xmlns:a16="http://schemas.microsoft.com/office/drawing/2014/main" val="10005"/>
                  </a:ext>
                </a:extLst>
              </a:tr>
              <a:tr h="1062497">
                <a:tc vMerge="1">
                  <a:txBody>
                    <a:bodyPr/>
                    <a:lstStyle/>
                    <a:p>
                      <a:endParaRPr lang="en-GB"/>
                    </a:p>
                  </a:txBody>
                  <a:tcPr/>
                </a:tc>
                <a:tc vMerge="1">
                  <a:txBody>
                    <a:bodyPr/>
                    <a:lstStyle/>
                    <a:p>
                      <a:endParaRPr lang="en-GB"/>
                    </a:p>
                  </a:txBody>
                  <a:tcPr/>
                </a:tc>
                <a:tc>
                  <a:txBody>
                    <a:bodyPr/>
                    <a:lstStyle/>
                    <a:p>
                      <a:pPr algn="ctr">
                        <a:lnSpc>
                          <a:spcPct val="107000"/>
                        </a:lnSpc>
                        <a:spcAft>
                          <a:spcPts val="65"/>
                        </a:spcAft>
                      </a:pPr>
                      <a:r>
                        <a:rPr lang="en-GB" sz="1600"/>
                        <a:t>1940</a:t>
                      </a:r>
                      <a:endParaRPr lang="en-GB" sz="1600">
                        <a:latin typeface="Calibri"/>
                        <a:ea typeface="Calibri"/>
                        <a:cs typeface="Times New Roman"/>
                      </a:endParaRPr>
                    </a:p>
                  </a:txBody>
                  <a:tcPr marL="36437" marR="36437" marT="0" marB="0"/>
                </a:tc>
                <a:tc>
                  <a:txBody>
                    <a:bodyPr/>
                    <a:lstStyle/>
                    <a:p>
                      <a:pPr marL="47625" algn="ctr">
                        <a:lnSpc>
                          <a:spcPct val="107000"/>
                        </a:lnSpc>
                        <a:spcAft>
                          <a:spcPts val="60"/>
                        </a:spcAft>
                      </a:pPr>
                      <a:r>
                        <a:rPr lang="en-GB" sz="1600" dirty="0"/>
                        <a:t>England and</a:t>
                      </a:r>
                    </a:p>
                    <a:p>
                      <a:pPr algn="ctr">
                        <a:lnSpc>
                          <a:spcPct val="107000"/>
                        </a:lnSpc>
                        <a:spcAft>
                          <a:spcPts val="65"/>
                        </a:spcAft>
                      </a:pPr>
                      <a:r>
                        <a:rPr lang="en-GB" sz="1600" dirty="0"/>
                        <a:t>Sri Lanka</a:t>
                      </a:r>
                      <a:endParaRPr lang="en-GB" sz="1600" dirty="0">
                        <a:latin typeface="Calibri"/>
                        <a:ea typeface="Calibri"/>
                        <a:cs typeface="Times New Roman"/>
                      </a:endParaRPr>
                    </a:p>
                  </a:txBody>
                  <a:tcPr marL="36437" marR="36437" marT="0" marB="0"/>
                </a:tc>
                <a:tc vMerge="1">
                  <a:txBody>
                    <a:bodyPr/>
                    <a:lstStyle/>
                    <a:p>
                      <a:endParaRPr lang="en-GB"/>
                    </a:p>
                  </a:txBody>
                  <a:tcPr/>
                </a:tc>
                <a:tc vMerge="1">
                  <a:txBody>
                    <a:bodyPr/>
                    <a:lstStyle/>
                    <a:p>
                      <a:endParaRPr lang="en-GB"/>
                    </a:p>
                  </a:txBody>
                  <a:tcPr/>
                </a:tc>
                <a:extLst>
                  <a:ext uri="{0D108BD9-81ED-4DB2-BD59-A6C34878D82A}">
                    <a16:rowId xmlns="" xmlns:a16="http://schemas.microsoft.com/office/drawing/2014/main" val="10006"/>
                  </a:ext>
                </a:extLst>
              </a:tr>
            </a:tbl>
          </a:graphicData>
        </a:graphic>
      </p:graphicFrame>
    </p:spTree>
    <p:extLst>
      <p:ext uri="{BB962C8B-B14F-4D97-AF65-F5344CB8AC3E}">
        <p14:creationId xmlns="" xmlns:p14="http://schemas.microsoft.com/office/powerpoint/2010/main" val="22322204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3303"/>
          <a:ext cx="9144000" cy="6861303"/>
        </p:xfrm>
        <a:graphic>
          <a:graphicData uri="http://schemas.openxmlformats.org/drawingml/2006/table">
            <a:tbl>
              <a:tblPr>
                <a:tableStyleId>{9DCAF9ED-07DC-4A11-8D7F-57B35C25682E}</a:tableStyleId>
              </a:tblPr>
              <a:tblGrid>
                <a:gridCol w="1907704">
                  <a:extLst>
                    <a:ext uri="{9D8B030D-6E8A-4147-A177-3AD203B41FA5}">
                      <a16:colId xmlns="" xmlns:a16="http://schemas.microsoft.com/office/drawing/2014/main" val="20000"/>
                    </a:ext>
                  </a:extLst>
                </a:gridCol>
                <a:gridCol w="1190675">
                  <a:extLst>
                    <a:ext uri="{9D8B030D-6E8A-4147-A177-3AD203B41FA5}">
                      <a16:colId xmlns="" xmlns:a16="http://schemas.microsoft.com/office/drawing/2014/main" val="20001"/>
                    </a:ext>
                  </a:extLst>
                </a:gridCol>
                <a:gridCol w="1057983">
                  <a:extLst>
                    <a:ext uri="{9D8B030D-6E8A-4147-A177-3AD203B41FA5}">
                      <a16:colId xmlns="" xmlns:a16="http://schemas.microsoft.com/office/drawing/2014/main" val="20002"/>
                    </a:ext>
                  </a:extLst>
                </a:gridCol>
                <a:gridCol w="1284694">
                  <a:extLst>
                    <a:ext uri="{9D8B030D-6E8A-4147-A177-3AD203B41FA5}">
                      <a16:colId xmlns="" xmlns:a16="http://schemas.microsoft.com/office/drawing/2014/main" val="20003"/>
                    </a:ext>
                  </a:extLst>
                </a:gridCol>
                <a:gridCol w="1299900">
                  <a:extLst>
                    <a:ext uri="{9D8B030D-6E8A-4147-A177-3AD203B41FA5}">
                      <a16:colId xmlns="" xmlns:a16="http://schemas.microsoft.com/office/drawing/2014/main" val="20004"/>
                    </a:ext>
                  </a:extLst>
                </a:gridCol>
                <a:gridCol w="2403044">
                  <a:extLst>
                    <a:ext uri="{9D8B030D-6E8A-4147-A177-3AD203B41FA5}">
                      <a16:colId xmlns="" xmlns:a16="http://schemas.microsoft.com/office/drawing/2014/main" val="20005"/>
                    </a:ext>
                  </a:extLst>
                </a:gridCol>
              </a:tblGrid>
              <a:tr h="1810944">
                <a:tc>
                  <a:txBody>
                    <a:bodyPr/>
                    <a:lstStyle/>
                    <a:p>
                      <a:pPr marL="47625" indent="-47625">
                        <a:lnSpc>
                          <a:spcPct val="119000"/>
                        </a:lnSpc>
                        <a:spcAft>
                          <a:spcPts val="0"/>
                        </a:spcAft>
                      </a:pPr>
                      <a:r>
                        <a:rPr lang="en-GB" sz="1800" i="1" dirty="0"/>
                        <a:t>S. </a:t>
                      </a:r>
                      <a:r>
                        <a:rPr lang="en-GB" sz="1800" i="1" dirty="0" err="1"/>
                        <a:t>Gairdneri</a:t>
                      </a:r>
                      <a:endParaRPr lang="en-GB" sz="1800" i="1" dirty="0"/>
                    </a:p>
                    <a:p>
                      <a:pPr marL="47625" indent="-47625">
                        <a:lnSpc>
                          <a:spcPct val="119000"/>
                        </a:lnSpc>
                        <a:spcAft>
                          <a:spcPts val="0"/>
                        </a:spcAft>
                      </a:pPr>
                      <a:r>
                        <a:rPr lang="en-GB" sz="1800" i="1" dirty="0" err="1"/>
                        <a:t>shasta</a:t>
                      </a:r>
                      <a:r>
                        <a:rPr lang="en-GB" sz="1800" i="1" dirty="0"/>
                        <a:t> </a:t>
                      </a:r>
                      <a:r>
                        <a:rPr lang="en-GB" sz="1800" dirty="0" err="1"/>
                        <a:t>Ranae</a:t>
                      </a:r>
                      <a:endParaRPr lang="en-GB" sz="1600" dirty="0"/>
                    </a:p>
                    <a:p>
                      <a:pPr marL="47625">
                        <a:lnSpc>
                          <a:spcPct val="107000"/>
                        </a:lnSpc>
                        <a:spcAft>
                          <a:spcPts val="0"/>
                        </a:spcAft>
                      </a:pPr>
                      <a:r>
                        <a:rPr lang="en-GB" sz="1800" dirty="0"/>
                        <a:t>(Steelhead trout)</a:t>
                      </a:r>
                      <a:endParaRPr lang="en-GB" sz="1600" dirty="0">
                        <a:latin typeface="Calibri"/>
                        <a:ea typeface="Calibri"/>
                        <a:cs typeface="Times New Roman"/>
                      </a:endParaRPr>
                    </a:p>
                  </a:txBody>
                  <a:tcPr marL="40081" marR="40081" marT="0" marB="0"/>
                </a:tc>
                <a:tc>
                  <a:txBody>
                    <a:bodyPr/>
                    <a:lstStyle/>
                    <a:p>
                      <a:pPr marL="47625" marR="163195" indent="-47625" algn="ctr">
                        <a:lnSpc>
                          <a:spcPct val="107000"/>
                        </a:lnSpc>
                        <a:spcAft>
                          <a:spcPts val="0"/>
                        </a:spcAft>
                      </a:pPr>
                      <a:r>
                        <a:rPr lang="en-GB" sz="1800" dirty="0"/>
                        <a:t>For planting in reservoirs and lakes</a:t>
                      </a:r>
                      <a:endParaRPr lang="en-GB" sz="1800" dirty="0">
                        <a:latin typeface="Calibri"/>
                        <a:ea typeface="Calibri"/>
                        <a:cs typeface="Times New Roman"/>
                      </a:endParaRPr>
                    </a:p>
                  </a:txBody>
                  <a:tcPr marL="40081" marR="40081" marT="0" marB="0"/>
                </a:tc>
                <a:tc>
                  <a:txBody>
                    <a:bodyPr/>
                    <a:lstStyle/>
                    <a:p>
                      <a:pPr algn="ctr">
                        <a:lnSpc>
                          <a:spcPct val="107000"/>
                        </a:lnSpc>
                        <a:spcAft>
                          <a:spcPts val="0"/>
                        </a:spcAft>
                      </a:pPr>
                      <a:r>
                        <a:rPr lang="en-GB" sz="1800"/>
                        <a:t>1941</a:t>
                      </a:r>
                      <a:endParaRPr lang="en-GB" sz="1600">
                        <a:latin typeface="Calibri"/>
                        <a:ea typeface="Calibri"/>
                        <a:cs typeface="Times New Roman"/>
                      </a:endParaRPr>
                    </a:p>
                  </a:txBody>
                  <a:tcPr marL="40081" marR="40081" marT="0" marB="0"/>
                </a:tc>
                <a:tc>
                  <a:txBody>
                    <a:bodyPr/>
                    <a:lstStyle/>
                    <a:p>
                      <a:pPr algn="ctr">
                        <a:lnSpc>
                          <a:spcPct val="107000"/>
                        </a:lnSpc>
                        <a:spcAft>
                          <a:spcPts val="0"/>
                        </a:spcAft>
                      </a:pPr>
                      <a:r>
                        <a:rPr lang="en-GB" sz="1800"/>
                        <a:t>England</a:t>
                      </a:r>
                      <a:endParaRPr lang="en-GB" sz="1600">
                        <a:latin typeface="Calibri"/>
                        <a:ea typeface="Calibri"/>
                        <a:cs typeface="Times New Roman"/>
                      </a:endParaRPr>
                    </a:p>
                  </a:txBody>
                  <a:tcPr marL="40081" marR="40081" marT="0" marB="0"/>
                </a:tc>
                <a:tc>
                  <a:txBody>
                    <a:bodyPr/>
                    <a:lstStyle/>
                    <a:p>
                      <a:pPr algn="ctr">
                        <a:lnSpc>
                          <a:spcPct val="107000"/>
                        </a:lnSpc>
                        <a:spcAft>
                          <a:spcPts val="0"/>
                        </a:spcAft>
                      </a:pPr>
                      <a:r>
                        <a:rPr lang="en-GB" sz="1800"/>
                        <a:t>Kerala</a:t>
                      </a:r>
                      <a:endParaRPr lang="en-GB" sz="1600">
                        <a:latin typeface="Calibri"/>
                        <a:ea typeface="Calibri"/>
                        <a:cs typeface="Times New Roman"/>
                      </a:endParaRPr>
                    </a:p>
                  </a:txBody>
                  <a:tcPr marL="40081" marR="40081" marT="0" marB="0"/>
                </a:tc>
                <a:tc>
                  <a:txBody>
                    <a:bodyPr/>
                    <a:lstStyle/>
                    <a:p>
                      <a:pPr>
                        <a:lnSpc>
                          <a:spcPct val="107000"/>
                        </a:lnSpc>
                        <a:spcAft>
                          <a:spcPts val="0"/>
                        </a:spcAft>
                      </a:pPr>
                      <a:r>
                        <a:rPr lang="en-GB" sz="1800"/>
                        <a:t>Limited occurrence</a:t>
                      </a:r>
                      <a:endParaRPr lang="en-GB" sz="1600">
                        <a:latin typeface="Calibri"/>
                        <a:ea typeface="Calibri"/>
                        <a:cs typeface="Times New Roman"/>
                      </a:endParaRPr>
                    </a:p>
                  </a:txBody>
                  <a:tcPr marL="40081" marR="40081" marT="0" marB="0"/>
                </a:tc>
                <a:extLst>
                  <a:ext uri="{0D108BD9-81ED-4DB2-BD59-A6C34878D82A}">
                    <a16:rowId xmlns="" xmlns:a16="http://schemas.microsoft.com/office/drawing/2014/main" val="10000"/>
                  </a:ext>
                </a:extLst>
              </a:tr>
              <a:tr h="1319270">
                <a:tc>
                  <a:txBody>
                    <a:bodyPr/>
                    <a:lstStyle/>
                    <a:p>
                      <a:pPr>
                        <a:lnSpc>
                          <a:spcPct val="107000"/>
                        </a:lnSpc>
                        <a:spcAft>
                          <a:spcPts val="60"/>
                        </a:spcAft>
                      </a:pPr>
                      <a:r>
                        <a:rPr lang="en-GB" sz="1800" i="1" dirty="0" err="1"/>
                        <a:t>Salvelinus</a:t>
                      </a:r>
                      <a:r>
                        <a:rPr lang="en-GB" sz="1800" i="1" dirty="0"/>
                        <a:t> </a:t>
                      </a:r>
                      <a:r>
                        <a:rPr lang="en-GB" sz="1800" i="1" dirty="0" err="1"/>
                        <a:t>fontinalis</a:t>
                      </a:r>
                      <a:endParaRPr lang="en-GB" sz="1600" i="1" dirty="0"/>
                    </a:p>
                    <a:p>
                      <a:pPr marL="47625">
                        <a:lnSpc>
                          <a:spcPct val="107000"/>
                        </a:lnSpc>
                        <a:spcAft>
                          <a:spcPts val="65"/>
                        </a:spcAft>
                      </a:pPr>
                      <a:r>
                        <a:rPr lang="en-GB" sz="1800" dirty="0" err="1"/>
                        <a:t>Mitchill</a:t>
                      </a:r>
                      <a:r>
                        <a:rPr lang="en-GB" sz="1800" dirty="0"/>
                        <a:t> 1814</a:t>
                      </a:r>
                      <a:endParaRPr lang="en-GB" sz="1600" dirty="0"/>
                    </a:p>
                    <a:p>
                      <a:pPr marL="47625">
                        <a:lnSpc>
                          <a:spcPct val="107000"/>
                        </a:lnSpc>
                        <a:spcAft>
                          <a:spcPts val="0"/>
                        </a:spcAft>
                      </a:pPr>
                      <a:r>
                        <a:rPr lang="en-GB" sz="1800" dirty="0"/>
                        <a:t>(Brook trout)</a:t>
                      </a:r>
                      <a:endParaRPr lang="en-GB" sz="1600" dirty="0">
                        <a:latin typeface="Calibri"/>
                        <a:ea typeface="Calibri"/>
                        <a:cs typeface="Times New Roman"/>
                      </a:endParaRPr>
                    </a:p>
                  </a:txBody>
                  <a:tcPr marL="40081" marR="40081" marT="0" marB="0"/>
                </a:tc>
                <a:tc>
                  <a:txBody>
                    <a:bodyPr/>
                    <a:lstStyle/>
                    <a:p>
                      <a:pPr algn="ctr">
                        <a:lnSpc>
                          <a:spcPct val="107000"/>
                        </a:lnSpc>
                        <a:spcAft>
                          <a:spcPts val="0"/>
                        </a:spcAft>
                      </a:pPr>
                      <a:r>
                        <a:rPr lang="en-GB" sz="1800" dirty="0"/>
                        <a:t>-do-</a:t>
                      </a:r>
                      <a:endParaRPr lang="en-GB" sz="1600" dirty="0">
                        <a:latin typeface="Calibri"/>
                        <a:ea typeface="Calibri"/>
                        <a:cs typeface="Times New Roman"/>
                      </a:endParaRPr>
                    </a:p>
                  </a:txBody>
                  <a:tcPr marL="40081" marR="40081" marT="0" marB="0"/>
                </a:tc>
                <a:tc>
                  <a:txBody>
                    <a:bodyPr/>
                    <a:lstStyle/>
                    <a:p>
                      <a:pPr algn="ctr">
                        <a:lnSpc>
                          <a:spcPct val="107000"/>
                        </a:lnSpc>
                        <a:spcAft>
                          <a:spcPts val="0"/>
                        </a:spcAft>
                      </a:pPr>
                      <a:r>
                        <a:rPr lang="en-GB" sz="1800"/>
                        <a:t>1959, 2007</a:t>
                      </a:r>
                      <a:endParaRPr lang="en-GB" sz="1600">
                        <a:latin typeface="Calibri"/>
                        <a:ea typeface="Calibri"/>
                        <a:cs typeface="Times New Roman"/>
                      </a:endParaRPr>
                    </a:p>
                  </a:txBody>
                  <a:tcPr marL="40081" marR="40081" marT="0" marB="0"/>
                </a:tc>
                <a:tc>
                  <a:txBody>
                    <a:bodyPr/>
                    <a:lstStyle/>
                    <a:p>
                      <a:pPr algn="ctr">
                        <a:lnSpc>
                          <a:spcPct val="107000"/>
                        </a:lnSpc>
                        <a:spcAft>
                          <a:spcPts val="0"/>
                        </a:spcAft>
                      </a:pPr>
                      <a:r>
                        <a:rPr lang="en-GB" sz="1800"/>
                        <a:t>Canada</a:t>
                      </a:r>
                      <a:endParaRPr lang="en-GB" sz="1600">
                        <a:latin typeface="Calibri"/>
                        <a:ea typeface="Calibri"/>
                        <a:cs typeface="Times New Roman"/>
                      </a:endParaRPr>
                    </a:p>
                  </a:txBody>
                  <a:tcPr marL="40081" marR="40081" marT="0" marB="0"/>
                </a:tc>
                <a:tc>
                  <a:txBody>
                    <a:bodyPr/>
                    <a:lstStyle/>
                    <a:p>
                      <a:pPr algn="ctr">
                        <a:lnSpc>
                          <a:spcPct val="107000"/>
                        </a:lnSpc>
                        <a:spcAft>
                          <a:spcPts val="0"/>
                        </a:spcAft>
                      </a:pPr>
                      <a:r>
                        <a:rPr lang="en-GB" sz="1800"/>
                        <a:t>-do-</a:t>
                      </a:r>
                      <a:endParaRPr lang="en-GB" sz="1600">
                        <a:latin typeface="Calibri"/>
                        <a:ea typeface="Calibri"/>
                        <a:cs typeface="Times New Roman"/>
                      </a:endParaRPr>
                    </a:p>
                  </a:txBody>
                  <a:tcPr marL="40081" marR="40081" marT="0" marB="0"/>
                </a:tc>
                <a:tc>
                  <a:txBody>
                    <a:bodyPr/>
                    <a:lstStyle/>
                    <a:p>
                      <a:pPr marL="47625" indent="-47625">
                        <a:lnSpc>
                          <a:spcPct val="107000"/>
                        </a:lnSpc>
                        <a:spcAft>
                          <a:spcPts val="0"/>
                        </a:spcAft>
                      </a:pPr>
                      <a:r>
                        <a:rPr lang="en-GB" sz="1800"/>
                        <a:t>Aquaculture of this species is now practiced in Himachal Pradesh</a:t>
                      </a:r>
                      <a:endParaRPr lang="en-GB" sz="1600">
                        <a:latin typeface="Calibri"/>
                        <a:ea typeface="Calibri"/>
                        <a:cs typeface="Times New Roman"/>
                      </a:endParaRPr>
                    </a:p>
                  </a:txBody>
                  <a:tcPr marL="40081" marR="40081" marT="0" marB="0"/>
                </a:tc>
                <a:extLst>
                  <a:ext uri="{0D108BD9-81ED-4DB2-BD59-A6C34878D82A}">
                    <a16:rowId xmlns="" xmlns:a16="http://schemas.microsoft.com/office/drawing/2014/main" val="10001"/>
                  </a:ext>
                </a:extLst>
              </a:tr>
              <a:tr h="1399865">
                <a:tc>
                  <a:txBody>
                    <a:bodyPr/>
                    <a:lstStyle/>
                    <a:p>
                      <a:pPr>
                        <a:lnSpc>
                          <a:spcPct val="107000"/>
                        </a:lnSpc>
                        <a:spcAft>
                          <a:spcPts val="65"/>
                        </a:spcAft>
                      </a:pPr>
                      <a:r>
                        <a:rPr lang="en-GB" sz="1800" i="1" dirty="0" err="1"/>
                        <a:t>Salvelinus</a:t>
                      </a:r>
                      <a:r>
                        <a:rPr lang="en-GB" sz="1800" i="1" dirty="0"/>
                        <a:t> </a:t>
                      </a:r>
                      <a:r>
                        <a:rPr lang="en-GB" sz="1800" i="1" dirty="0" err="1"/>
                        <a:t>namaykush</a:t>
                      </a:r>
                      <a:endParaRPr lang="en-GB" sz="1600" i="1" dirty="0"/>
                    </a:p>
                    <a:p>
                      <a:pPr marL="47625">
                        <a:lnSpc>
                          <a:spcPct val="107000"/>
                        </a:lnSpc>
                        <a:spcAft>
                          <a:spcPts val="60"/>
                        </a:spcAft>
                      </a:pPr>
                      <a:r>
                        <a:rPr lang="en-GB" sz="1800" dirty="0" err="1"/>
                        <a:t>Walbaum</a:t>
                      </a:r>
                      <a:r>
                        <a:rPr lang="en-GB" sz="1800" dirty="0"/>
                        <a:t> 1972</a:t>
                      </a:r>
                      <a:endParaRPr lang="en-GB" sz="1600" dirty="0"/>
                    </a:p>
                    <a:p>
                      <a:pPr marL="47625">
                        <a:lnSpc>
                          <a:spcPct val="107000"/>
                        </a:lnSpc>
                        <a:spcAft>
                          <a:spcPts val="0"/>
                        </a:spcAft>
                      </a:pPr>
                      <a:r>
                        <a:rPr lang="en-GB" sz="1800" dirty="0"/>
                        <a:t>(</a:t>
                      </a:r>
                      <a:r>
                        <a:rPr lang="en-GB" sz="1800" dirty="0" err="1"/>
                        <a:t>Splake</a:t>
                      </a:r>
                      <a:r>
                        <a:rPr lang="en-GB" sz="1800" dirty="0"/>
                        <a:t> trout)</a:t>
                      </a:r>
                      <a:endParaRPr lang="en-GB" sz="1600" dirty="0">
                        <a:latin typeface="Calibri"/>
                        <a:ea typeface="Calibri"/>
                        <a:cs typeface="Times New Roman"/>
                      </a:endParaRPr>
                    </a:p>
                  </a:txBody>
                  <a:tcPr marL="40081" marR="40081" marT="0" marB="0"/>
                </a:tc>
                <a:tc>
                  <a:txBody>
                    <a:bodyPr/>
                    <a:lstStyle/>
                    <a:p>
                      <a:pPr marL="47625" marR="163195" indent="-47625" algn="ctr">
                        <a:lnSpc>
                          <a:spcPct val="107000"/>
                        </a:lnSpc>
                        <a:spcAft>
                          <a:spcPts val="0"/>
                        </a:spcAft>
                      </a:pPr>
                      <a:r>
                        <a:rPr lang="en-GB" sz="1800" dirty="0"/>
                        <a:t>-do-</a:t>
                      </a:r>
                      <a:endParaRPr lang="en-GB" sz="1600" dirty="0">
                        <a:latin typeface="Calibri"/>
                        <a:ea typeface="Calibri"/>
                        <a:cs typeface="Times New Roman"/>
                      </a:endParaRPr>
                    </a:p>
                  </a:txBody>
                  <a:tcPr marL="40081" marR="40081" marT="0" marB="0"/>
                </a:tc>
                <a:tc>
                  <a:txBody>
                    <a:bodyPr/>
                    <a:lstStyle/>
                    <a:p>
                      <a:pPr algn="ctr">
                        <a:lnSpc>
                          <a:spcPct val="107000"/>
                        </a:lnSpc>
                        <a:spcAft>
                          <a:spcPts val="0"/>
                        </a:spcAft>
                      </a:pPr>
                      <a:r>
                        <a:rPr lang="en-GB" sz="1800" dirty="0"/>
                        <a:t>1968</a:t>
                      </a:r>
                      <a:endParaRPr lang="en-GB" sz="1600" dirty="0">
                        <a:latin typeface="Calibri"/>
                        <a:ea typeface="Calibri"/>
                        <a:cs typeface="Times New Roman"/>
                      </a:endParaRPr>
                    </a:p>
                  </a:txBody>
                  <a:tcPr marL="40081" marR="40081" marT="0" marB="0"/>
                </a:tc>
                <a:tc>
                  <a:txBody>
                    <a:bodyPr/>
                    <a:lstStyle/>
                    <a:p>
                      <a:pPr algn="ctr">
                        <a:lnSpc>
                          <a:spcPct val="107000"/>
                        </a:lnSpc>
                        <a:spcAft>
                          <a:spcPts val="0"/>
                        </a:spcAft>
                      </a:pPr>
                      <a:r>
                        <a:rPr lang="en-GB" sz="1800"/>
                        <a:t>Japan</a:t>
                      </a:r>
                      <a:endParaRPr lang="en-GB" sz="1600">
                        <a:latin typeface="Calibri"/>
                        <a:ea typeface="Calibri"/>
                        <a:cs typeface="Times New Roman"/>
                      </a:endParaRPr>
                    </a:p>
                  </a:txBody>
                  <a:tcPr marL="40081" marR="40081" marT="0" marB="0"/>
                </a:tc>
                <a:tc>
                  <a:txBody>
                    <a:bodyPr/>
                    <a:lstStyle/>
                    <a:p>
                      <a:pPr algn="ctr">
                        <a:lnSpc>
                          <a:spcPct val="107000"/>
                        </a:lnSpc>
                        <a:spcAft>
                          <a:spcPts val="0"/>
                        </a:spcAft>
                      </a:pPr>
                      <a:r>
                        <a:rPr lang="en-GB" sz="1800"/>
                        <a:t>Nilgiris (TN)</a:t>
                      </a:r>
                      <a:endParaRPr lang="en-GB" sz="1600">
                        <a:latin typeface="Calibri"/>
                        <a:ea typeface="Calibri"/>
                        <a:cs typeface="Times New Roman"/>
                      </a:endParaRPr>
                    </a:p>
                  </a:txBody>
                  <a:tcPr marL="40081" marR="40081" marT="0" marB="0"/>
                </a:tc>
                <a:tc>
                  <a:txBody>
                    <a:bodyPr/>
                    <a:lstStyle/>
                    <a:p>
                      <a:pPr>
                        <a:lnSpc>
                          <a:spcPct val="107000"/>
                        </a:lnSpc>
                        <a:spcAft>
                          <a:spcPts val="0"/>
                        </a:spcAft>
                      </a:pPr>
                      <a:r>
                        <a:rPr lang="en-GB" sz="1800"/>
                        <a:t>Limited occurrence</a:t>
                      </a:r>
                      <a:endParaRPr lang="en-GB" sz="1600">
                        <a:latin typeface="Calibri"/>
                        <a:ea typeface="Calibri"/>
                        <a:cs typeface="Times New Roman"/>
                      </a:endParaRPr>
                    </a:p>
                  </a:txBody>
                  <a:tcPr marL="40081" marR="40081" marT="0" marB="0"/>
                </a:tc>
                <a:extLst>
                  <a:ext uri="{0D108BD9-81ED-4DB2-BD59-A6C34878D82A}">
                    <a16:rowId xmlns="" xmlns:a16="http://schemas.microsoft.com/office/drawing/2014/main" val="10002"/>
                  </a:ext>
                </a:extLst>
              </a:tr>
              <a:tr h="1290985">
                <a:tc>
                  <a:txBody>
                    <a:bodyPr/>
                    <a:lstStyle/>
                    <a:p>
                      <a:pPr marL="47625" indent="-47625">
                        <a:lnSpc>
                          <a:spcPct val="107000"/>
                        </a:lnSpc>
                        <a:spcAft>
                          <a:spcPts val="0"/>
                        </a:spcAft>
                      </a:pPr>
                      <a:r>
                        <a:rPr lang="en-GB" sz="1800" i="1" dirty="0" err="1"/>
                        <a:t>Onchorhynchus</a:t>
                      </a:r>
                      <a:r>
                        <a:rPr lang="en-GB" sz="1800" i="1" dirty="0"/>
                        <a:t> </a:t>
                      </a:r>
                      <a:r>
                        <a:rPr lang="en-GB" sz="1800" i="1" dirty="0" err="1"/>
                        <a:t>nerka</a:t>
                      </a:r>
                      <a:endParaRPr lang="en-GB" sz="1800" i="1" dirty="0"/>
                    </a:p>
                    <a:p>
                      <a:pPr marL="47625" indent="-47625">
                        <a:lnSpc>
                          <a:spcPct val="107000"/>
                        </a:lnSpc>
                        <a:spcAft>
                          <a:spcPts val="0"/>
                        </a:spcAft>
                      </a:pPr>
                      <a:r>
                        <a:rPr lang="en-GB" sz="1800" dirty="0" err="1"/>
                        <a:t>Walbaum</a:t>
                      </a:r>
                      <a:r>
                        <a:rPr lang="en-GB" sz="1800" dirty="0"/>
                        <a:t> (Sockeye salmon)</a:t>
                      </a:r>
                      <a:endParaRPr lang="en-GB" sz="1600" dirty="0">
                        <a:latin typeface="Calibri"/>
                        <a:ea typeface="Calibri"/>
                        <a:cs typeface="Times New Roman"/>
                      </a:endParaRPr>
                    </a:p>
                  </a:txBody>
                  <a:tcPr marL="40081" marR="40081" marT="0" marB="0"/>
                </a:tc>
                <a:tc>
                  <a:txBody>
                    <a:bodyPr/>
                    <a:lstStyle/>
                    <a:p>
                      <a:pPr algn="ctr">
                        <a:lnSpc>
                          <a:spcPct val="107000"/>
                        </a:lnSpc>
                        <a:spcAft>
                          <a:spcPts val="0"/>
                        </a:spcAft>
                      </a:pPr>
                      <a:r>
                        <a:rPr lang="en-GB" sz="1800"/>
                        <a:t>-do-</a:t>
                      </a:r>
                      <a:endParaRPr lang="en-GB" sz="1600">
                        <a:latin typeface="Calibri"/>
                        <a:ea typeface="Calibri"/>
                        <a:cs typeface="Times New Roman"/>
                      </a:endParaRPr>
                    </a:p>
                  </a:txBody>
                  <a:tcPr marL="40081" marR="40081" marT="0" marB="0"/>
                </a:tc>
                <a:tc>
                  <a:txBody>
                    <a:bodyPr/>
                    <a:lstStyle/>
                    <a:p>
                      <a:pPr algn="ctr">
                        <a:lnSpc>
                          <a:spcPct val="107000"/>
                        </a:lnSpc>
                        <a:spcAft>
                          <a:spcPts val="0"/>
                        </a:spcAft>
                      </a:pPr>
                      <a:r>
                        <a:rPr lang="en-GB" sz="1800"/>
                        <a:t>1968, 1970</a:t>
                      </a:r>
                      <a:endParaRPr lang="en-GB" sz="1600">
                        <a:latin typeface="Calibri"/>
                        <a:ea typeface="Calibri"/>
                        <a:cs typeface="Times New Roman"/>
                      </a:endParaRPr>
                    </a:p>
                  </a:txBody>
                  <a:tcPr marL="40081" marR="40081" marT="0" marB="0"/>
                </a:tc>
                <a:tc>
                  <a:txBody>
                    <a:bodyPr/>
                    <a:lstStyle/>
                    <a:p>
                      <a:pPr algn="ctr">
                        <a:lnSpc>
                          <a:spcPct val="107000"/>
                        </a:lnSpc>
                        <a:spcAft>
                          <a:spcPts val="0"/>
                        </a:spcAft>
                      </a:pPr>
                      <a:r>
                        <a:rPr lang="en-GB" sz="1800"/>
                        <a:t>Canada</a:t>
                      </a:r>
                      <a:endParaRPr lang="en-GB" sz="1600">
                        <a:latin typeface="Calibri"/>
                        <a:ea typeface="Calibri"/>
                        <a:cs typeface="Times New Roman"/>
                      </a:endParaRPr>
                    </a:p>
                  </a:txBody>
                  <a:tcPr marL="40081" marR="40081" marT="0" marB="0"/>
                </a:tc>
                <a:tc>
                  <a:txBody>
                    <a:bodyPr/>
                    <a:lstStyle/>
                    <a:p>
                      <a:pPr algn="ctr">
                        <a:lnSpc>
                          <a:spcPct val="107000"/>
                        </a:lnSpc>
                        <a:spcAft>
                          <a:spcPts val="0"/>
                        </a:spcAft>
                      </a:pPr>
                      <a:r>
                        <a:rPr lang="en-GB" sz="1800" dirty="0"/>
                        <a:t>-do-</a:t>
                      </a:r>
                      <a:endParaRPr lang="en-GB" sz="1600" dirty="0">
                        <a:latin typeface="Calibri"/>
                        <a:ea typeface="Calibri"/>
                        <a:cs typeface="Times New Roman"/>
                      </a:endParaRPr>
                    </a:p>
                  </a:txBody>
                  <a:tcPr marL="40081" marR="40081" marT="0" marB="0"/>
                </a:tc>
                <a:tc>
                  <a:txBody>
                    <a:bodyPr/>
                    <a:lstStyle/>
                    <a:p>
                      <a:pPr>
                        <a:lnSpc>
                          <a:spcPct val="107000"/>
                        </a:lnSpc>
                        <a:spcAft>
                          <a:spcPts val="0"/>
                        </a:spcAft>
                      </a:pPr>
                      <a:r>
                        <a:rPr lang="en-GB" sz="1800"/>
                        <a:t>Limited occurrence</a:t>
                      </a:r>
                      <a:endParaRPr lang="en-GB" sz="1600">
                        <a:latin typeface="Calibri"/>
                        <a:ea typeface="Calibri"/>
                        <a:cs typeface="Times New Roman"/>
                      </a:endParaRPr>
                    </a:p>
                  </a:txBody>
                  <a:tcPr marL="40081" marR="40081" marT="0" marB="0"/>
                </a:tc>
                <a:extLst>
                  <a:ext uri="{0D108BD9-81ED-4DB2-BD59-A6C34878D82A}">
                    <a16:rowId xmlns="" xmlns:a16="http://schemas.microsoft.com/office/drawing/2014/main" val="10003"/>
                  </a:ext>
                </a:extLst>
              </a:tr>
              <a:tr h="1040239">
                <a:tc>
                  <a:txBody>
                    <a:bodyPr/>
                    <a:lstStyle/>
                    <a:p>
                      <a:pPr>
                        <a:lnSpc>
                          <a:spcPct val="107000"/>
                        </a:lnSpc>
                        <a:spcAft>
                          <a:spcPts val="85"/>
                        </a:spcAft>
                      </a:pPr>
                      <a:r>
                        <a:rPr lang="en-GB" sz="1800" i="1" dirty="0"/>
                        <a:t>S. </a:t>
                      </a:r>
                      <a:r>
                        <a:rPr lang="en-GB" sz="1800" i="1" dirty="0" err="1"/>
                        <a:t>salar</a:t>
                      </a:r>
                      <a:r>
                        <a:rPr lang="en-GB" sz="1800" dirty="0"/>
                        <a:t> Linnaeus</a:t>
                      </a:r>
                      <a:endParaRPr lang="en-GB" sz="1600" dirty="0"/>
                    </a:p>
                    <a:p>
                      <a:pPr marL="47625">
                        <a:lnSpc>
                          <a:spcPct val="107000"/>
                        </a:lnSpc>
                        <a:spcAft>
                          <a:spcPts val="0"/>
                        </a:spcAft>
                      </a:pPr>
                      <a:r>
                        <a:rPr lang="en-GB" sz="1800" dirty="0"/>
                        <a:t>(Atlantic salmon)</a:t>
                      </a:r>
                      <a:endParaRPr lang="en-GB" sz="1600" dirty="0">
                        <a:latin typeface="Calibri"/>
                        <a:ea typeface="Calibri"/>
                        <a:cs typeface="Times New Roman"/>
                      </a:endParaRPr>
                    </a:p>
                  </a:txBody>
                  <a:tcPr marL="40081" marR="40081" marT="0" marB="0"/>
                </a:tc>
                <a:tc>
                  <a:txBody>
                    <a:bodyPr/>
                    <a:lstStyle/>
                    <a:p>
                      <a:pPr algn="ctr">
                        <a:lnSpc>
                          <a:spcPct val="107000"/>
                        </a:lnSpc>
                        <a:spcAft>
                          <a:spcPts val="0"/>
                        </a:spcAft>
                      </a:pPr>
                      <a:r>
                        <a:rPr lang="en-GB" sz="1800"/>
                        <a:t>-do-</a:t>
                      </a:r>
                      <a:endParaRPr lang="en-GB" sz="1600">
                        <a:latin typeface="Calibri"/>
                        <a:ea typeface="Calibri"/>
                        <a:cs typeface="Times New Roman"/>
                      </a:endParaRPr>
                    </a:p>
                  </a:txBody>
                  <a:tcPr marL="40081" marR="40081" marT="0" marB="0"/>
                </a:tc>
                <a:tc>
                  <a:txBody>
                    <a:bodyPr/>
                    <a:lstStyle/>
                    <a:p>
                      <a:pPr algn="ctr">
                        <a:lnSpc>
                          <a:spcPct val="107000"/>
                        </a:lnSpc>
                        <a:spcAft>
                          <a:spcPts val="0"/>
                        </a:spcAft>
                      </a:pPr>
                      <a:r>
                        <a:rPr lang="en-GB" sz="1800"/>
                        <a:t>1968</a:t>
                      </a:r>
                      <a:endParaRPr lang="en-GB" sz="1600">
                        <a:latin typeface="Calibri"/>
                        <a:ea typeface="Calibri"/>
                        <a:cs typeface="Times New Roman"/>
                      </a:endParaRPr>
                    </a:p>
                  </a:txBody>
                  <a:tcPr marL="40081" marR="40081" marT="0" marB="0"/>
                </a:tc>
                <a:tc>
                  <a:txBody>
                    <a:bodyPr/>
                    <a:lstStyle/>
                    <a:p>
                      <a:pPr algn="ctr">
                        <a:lnSpc>
                          <a:spcPct val="107000"/>
                        </a:lnSpc>
                        <a:spcAft>
                          <a:spcPts val="0"/>
                        </a:spcAft>
                      </a:pPr>
                      <a:r>
                        <a:rPr lang="en-GB" sz="1800"/>
                        <a:t>North America</a:t>
                      </a:r>
                      <a:endParaRPr lang="en-GB" sz="1600">
                        <a:latin typeface="Calibri"/>
                        <a:ea typeface="Calibri"/>
                        <a:cs typeface="Times New Roman"/>
                      </a:endParaRPr>
                    </a:p>
                  </a:txBody>
                  <a:tcPr marL="40081" marR="40081" marT="0" marB="0"/>
                </a:tc>
                <a:tc>
                  <a:txBody>
                    <a:bodyPr/>
                    <a:lstStyle/>
                    <a:p>
                      <a:pPr algn="ctr">
                        <a:lnSpc>
                          <a:spcPct val="107000"/>
                        </a:lnSpc>
                        <a:spcAft>
                          <a:spcPts val="0"/>
                        </a:spcAft>
                      </a:pPr>
                      <a:r>
                        <a:rPr lang="en-GB" sz="1800"/>
                        <a:t>Kashmir</a:t>
                      </a:r>
                      <a:endParaRPr lang="en-GB" sz="1600">
                        <a:latin typeface="Calibri"/>
                        <a:ea typeface="Calibri"/>
                        <a:cs typeface="Times New Roman"/>
                      </a:endParaRPr>
                    </a:p>
                  </a:txBody>
                  <a:tcPr marL="40081" marR="40081" marT="0" marB="0"/>
                </a:tc>
                <a:tc>
                  <a:txBody>
                    <a:bodyPr/>
                    <a:lstStyle/>
                    <a:p>
                      <a:pPr>
                        <a:lnSpc>
                          <a:spcPct val="107000"/>
                        </a:lnSpc>
                        <a:spcAft>
                          <a:spcPts val="0"/>
                        </a:spcAft>
                      </a:pPr>
                      <a:r>
                        <a:rPr lang="en-GB" sz="1800" dirty="0"/>
                        <a:t>Limited occurrence</a:t>
                      </a:r>
                      <a:endParaRPr lang="en-GB" sz="1600" dirty="0">
                        <a:latin typeface="Calibri"/>
                        <a:ea typeface="Calibri"/>
                        <a:cs typeface="Times New Roman"/>
                      </a:endParaRPr>
                    </a:p>
                  </a:txBody>
                  <a:tcPr marL="40081" marR="40081" marT="0" marB="0"/>
                </a:tc>
                <a:extLst>
                  <a:ext uri="{0D108BD9-81ED-4DB2-BD59-A6C34878D82A}">
                    <a16:rowId xmlns="" xmlns:a16="http://schemas.microsoft.com/office/drawing/2014/main" val="10004"/>
                  </a:ext>
                </a:extLst>
              </a:tr>
            </a:tbl>
          </a:graphicData>
        </a:graphic>
      </p:graphicFrame>
    </p:spTree>
    <p:extLst>
      <p:ext uri="{BB962C8B-B14F-4D97-AF65-F5344CB8AC3E}">
        <p14:creationId xmlns="" xmlns:p14="http://schemas.microsoft.com/office/powerpoint/2010/main" val="38608792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0"/>
          <a:ext cx="9144000" cy="6858000"/>
        </p:xfrm>
        <a:graphic>
          <a:graphicData uri="http://schemas.openxmlformats.org/drawingml/2006/table">
            <a:tbl>
              <a:tblPr>
                <a:tableStyleId>{9DCAF9ED-07DC-4A11-8D7F-57B35C25682E}</a:tableStyleId>
              </a:tblPr>
              <a:tblGrid>
                <a:gridCol w="1484986">
                  <a:extLst>
                    <a:ext uri="{9D8B030D-6E8A-4147-A177-3AD203B41FA5}">
                      <a16:colId xmlns="" xmlns:a16="http://schemas.microsoft.com/office/drawing/2014/main" val="20000"/>
                    </a:ext>
                  </a:extLst>
                </a:gridCol>
                <a:gridCol w="976579">
                  <a:extLst>
                    <a:ext uri="{9D8B030D-6E8A-4147-A177-3AD203B41FA5}">
                      <a16:colId xmlns="" xmlns:a16="http://schemas.microsoft.com/office/drawing/2014/main" val="20001"/>
                    </a:ext>
                  </a:extLst>
                </a:gridCol>
                <a:gridCol w="899768">
                  <a:extLst>
                    <a:ext uri="{9D8B030D-6E8A-4147-A177-3AD203B41FA5}">
                      <a16:colId xmlns="" xmlns:a16="http://schemas.microsoft.com/office/drawing/2014/main" val="20002"/>
                    </a:ext>
                  </a:extLst>
                </a:gridCol>
                <a:gridCol w="1007667">
                  <a:extLst>
                    <a:ext uri="{9D8B030D-6E8A-4147-A177-3AD203B41FA5}">
                      <a16:colId xmlns="" xmlns:a16="http://schemas.microsoft.com/office/drawing/2014/main" val="20003"/>
                    </a:ext>
                  </a:extLst>
                </a:gridCol>
                <a:gridCol w="2371954">
                  <a:extLst>
                    <a:ext uri="{9D8B030D-6E8A-4147-A177-3AD203B41FA5}">
                      <a16:colId xmlns="" xmlns:a16="http://schemas.microsoft.com/office/drawing/2014/main" val="20004"/>
                    </a:ext>
                  </a:extLst>
                </a:gridCol>
                <a:gridCol w="2403046">
                  <a:extLst>
                    <a:ext uri="{9D8B030D-6E8A-4147-A177-3AD203B41FA5}">
                      <a16:colId xmlns="" xmlns:a16="http://schemas.microsoft.com/office/drawing/2014/main" val="20005"/>
                    </a:ext>
                  </a:extLst>
                </a:gridCol>
              </a:tblGrid>
              <a:tr h="1173438">
                <a:tc>
                  <a:txBody>
                    <a:bodyPr/>
                    <a:lstStyle/>
                    <a:p>
                      <a:pPr marL="47625" indent="-47625">
                        <a:lnSpc>
                          <a:spcPct val="107000"/>
                        </a:lnSpc>
                        <a:spcAft>
                          <a:spcPts val="0"/>
                        </a:spcAft>
                      </a:pPr>
                      <a:r>
                        <a:rPr lang="en-GB" sz="1600" i="1" dirty="0" err="1"/>
                        <a:t>Carassius</a:t>
                      </a:r>
                      <a:r>
                        <a:rPr lang="en-GB" sz="1600" i="1" dirty="0"/>
                        <a:t> </a:t>
                      </a:r>
                      <a:r>
                        <a:rPr lang="en-GB" sz="1600" i="1" dirty="0" err="1"/>
                        <a:t>carassius</a:t>
                      </a:r>
                      <a:r>
                        <a:rPr lang="en-GB" sz="1600" i="1" dirty="0"/>
                        <a:t> </a:t>
                      </a:r>
                      <a:r>
                        <a:rPr lang="en-GB" sz="1600" dirty="0"/>
                        <a:t>L. (Golden carp ⁄ </a:t>
                      </a:r>
                      <a:r>
                        <a:rPr lang="en-GB" sz="1600" dirty="0" err="1"/>
                        <a:t>crusian</a:t>
                      </a:r>
                      <a:r>
                        <a:rPr lang="en-GB" sz="1600" dirty="0"/>
                        <a:t> carp)</a:t>
                      </a:r>
                      <a:endParaRPr lang="en-GB" sz="1400" dirty="0">
                        <a:latin typeface="Calibri"/>
                        <a:ea typeface="Calibri"/>
                        <a:cs typeface="Times New Roman"/>
                      </a:endParaRPr>
                    </a:p>
                  </a:txBody>
                  <a:tcPr marL="51851" marR="51851" marT="0" marB="0"/>
                </a:tc>
                <a:tc>
                  <a:txBody>
                    <a:bodyPr/>
                    <a:lstStyle/>
                    <a:p>
                      <a:pPr algn="ctr">
                        <a:lnSpc>
                          <a:spcPct val="107000"/>
                        </a:lnSpc>
                        <a:spcAft>
                          <a:spcPts val="0"/>
                        </a:spcAft>
                      </a:pPr>
                      <a:r>
                        <a:rPr lang="en-GB" sz="1600"/>
                        <a:t>Game fishery</a:t>
                      </a:r>
                      <a:endParaRPr lang="en-GB" sz="1400">
                        <a:latin typeface="Calibri"/>
                        <a:ea typeface="Calibri"/>
                        <a:cs typeface="Times New Roman"/>
                      </a:endParaRPr>
                    </a:p>
                  </a:txBody>
                  <a:tcPr marL="51851" marR="51851" marT="0" marB="0"/>
                </a:tc>
                <a:tc>
                  <a:txBody>
                    <a:bodyPr/>
                    <a:lstStyle/>
                    <a:p>
                      <a:pPr algn="ctr">
                        <a:lnSpc>
                          <a:spcPct val="107000"/>
                        </a:lnSpc>
                        <a:spcAft>
                          <a:spcPts val="0"/>
                        </a:spcAft>
                      </a:pPr>
                      <a:r>
                        <a:rPr lang="en-GB" sz="1600"/>
                        <a:t>1974</a:t>
                      </a:r>
                      <a:endParaRPr lang="en-GB" sz="1400">
                        <a:latin typeface="Calibri"/>
                        <a:ea typeface="Calibri"/>
                        <a:cs typeface="Times New Roman"/>
                      </a:endParaRPr>
                    </a:p>
                  </a:txBody>
                  <a:tcPr marL="51851" marR="51851" marT="0" marB="0"/>
                </a:tc>
                <a:tc>
                  <a:txBody>
                    <a:bodyPr/>
                    <a:lstStyle/>
                    <a:p>
                      <a:pPr algn="ctr">
                        <a:lnSpc>
                          <a:spcPct val="107000"/>
                        </a:lnSpc>
                        <a:spcAft>
                          <a:spcPts val="0"/>
                        </a:spcAft>
                      </a:pPr>
                      <a:r>
                        <a:rPr lang="en-GB" sz="1600"/>
                        <a:t>England</a:t>
                      </a:r>
                      <a:endParaRPr lang="en-GB" sz="1400">
                        <a:latin typeface="Calibri"/>
                        <a:ea typeface="Calibri"/>
                        <a:cs typeface="Times New Roman"/>
                      </a:endParaRPr>
                    </a:p>
                  </a:txBody>
                  <a:tcPr marL="51851" marR="51851" marT="0" marB="0"/>
                </a:tc>
                <a:tc>
                  <a:txBody>
                    <a:bodyPr/>
                    <a:lstStyle/>
                    <a:p>
                      <a:pPr algn="ctr">
                        <a:lnSpc>
                          <a:spcPct val="107000"/>
                        </a:lnSpc>
                        <a:spcAft>
                          <a:spcPts val="0"/>
                        </a:spcAft>
                      </a:pPr>
                      <a:r>
                        <a:rPr lang="en-GB" sz="1600"/>
                        <a:t>Nilgiri waters (TN)</a:t>
                      </a:r>
                      <a:endParaRPr lang="en-GB" sz="1400">
                        <a:latin typeface="Calibri"/>
                        <a:ea typeface="Calibri"/>
                        <a:cs typeface="Times New Roman"/>
                      </a:endParaRPr>
                    </a:p>
                  </a:txBody>
                  <a:tcPr marL="51851" marR="51851" marT="0" marB="0"/>
                </a:tc>
                <a:tc>
                  <a:txBody>
                    <a:bodyPr/>
                    <a:lstStyle/>
                    <a:p>
                      <a:pPr marL="47625" indent="-47625">
                        <a:lnSpc>
                          <a:spcPct val="107000"/>
                        </a:lnSpc>
                        <a:spcAft>
                          <a:spcPts val="0"/>
                        </a:spcAft>
                      </a:pPr>
                      <a:r>
                        <a:rPr lang="en-GB" sz="1600"/>
                        <a:t>Present at most freshwater farms. Some are also available in natural waters</a:t>
                      </a:r>
                      <a:endParaRPr lang="en-GB" sz="1400">
                        <a:latin typeface="Calibri"/>
                        <a:ea typeface="Calibri"/>
                        <a:cs typeface="Times New Roman"/>
                      </a:endParaRPr>
                    </a:p>
                  </a:txBody>
                  <a:tcPr marL="51851" marR="51851" marT="0" marB="0"/>
                </a:tc>
                <a:extLst>
                  <a:ext uri="{0D108BD9-81ED-4DB2-BD59-A6C34878D82A}">
                    <a16:rowId xmlns="" xmlns:a16="http://schemas.microsoft.com/office/drawing/2014/main" val="10000"/>
                  </a:ext>
                </a:extLst>
              </a:tr>
              <a:tr h="593732">
                <a:tc>
                  <a:txBody>
                    <a:bodyPr/>
                    <a:lstStyle/>
                    <a:p>
                      <a:pPr>
                        <a:lnSpc>
                          <a:spcPct val="107000"/>
                        </a:lnSpc>
                        <a:spcAft>
                          <a:spcPts val="85"/>
                        </a:spcAft>
                      </a:pPr>
                      <a:r>
                        <a:rPr lang="en-GB" sz="1600" i="1" dirty="0"/>
                        <a:t>C. </a:t>
                      </a:r>
                      <a:r>
                        <a:rPr lang="en-GB" sz="1600" i="1" dirty="0" err="1"/>
                        <a:t>auratus</a:t>
                      </a:r>
                      <a:r>
                        <a:rPr lang="en-GB" sz="1600" i="1" dirty="0"/>
                        <a:t> </a:t>
                      </a:r>
                      <a:r>
                        <a:rPr lang="en-GB" sz="1600" dirty="0"/>
                        <a:t>L.</a:t>
                      </a:r>
                      <a:endParaRPr lang="en-GB" sz="1400" dirty="0"/>
                    </a:p>
                    <a:p>
                      <a:pPr marL="47625">
                        <a:lnSpc>
                          <a:spcPct val="107000"/>
                        </a:lnSpc>
                        <a:spcAft>
                          <a:spcPts val="0"/>
                        </a:spcAft>
                      </a:pPr>
                      <a:r>
                        <a:rPr lang="en-GB" sz="1600" dirty="0"/>
                        <a:t>(Gold carp)</a:t>
                      </a:r>
                      <a:endParaRPr lang="en-GB" sz="1400" dirty="0">
                        <a:latin typeface="Calibri"/>
                        <a:ea typeface="Calibri"/>
                        <a:cs typeface="Times New Roman"/>
                      </a:endParaRPr>
                    </a:p>
                  </a:txBody>
                  <a:tcPr marL="51851" marR="51851" marT="0" marB="0"/>
                </a:tc>
                <a:tc>
                  <a:txBody>
                    <a:bodyPr/>
                    <a:lstStyle/>
                    <a:p>
                      <a:pPr algn="ctr">
                        <a:lnSpc>
                          <a:spcPct val="107000"/>
                        </a:lnSpc>
                        <a:spcAft>
                          <a:spcPts val="0"/>
                        </a:spcAft>
                      </a:pPr>
                      <a:r>
                        <a:rPr lang="en-GB" sz="1600"/>
                        <a:t>-do-</a:t>
                      </a:r>
                      <a:endParaRPr lang="en-GB" sz="1400">
                        <a:latin typeface="Calibri"/>
                        <a:ea typeface="Calibri"/>
                        <a:cs typeface="Times New Roman"/>
                      </a:endParaRPr>
                    </a:p>
                  </a:txBody>
                  <a:tcPr marL="51851" marR="51851" marT="0" marB="0"/>
                </a:tc>
                <a:tc>
                  <a:txBody>
                    <a:bodyPr/>
                    <a:lstStyle/>
                    <a:p>
                      <a:pPr algn="ctr">
                        <a:lnSpc>
                          <a:spcPct val="107000"/>
                        </a:lnSpc>
                        <a:spcAft>
                          <a:spcPts val="0"/>
                        </a:spcAft>
                      </a:pPr>
                      <a:r>
                        <a:rPr lang="en-GB" sz="1600"/>
                        <a:t>1974</a:t>
                      </a:r>
                      <a:endParaRPr lang="en-GB" sz="1400">
                        <a:latin typeface="Calibri"/>
                        <a:ea typeface="Calibri"/>
                        <a:cs typeface="Times New Roman"/>
                      </a:endParaRPr>
                    </a:p>
                  </a:txBody>
                  <a:tcPr marL="51851" marR="51851" marT="0" marB="0"/>
                </a:tc>
                <a:tc>
                  <a:txBody>
                    <a:bodyPr/>
                    <a:lstStyle/>
                    <a:p>
                      <a:pPr marL="47625" marR="350520" indent="-47625" algn="ctr">
                        <a:lnSpc>
                          <a:spcPct val="107000"/>
                        </a:lnSpc>
                        <a:spcAft>
                          <a:spcPts val="0"/>
                        </a:spcAft>
                      </a:pPr>
                      <a:r>
                        <a:rPr lang="en-GB" sz="1600"/>
                        <a:t>England</a:t>
                      </a:r>
                      <a:endParaRPr lang="en-GB" sz="1400">
                        <a:latin typeface="Calibri"/>
                        <a:ea typeface="Calibri"/>
                        <a:cs typeface="Times New Roman"/>
                      </a:endParaRPr>
                    </a:p>
                  </a:txBody>
                  <a:tcPr marL="51851" marR="51851" marT="0" marB="0"/>
                </a:tc>
                <a:tc>
                  <a:txBody>
                    <a:bodyPr/>
                    <a:lstStyle/>
                    <a:p>
                      <a:pPr marL="47625" marR="350520" indent="-47625" algn="ctr">
                        <a:lnSpc>
                          <a:spcPct val="107000"/>
                        </a:lnSpc>
                        <a:spcAft>
                          <a:spcPts val="0"/>
                        </a:spcAft>
                      </a:pPr>
                      <a:r>
                        <a:rPr lang="en-GB" sz="1600"/>
                        <a:t>Ooty lake and Nilgiri waters (TN)</a:t>
                      </a:r>
                      <a:endParaRPr lang="en-GB" sz="1400">
                        <a:latin typeface="Calibri"/>
                        <a:ea typeface="Calibri"/>
                        <a:cs typeface="Times New Roman"/>
                      </a:endParaRPr>
                    </a:p>
                  </a:txBody>
                  <a:tcPr marL="51851" marR="51851" marT="0" marB="0"/>
                </a:tc>
                <a:tc>
                  <a:txBody>
                    <a:bodyPr/>
                    <a:lstStyle/>
                    <a:p>
                      <a:pPr>
                        <a:lnSpc>
                          <a:spcPct val="107000"/>
                        </a:lnSpc>
                        <a:spcAft>
                          <a:spcPts val="0"/>
                        </a:spcAft>
                      </a:pPr>
                      <a:r>
                        <a:rPr lang="en-GB" sz="1600"/>
                        <a:t>-do-</a:t>
                      </a:r>
                      <a:endParaRPr lang="en-GB" sz="1400">
                        <a:latin typeface="Calibri"/>
                        <a:ea typeface="Calibri"/>
                        <a:cs typeface="Times New Roman"/>
                      </a:endParaRPr>
                    </a:p>
                  </a:txBody>
                  <a:tcPr marL="51851" marR="51851" marT="0" marB="0"/>
                </a:tc>
                <a:extLst>
                  <a:ext uri="{0D108BD9-81ED-4DB2-BD59-A6C34878D82A}">
                    <a16:rowId xmlns="" xmlns:a16="http://schemas.microsoft.com/office/drawing/2014/main" val="10001"/>
                  </a:ext>
                </a:extLst>
              </a:tr>
              <a:tr h="876356">
                <a:tc>
                  <a:txBody>
                    <a:bodyPr/>
                    <a:lstStyle/>
                    <a:p>
                      <a:pPr>
                        <a:lnSpc>
                          <a:spcPct val="107000"/>
                        </a:lnSpc>
                        <a:spcAft>
                          <a:spcPts val="0"/>
                        </a:spcAft>
                      </a:pPr>
                      <a:r>
                        <a:rPr lang="en-GB" sz="1600" i="1" dirty="0" err="1"/>
                        <a:t>Tinca</a:t>
                      </a:r>
                      <a:r>
                        <a:rPr lang="en-GB" sz="1600" i="1" dirty="0"/>
                        <a:t> </a:t>
                      </a:r>
                      <a:r>
                        <a:rPr lang="en-GB" sz="1600" i="1" dirty="0" err="1"/>
                        <a:t>tinca</a:t>
                      </a:r>
                      <a:r>
                        <a:rPr lang="en-GB" sz="1600" i="1" dirty="0"/>
                        <a:t> </a:t>
                      </a:r>
                      <a:r>
                        <a:rPr lang="en-GB" sz="1600" dirty="0"/>
                        <a:t>L. (</a:t>
                      </a:r>
                      <a:r>
                        <a:rPr lang="en-GB" sz="1600" dirty="0" err="1"/>
                        <a:t>Tench</a:t>
                      </a:r>
                      <a:r>
                        <a:rPr lang="en-GB" sz="1600" dirty="0"/>
                        <a:t>)</a:t>
                      </a:r>
                      <a:endParaRPr lang="en-GB" sz="1400" dirty="0">
                        <a:latin typeface="Calibri"/>
                        <a:ea typeface="Calibri"/>
                        <a:cs typeface="Times New Roman"/>
                      </a:endParaRPr>
                    </a:p>
                  </a:txBody>
                  <a:tcPr marL="51851" marR="51851" marT="0" marB="0"/>
                </a:tc>
                <a:tc>
                  <a:txBody>
                    <a:bodyPr/>
                    <a:lstStyle/>
                    <a:p>
                      <a:pPr algn="ctr">
                        <a:lnSpc>
                          <a:spcPct val="107000"/>
                        </a:lnSpc>
                        <a:spcAft>
                          <a:spcPts val="0"/>
                        </a:spcAft>
                      </a:pPr>
                      <a:r>
                        <a:rPr lang="en-GB" sz="1600"/>
                        <a:t>-do-</a:t>
                      </a:r>
                      <a:endParaRPr lang="en-GB" sz="1400">
                        <a:latin typeface="Calibri"/>
                        <a:ea typeface="Calibri"/>
                        <a:cs typeface="Times New Roman"/>
                      </a:endParaRPr>
                    </a:p>
                  </a:txBody>
                  <a:tcPr marL="51851" marR="51851" marT="0" marB="0"/>
                </a:tc>
                <a:tc>
                  <a:txBody>
                    <a:bodyPr/>
                    <a:lstStyle/>
                    <a:p>
                      <a:pPr algn="ctr">
                        <a:lnSpc>
                          <a:spcPct val="107000"/>
                        </a:lnSpc>
                        <a:spcAft>
                          <a:spcPts val="0"/>
                        </a:spcAft>
                      </a:pPr>
                      <a:r>
                        <a:rPr lang="en-GB" sz="1600" dirty="0"/>
                        <a:t>1870</a:t>
                      </a:r>
                      <a:endParaRPr lang="en-GB" sz="1400" dirty="0">
                        <a:latin typeface="Calibri"/>
                        <a:ea typeface="Calibri"/>
                        <a:cs typeface="Times New Roman"/>
                      </a:endParaRPr>
                    </a:p>
                  </a:txBody>
                  <a:tcPr marL="51851" marR="51851" marT="0" marB="0"/>
                </a:tc>
                <a:tc>
                  <a:txBody>
                    <a:bodyPr/>
                    <a:lstStyle/>
                    <a:p>
                      <a:pPr algn="ctr">
                        <a:lnSpc>
                          <a:spcPct val="107000"/>
                        </a:lnSpc>
                        <a:spcAft>
                          <a:spcPts val="0"/>
                        </a:spcAft>
                      </a:pPr>
                      <a:r>
                        <a:rPr lang="en-GB" sz="1600"/>
                        <a:t>England</a:t>
                      </a:r>
                      <a:endParaRPr lang="en-GB" sz="1400">
                        <a:latin typeface="Calibri"/>
                        <a:ea typeface="Calibri"/>
                        <a:cs typeface="Times New Roman"/>
                      </a:endParaRPr>
                    </a:p>
                  </a:txBody>
                  <a:tcPr marL="51851" marR="51851" marT="0" marB="0"/>
                </a:tc>
                <a:tc>
                  <a:txBody>
                    <a:bodyPr/>
                    <a:lstStyle/>
                    <a:p>
                      <a:pPr algn="ctr">
                        <a:lnSpc>
                          <a:spcPct val="107000"/>
                        </a:lnSpc>
                        <a:spcAft>
                          <a:spcPts val="0"/>
                        </a:spcAft>
                      </a:pPr>
                      <a:r>
                        <a:rPr lang="en-GB" sz="1600"/>
                        <a:t>-do-</a:t>
                      </a:r>
                      <a:endParaRPr lang="en-GB" sz="1400">
                        <a:latin typeface="Calibri"/>
                        <a:ea typeface="Calibri"/>
                        <a:cs typeface="Times New Roman"/>
                      </a:endParaRPr>
                    </a:p>
                  </a:txBody>
                  <a:tcPr marL="51851" marR="51851" marT="0" marB="0"/>
                </a:tc>
                <a:tc>
                  <a:txBody>
                    <a:bodyPr/>
                    <a:lstStyle/>
                    <a:p>
                      <a:pPr marL="47625" indent="-47625">
                        <a:lnSpc>
                          <a:spcPct val="107000"/>
                        </a:lnSpc>
                        <a:spcAft>
                          <a:spcPts val="0"/>
                        </a:spcAft>
                      </a:pPr>
                      <a:r>
                        <a:rPr lang="en-GB" sz="1600"/>
                        <a:t>Present in the states of TN, Kanataka, HP, J&amp;K and Uttarakhand</a:t>
                      </a:r>
                      <a:endParaRPr lang="en-GB" sz="1400">
                        <a:latin typeface="Calibri"/>
                        <a:ea typeface="Calibri"/>
                        <a:cs typeface="Times New Roman"/>
                      </a:endParaRPr>
                    </a:p>
                  </a:txBody>
                  <a:tcPr marL="51851" marR="51851" marT="0" marB="0"/>
                </a:tc>
                <a:extLst>
                  <a:ext uri="{0D108BD9-81ED-4DB2-BD59-A6C34878D82A}">
                    <a16:rowId xmlns="" xmlns:a16="http://schemas.microsoft.com/office/drawing/2014/main" val="10002"/>
                  </a:ext>
                </a:extLst>
              </a:tr>
              <a:tr h="1273430">
                <a:tc>
                  <a:txBody>
                    <a:bodyPr/>
                    <a:lstStyle/>
                    <a:p>
                      <a:pPr marL="47625" indent="-47625">
                        <a:lnSpc>
                          <a:spcPct val="119000"/>
                        </a:lnSpc>
                        <a:spcAft>
                          <a:spcPts val="0"/>
                        </a:spcAft>
                      </a:pPr>
                      <a:r>
                        <a:rPr lang="en-GB" sz="1600" i="1" dirty="0" err="1"/>
                        <a:t>Osphronemus</a:t>
                      </a:r>
                      <a:r>
                        <a:rPr lang="en-GB" sz="1600" i="1" dirty="0"/>
                        <a:t> gourami </a:t>
                      </a:r>
                      <a:r>
                        <a:rPr lang="en-GB" sz="1600" dirty="0" err="1"/>
                        <a:t>Lacepede</a:t>
                      </a:r>
                      <a:endParaRPr lang="en-GB" sz="1400" dirty="0"/>
                    </a:p>
                    <a:p>
                      <a:pPr marL="47625">
                        <a:lnSpc>
                          <a:spcPct val="107000"/>
                        </a:lnSpc>
                        <a:spcAft>
                          <a:spcPts val="0"/>
                        </a:spcAft>
                      </a:pPr>
                      <a:r>
                        <a:rPr lang="en-GB" sz="1600" dirty="0"/>
                        <a:t>(Gourami)</a:t>
                      </a:r>
                      <a:endParaRPr lang="en-GB" sz="1400" dirty="0">
                        <a:latin typeface="Calibri"/>
                        <a:ea typeface="Calibri"/>
                        <a:cs typeface="Times New Roman"/>
                      </a:endParaRPr>
                    </a:p>
                  </a:txBody>
                  <a:tcPr marL="51851" marR="51851" marT="0" marB="0"/>
                </a:tc>
                <a:tc>
                  <a:txBody>
                    <a:bodyPr/>
                    <a:lstStyle/>
                    <a:p>
                      <a:pPr algn="ctr">
                        <a:lnSpc>
                          <a:spcPct val="107000"/>
                        </a:lnSpc>
                        <a:spcAft>
                          <a:spcPts val="0"/>
                        </a:spcAft>
                      </a:pPr>
                      <a:r>
                        <a:rPr lang="en-GB" sz="1600" dirty="0"/>
                        <a:t>-do-</a:t>
                      </a:r>
                      <a:endParaRPr lang="en-GB" sz="1400" dirty="0">
                        <a:latin typeface="Calibri"/>
                        <a:ea typeface="Calibri"/>
                        <a:cs typeface="Times New Roman"/>
                      </a:endParaRPr>
                    </a:p>
                  </a:txBody>
                  <a:tcPr marL="51851" marR="51851" marT="0" marB="0"/>
                </a:tc>
                <a:tc>
                  <a:txBody>
                    <a:bodyPr/>
                    <a:lstStyle/>
                    <a:p>
                      <a:pPr algn="ctr">
                        <a:lnSpc>
                          <a:spcPct val="107000"/>
                        </a:lnSpc>
                        <a:spcAft>
                          <a:spcPts val="0"/>
                        </a:spcAft>
                      </a:pPr>
                      <a:r>
                        <a:rPr lang="en-GB" sz="1600" dirty="0"/>
                        <a:t>1856</a:t>
                      </a:r>
                      <a:endParaRPr lang="en-GB" sz="1400" dirty="0">
                        <a:latin typeface="Calibri"/>
                        <a:ea typeface="Calibri"/>
                        <a:cs typeface="Times New Roman"/>
                      </a:endParaRPr>
                    </a:p>
                  </a:txBody>
                  <a:tcPr marL="51851" marR="51851" marT="0" marB="0"/>
                </a:tc>
                <a:tc>
                  <a:txBody>
                    <a:bodyPr/>
                    <a:lstStyle/>
                    <a:p>
                      <a:pPr algn="ctr">
                        <a:lnSpc>
                          <a:spcPct val="107000"/>
                        </a:lnSpc>
                        <a:spcAft>
                          <a:spcPts val="60"/>
                        </a:spcAft>
                      </a:pPr>
                      <a:r>
                        <a:rPr lang="en-GB" sz="1600" dirty="0"/>
                        <a:t>Java</a:t>
                      </a:r>
                      <a:endParaRPr lang="en-GB" sz="1400" dirty="0">
                        <a:latin typeface="Calibri"/>
                        <a:ea typeface="Calibri"/>
                        <a:cs typeface="Times New Roman"/>
                      </a:endParaRPr>
                    </a:p>
                  </a:txBody>
                  <a:tcPr marL="51851" marR="51851" marT="0" marB="0"/>
                </a:tc>
                <a:tc>
                  <a:txBody>
                    <a:bodyPr/>
                    <a:lstStyle/>
                    <a:p>
                      <a:pPr algn="ctr">
                        <a:lnSpc>
                          <a:spcPct val="107000"/>
                        </a:lnSpc>
                        <a:spcAft>
                          <a:spcPts val="60"/>
                        </a:spcAft>
                      </a:pPr>
                      <a:r>
                        <a:rPr lang="en-GB" sz="1600" dirty="0"/>
                        <a:t>Kolkata, West Bengal</a:t>
                      </a:r>
                      <a:endParaRPr lang="en-GB" sz="1400" dirty="0"/>
                    </a:p>
                    <a:p>
                      <a:pPr marL="47625" algn="ctr">
                        <a:lnSpc>
                          <a:spcPct val="107000"/>
                        </a:lnSpc>
                        <a:spcAft>
                          <a:spcPts val="0"/>
                        </a:spcAft>
                      </a:pPr>
                      <a:r>
                        <a:rPr lang="en-GB" sz="1600" dirty="0"/>
                        <a:t>(WB)</a:t>
                      </a:r>
                      <a:endParaRPr lang="en-GB" sz="1400" dirty="0">
                        <a:latin typeface="Calibri"/>
                        <a:ea typeface="Calibri"/>
                        <a:cs typeface="Times New Roman"/>
                      </a:endParaRPr>
                    </a:p>
                  </a:txBody>
                  <a:tcPr marL="51851" marR="51851" marT="0" marB="0"/>
                </a:tc>
                <a:tc>
                  <a:txBody>
                    <a:bodyPr/>
                    <a:lstStyle/>
                    <a:p>
                      <a:pPr marL="47625" indent="-47625">
                        <a:lnSpc>
                          <a:spcPct val="107000"/>
                        </a:lnSpc>
                        <a:spcAft>
                          <a:spcPts val="0"/>
                        </a:spcAft>
                      </a:pPr>
                      <a:r>
                        <a:rPr lang="en-GB" sz="1600"/>
                        <a:t>Present at most freshwater farms. Some are available in natural waters</a:t>
                      </a:r>
                      <a:endParaRPr lang="en-GB" sz="1400">
                        <a:latin typeface="Calibri"/>
                        <a:ea typeface="Calibri"/>
                        <a:cs typeface="Times New Roman"/>
                      </a:endParaRPr>
                    </a:p>
                  </a:txBody>
                  <a:tcPr marL="51851" marR="51851" marT="0" marB="0"/>
                </a:tc>
                <a:extLst>
                  <a:ext uri="{0D108BD9-81ED-4DB2-BD59-A6C34878D82A}">
                    <a16:rowId xmlns="" xmlns:a16="http://schemas.microsoft.com/office/drawing/2014/main" val="10003"/>
                  </a:ext>
                </a:extLst>
              </a:tr>
              <a:tr h="1470522">
                <a:tc>
                  <a:txBody>
                    <a:bodyPr/>
                    <a:lstStyle/>
                    <a:p>
                      <a:pPr>
                        <a:lnSpc>
                          <a:spcPct val="107000"/>
                        </a:lnSpc>
                        <a:spcAft>
                          <a:spcPts val="60"/>
                        </a:spcAft>
                      </a:pPr>
                      <a:r>
                        <a:rPr lang="en-GB" sz="1600" i="1" dirty="0" err="1"/>
                        <a:t>Puntius</a:t>
                      </a:r>
                      <a:r>
                        <a:rPr lang="en-GB" sz="1600" i="1" dirty="0"/>
                        <a:t> </a:t>
                      </a:r>
                      <a:r>
                        <a:rPr lang="en-GB" sz="1600" i="1" dirty="0" err="1"/>
                        <a:t>gonionotus</a:t>
                      </a:r>
                      <a:endParaRPr lang="en-GB" sz="1400" i="1" dirty="0"/>
                    </a:p>
                    <a:p>
                      <a:pPr marL="47625">
                        <a:lnSpc>
                          <a:spcPct val="107000"/>
                        </a:lnSpc>
                        <a:spcAft>
                          <a:spcPts val="65"/>
                        </a:spcAft>
                      </a:pPr>
                      <a:r>
                        <a:rPr lang="en-GB" sz="1600" dirty="0" err="1"/>
                        <a:t>Bleeker</a:t>
                      </a:r>
                      <a:r>
                        <a:rPr lang="en-GB" sz="1600" dirty="0"/>
                        <a:t> 1850</a:t>
                      </a:r>
                      <a:endParaRPr lang="en-GB" sz="1400" dirty="0"/>
                    </a:p>
                    <a:p>
                      <a:pPr marL="47625">
                        <a:lnSpc>
                          <a:spcPct val="107000"/>
                        </a:lnSpc>
                        <a:spcAft>
                          <a:spcPts val="0"/>
                        </a:spcAft>
                      </a:pPr>
                      <a:r>
                        <a:rPr lang="en-GB" sz="1600" dirty="0"/>
                        <a:t>(</a:t>
                      </a:r>
                      <a:r>
                        <a:rPr lang="en-GB" sz="1600" dirty="0" err="1"/>
                        <a:t>Tawes</a:t>
                      </a:r>
                      <a:r>
                        <a:rPr lang="en-GB" sz="1600" dirty="0"/>
                        <a:t>)</a:t>
                      </a:r>
                      <a:endParaRPr lang="en-GB" sz="1400" dirty="0">
                        <a:latin typeface="Calibri"/>
                        <a:ea typeface="Calibri"/>
                        <a:cs typeface="Times New Roman"/>
                      </a:endParaRPr>
                    </a:p>
                  </a:txBody>
                  <a:tcPr marL="51851" marR="51851" marT="0" marB="0"/>
                </a:tc>
                <a:tc>
                  <a:txBody>
                    <a:bodyPr/>
                    <a:lstStyle/>
                    <a:p>
                      <a:pPr algn="ctr">
                        <a:lnSpc>
                          <a:spcPct val="107000"/>
                        </a:lnSpc>
                        <a:spcAft>
                          <a:spcPts val="0"/>
                        </a:spcAft>
                      </a:pPr>
                      <a:r>
                        <a:rPr lang="en-GB" sz="1600"/>
                        <a:t>-do-</a:t>
                      </a:r>
                      <a:endParaRPr lang="en-GB" sz="1400">
                        <a:latin typeface="Calibri"/>
                        <a:ea typeface="Calibri"/>
                        <a:cs typeface="Times New Roman"/>
                      </a:endParaRPr>
                    </a:p>
                  </a:txBody>
                  <a:tcPr marL="51851" marR="51851" marT="0" marB="0"/>
                </a:tc>
                <a:tc>
                  <a:txBody>
                    <a:bodyPr/>
                    <a:lstStyle/>
                    <a:p>
                      <a:pPr algn="ctr">
                        <a:lnSpc>
                          <a:spcPct val="107000"/>
                        </a:lnSpc>
                        <a:spcAft>
                          <a:spcPts val="0"/>
                        </a:spcAft>
                      </a:pPr>
                      <a:r>
                        <a:rPr lang="en-GB" sz="1600"/>
                        <a:t>1972</a:t>
                      </a:r>
                      <a:endParaRPr lang="en-GB" sz="1400">
                        <a:latin typeface="Calibri"/>
                        <a:ea typeface="Calibri"/>
                        <a:cs typeface="Times New Roman"/>
                      </a:endParaRPr>
                    </a:p>
                  </a:txBody>
                  <a:tcPr marL="51851" marR="51851" marT="0" marB="0"/>
                </a:tc>
                <a:tc>
                  <a:txBody>
                    <a:bodyPr/>
                    <a:lstStyle/>
                    <a:p>
                      <a:pPr algn="ctr">
                        <a:lnSpc>
                          <a:spcPct val="107000"/>
                        </a:lnSpc>
                        <a:spcAft>
                          <a:spcPts val="60"/>
                        </a:spcAft>
                      </a:pPr>
                      <a:r>
                        <a:rPr lang="en-GB" sz="1600"/>
                        <a:t>Indonesia</a:t>
                      </a:r>
                      <a:endParaRPr lang="en-GB" sz="1400">
                        <a:latin typeface="Calibri"/>
                        <a:ea typeface="Calibri"/>
                        <a:cs typeface="Times New Roman"/>
                      </a:endParaRPr>
                    </a:p>
                  </a:txBody>
                  <a:tcPr marL="51851" marR="51851" marT="0" marB="0"/>
                </a:tc>
                <a:tc>
                  <a:txBody>
                    <a:bodyPr/>
                    <a:lstStyle/>
                    <a:p>
                      <a:pPr algn="ctr">
                        <a:lnSpc>
                          <a:spcPct val="107000"/>
                        </a:lnSpc>
                        <a:spcAft>
                          <a:spcPts val="60"/>
                        </a:spcAft>
                      </a:pPr>
                      <a:r>
                        <a:rPr lang="en-GB" sz="1600"/>
                        <a:t>West Bengal and</a:t>
                      </a:r>
                      <a:endParaRPr lang="en-GB" sz="1400"/>
                    </a:p>
                    <a:p>
                      <a:pPr marL="47625" algn="ctr">
                        <a:lnSpc>
                          <a:spcPct val="107000"/>
                        </a:lnSpc>
                        <a:spcAft>
                          <a:spcPts val="0"/>
                        </a:spcAft>
                      </a:pPr>
                      <a:r>
                        <a:rPr lang="en-GB" sz="1600"/>
                        <a:t>Orissa</a:t>
                      </a:r>
                      <a:endParaRPr lang="en-GB" sz="1400">
                        <a:latin typeface="Calibri"/>
                        <a:ea typeface="Calibri"/>
                        <a:cs typeface="Times New Roman"/>
                      </a:endParaRPr>
                    </a:p>
                  </a:txBody>
                  <a:tcPr marL="51851" marR="51851" marT="0" marB="0"/>
                </a:tc>
                <a:tc>
                  <a:txBody>
                    <a:bodyPr/>
                    <a:lstStyle/>
                    <a:p>
                      <a:pPr marL="47625" indent="-47625">
                        <a:lnSpc>
                          <a:spcPct val="107000"/>
                        </a:lnSpc>
                        <a:spcAft>
                          <a:spcPts val="0"/>
                        </a:spcAft>
                      </a:pPr>
                      <a:r>
                        <a:rPr lang="en-GB" sz="1600"/>
                        <a:t>Cultured mostly in WB, Orissa and Andaman and Nicobar and are available in natural waters</a:t>
                      </a:r>
                      <a:endParaRPr lang="en-GB" sz="1400">
                        <a:latin typeface="Calibri"/>
                        <a:ea typeface="Calibri"/>
                        <a:cs typeface="Times New Roman"/>
                      </a:endParaRPr>
                    </a:p>
                  </a:txBody>
                  <a:tcPr marL="51851" marR="51851" marT="0" marB="0"/>
                </a:tc>
                <a:extLst>
                  <a:ext uri="{0D108BD9-81ED-4DB2-BD59-A6C34878D82A}">
                    <a16:rowId xmlns="" xmlns:a16="http://schemas.microsoft.com/office/drawing/2014/main" val="10004"/>
                  </a:ext>
                </a:extLst>
              </a:tr>
              <a:tr h="1470522">
                <a:tc>
                  <a:txBody>
                    <a:bodyPr/>
                    <a:lstStyle/>
                    <a:p>
                      <a:pPr marL="47625" indent="-47625">
                        <a:lnSpc>
                          <a:spcPct val="107000"/>
                        </a:lnSpc>
                        <a:spcAft>
                          <a:spcPts val="0"/>
                        </a:spcAft>
                      </a:pPr>
                      <a:r>
                        <a:rPr lang="en-GB" sz="1600" i="1" dirty="0" err="1"/>
                        <a:t>Oreochromis</a:t>
                      </a:r>
                      <a:r>
                        <a:rPr lang="en-GB" sz="1600" i="1" dirty="0"/>
                        <a:t> </a:t>
                      </a:r>
                      <a:r>
                        <a:rPr lang="en-GB" sz="1600" i="1" dirty="0" err="1"/>
                        <a:t>mossambicus</a:t>
                      </a:r>
                      <a:r>
                        <a:rPr lang="en-GB" sz="1600" i="1" dirty="0"/>
                        <a:t> </a:t>
                      </a:r>
                      <a:r>
                        <a:rPr lang="en-GB" sz="1600" dirty="0"/>
                        <a:t>Peters (Mozambique tilapia)</a:t>
                      </a:r>
                      <a:endParaRPr lang="en-GB" sz="1400" dirty="0">
                        <a:latin typeface="Calibri"/>
                        <a:ea typeface="Calibri"/>
                        <a:cs typeface="Times New Roman"/>
                      </a:endParaRPr>
                    </a:p>
                  </a:txBody>
                  <a:tcPr marL="51851" marR="51851" marT="0" marB="0"/>
                </a:tc>
                <a:tc>
                  <a:txBody>
                    <a:bodyPr/>
                    <a:lstStyle/>
                    <a:p>
                      <a:pPr algn="ctr">
                        <a:lnSpc>
                          <a:spcPct val="107000"/>
                        </a:lnSpc>
                        <a:spcAft>
                          <a:spcPts val="0"/>
                        </a:spcAft>
                      </a:pPr>
                      <a:r>
                        <a:rPr lang="en-GB" sz="1600"/>
                        <a:t>-do-</a:t>
                      </a:r>
                      <a:endParaRPr lang="en-GB" sz="1400">
                        <a:latin typeface="Calibri"/>
                        <a:ea typeface="Calibri"/>
                        <a:cs typeface="Times New Roman"/>
                      </a:endParaRPr>
                    </a:p>
                  </a:txBody>
                  <a:tcPr marL="51851" marR="51851" marT="0" marB="0"/>
                </a:tc>
                <a:tc>
                  <a:txBody>
                    <a:bodyPr/>
                    <a:lstStyle/>
                    <a:p>
                      <a:pPr algn="ctr">
                        <a:lnSpc>
                          <a:spcPct val="107000"/>
                        </a:lnSpc>
                        <a:spcAft>
                          <a:spcPts val="65"/>
                        </a:spcAft>
                      </a:pPr>
                      <a:r>
                        <a:rPr lang="en-GB" sz="1600" dirty="0"/>
                        <a:t>1952 </a:t>
                      </a:r>
                      <a:endParaRPr lang="en-GB" sz="1400" dirty="0">
                        <a:latin typeface="Calibri"/>
                        <a:ea typeface="Calibri"/>
                        <a:cs typeface="Times New Roman"/>
                      </a:endParaRPr>
                    </a:p>
                  </a:txBody>
                  <a:tcPr marL="51851" marR="51851" marT="0" marB="0"/>
                </a:tc>
                <a:tc>
                  <a:txBody>
                    <a:bodyPr/>
                    <a:lstStyle/>
                    <a:p>
                      <a:pPr algn="ctr">
                        <a:lnSpc>
                          <a:spcPct val="107000"/>
                        </a:lnSpc>
                        <a:spcAft>
                          <a:spcPts val="65"/>
                        </a:spcAft>
                      </a:pPr>
                      <a:r>
                        <a:rPr lang="en-GB" sz="1600"/>
                        <a:t>Sri Lanka</a:t>
                      </a:r>
                      <a:endParaRPr lang="en-GB" sz="1400">
                        <a:latin typeface="Calibri"/>
                        <a:ea typeface="Calibri"/>
                        <a:cs typeface="Times New Roman"/>
                      </a:endParaRPr>
                    </a:p>
                  </a:txBody>
                  <a:tcPr marL="51851" marR="51851" marT="0" marB="0"/>
                </a:tc>
                <a:tc>
                  <a:txBody>
                    <a:bodyPr/>
                    <a:lstStyle/>
                    <a:p>
                      <a:pPr algn="ctr">
                        <a:lnSpc>
                          <a:spcPct val="107000"/>
                        </a:lnSpc>
                        <a:spcAft>
                          <a:spcPts val="65"/>
                        </a:spcAft>
                      </a:pPr>
                      <a:r>
                        <a:rPr lang="en-GB" sz="1600"/>
                        <a:t>West Bengal,</a:t>
                      </a:r>
                      <a:endParaRPr lang="en-GB" sz="1400"/>
                    </a:p>
                    <a:p>
                      <a:pPr marL="47625" algn="ctr">
                        <a:lnSpc>
                          <a:spcPct val="107000"/>
                        </a:lnSpc>
                        <a:spcAft>
                          <a:spcPts val="60"/>
                        </a:spcAft>
                      </a:pPr>
                      <a:r>
                        <a:rPr lang="en-GB" sz="1600"/>
                        <a:t>(Mandapam, TN)</a:t>
                      </a:r>
                      <a:endParaRPr lang="en-GB" sz="1400"/>
                    </a:p>
                    <a:p>
                      <a:pPr marL="47625" algn="ctr">
                        <a:lnSpc>
                          <a:spcPct val="107000"/>
                        </a:lnSpc>
                        <a:spcAft>
                          <a:spcPts val="65"/>
                        </a:spcAft>
                      </a:pPr>
                      <a:r>
                        <a:rPr lang="en-GB" sz="1600"/>
                        <a:t>(Jaisamund Lake)</a:t>
                      </a:r>
                      <a:endParaRPr lang="en-GB" sz="1400"/>
                    </a:p>
                    <a:p>
                      <a:pPr marL="47625" algn="ctr">
                        <a:lnSpc>
                          <a:spcPct val="107000"/>
                        </a:lnSpc>
                        <a:spcAft>
                          <a:spcPts val="0"/>
                        </a:spcAft>
                      </a:pPr>
                      <a:r>
                        <a:rPr lang="en-GB" sz="1600"/>
                        <a:t>Rajasthan</a:t>
                      </a:r>
                      <a:endParaRPr lang="en-GB" sz="1400">
                        <a:latin typeface="Calibri"/>
                        <a:ea typeface="Calibri"/>
                        <a:cs typeface="Times New Roman"/>
                      </a:endParaRPr>
                    </a:p>
                  </a:txBody>
                  <a:tcPr marL="51851" marR="51851" marT="0" marB="0"/>
                </a:tc>
                <a:tc>
                  <a:txBody>
                    <a:bodyPr/>
                    <a:lstStyle/>
                    <a:p>
                      <a:pPr marL="47625" indent="-47625">
                        <a:lnSpc>
                          <a:spcPct val="107000"/>
                        </a:lnSpc>
                        <a:spcAft>
                          <a:spcPts val="0"/>
                        </a:spcAft>
                      </a:pPr>
                      <a:r>
                        <a:rPr lang="en-GB" sz="1600" dirty="0"/>
                        <a:t>Natural population of the cultured species exists in rivers and reservoirs</a:t>
                      </a:r>
                      <a:endParaRPr lang="en-GB" sz="1400" dirty="0">
                        <a:latin typeface="Calibri"/>
                        <a:ea typeface="Calibri"/>
                        <a:cs typeface="Times New Roman"/>
                      </a:endParaRPr>
                    </a:p>
                  </a:txBody>
                  <a:tcPr marL="51851" marR="51851" marT="0" marB="0"/>
                </a:tc>
                <a:extLst>
                  <a:ext uri="{0D108BD9-81ED-4DB2-BD59-A6C34878D82A}">
                    <a16:rowId xmlns="" xmlns:a16="http://schemas.microsoft.com/office/drawing/2014/main" val="10005"/>
                  </a:ext>
                </a:extLst>
              </a:tr>
            </a:tbl>
          </a:graphicData>
        </a:graphic>
      </p:graphicFrame>
    </p:spTree>
    <p:extLst>
      <p:ext uri="{BB962C8B-B14F-4D97-AF65-F5344CB8AC3E}">
        <p14:creationId xmlns="" xmlns:p14="http://schemas.microsoft.com/office/powerpoint/2010/main" val="23977329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3108" y="285728"/>
            <a:ext cx="3829048" cy="748684"/>
          </a:xfrm>
          <a:noFill/>
        </p:spPr>
        <p:txBody>
          <a:bodyPr>
            <a:normAutofit fontScale="90000"/>
          </a:bodyPr>
          <a:lstStyle/>
          <a:p>
            <a:pPr algn="ctr"/>
            <a:r>
              <a:rPr lang="en-US" b="1" dirty="0"/>
              <a:t>EXOTIC SPECIES</a:t>
            </a:r>
            <a:endParaRPr lang="en-GB" b="1" dirty="0"/>
          </a:p>
        </p:txBody>
      </p:sp>
      <p:sp>
        <p:nvSpPr>
          <p:cNvPr id="3" name="Content Placeholder 2"/>
          <p:cNvSpPr>
            <a:spLocks noGrp="1"/>
          </p:cNvSpPr>
          <p:nvPr>
            <p:ph idx="1"/>
          </p:nvPr>
        </p:nvSpPr>
        <p:spPr>
          <a:xfrm>
            <a:off x="457200" y="1214422"/>
            <a:ext cx="6115064" cy="5241314"/>
          </a:xfrm>
        </p:spPr>
        <p:txBody>
          <a:bodyPr>
            <a:normAutofit/>
          </a:bodyPr>
          <a:lstStyle/>
          <a:p>
            <a:pPr algn="just"/>
            <a:r>
              <a:rPr lang="en-GB" sz="2400" dirty="0"/>
              <a:t>Alien or exotic aquatic organisms- non-native plants, animals and fishes- introduced- new habitats where they do not belong- worldwide agents of habitat alteration and degradation (</a:t>
            </a:r>
            <a:r>
              <a:rPr lang="en-GB" sz="2400" dirty="0" err="1"/>
              <a:t>Bhat</a:t>
            </a:r>
            <a:r>
              <a:rPr lang="en-GB" sz="2400" dirty="0"/>
              <a:t> et al., 2014).</a:t>
            </a:r>
          </a:p>
          <a:p>
            <a:pPr algn="just"/>
            <a:r>
              <a:rPr lang="en-GB" sz="2400" dirty="0"/>
              <a:t>A major cause for biological diversity throughout the world is considered as “biological pollutants.” </a:t>
            </a:r>
          </a:p>
          <a:p>
            <a:pPr algn="just"/>
            <a:r>
              <a:rPr lang="en-US" sz="2400" dirty="0"/>
              <a:t>Exotic fishes - non-indigenous- having their origin in another country- has been introduced into the Indian waters.</a:t>
            </a:r>
          </a:p>
          <a:p>
            <a:pPr algn="just"/>
            <a:endParaRPr lang="en-GB" sz="2400" dirty="0"/>
          </a:p>
        </p:txBody>
      </p:sp>
      <p:pic>
        <p:nvPicPr>
          <p:cNvPr id="4" name="Picture 2" descr="E:\exotic fish pics\gold.jpg"/>
          <p:cNvPicPr>
            <a:picLocks noChangeAspect="1" noChangeArrowheads="1"/>
          </p:cNvPicPr>
          <p:nvPr/>
        </p:nvPicPr>
        <p:blipFill>
          <a:blip r:embed="rId2" cstate="print"/>
          <a:srcRect b="5962"/>
          <a:stretch>
            <a:fillRect/>
          </a:stretch>
        </p:blipFill>
        <p:spPr bwMode="auto">
          <a:xfrm>
            <a:off x="6500826" y="-27384"/>
            <a:ext cx="2643174" cy="2143140"/>
          </a:xfrm>
          <a:prstGeom prst="rect">
            <a:avLst/>
          </a:prstGeom>
          <a:noFill/>
          <a:ln>
            <a:noFill/>
          </a:ln>
        </p:spPr>
      </p:pic>
      <p:pic>
        <p:nvPicPr>
          <p:cNvPr id="5" name="Picture 4" descr="E:\exotic fish pics\Pacu_shedd.jpg"/>
          <p:cNvPicPr>
            <a:picLocks noChangeAspect="1" noChangeArrowheads="1"/>
          </p:cNvPicPr>
          <p:nvPr/>
        </p:nvPicPr>
        <p:blipFill>
          <a:blip r:embed="rId3" cstate="print"/>
          <a:srcRect/>
          <a:stretch>
            <a:fillRect/>
          </a:stretch>
        </p:blipFill>
        <p:spPr bwMode="auto">
          <a:xfrm>
            <a:off x="6572264" y="2500306"/>
            <a:ext cx="2571736" cy="1857388"/>
          </a:xfrm>
          <a:prstGeom prst="rect">
            <a:avLst/>
          </a:prstGeom>
          <a:noFill/>
        </p:spPr>
      </p:pic>
      <p:sp>
        <p:nvSpPr>
          <p:cNvPr id="7" name="TextBox 6"/>
          <p:cNvSpPr txBox="1"/>
          <p:nvPr/>
        </p:nvSpPr>
        <p:spPr>
          <a:xfrm>
            <a:off x="7308943" y="2115756"/>
            <a:ext cx="1045223" cy="369332"/>
          </a:xfrm>
          <a:prstGeom prst="rect">
            <a:avLst/>
          </a:prstGeom>
          <a:noFill/>
        </p:spPr>
        <p:txBody>
          <a:bodyPr wrap="none" rtlCol="0">
            <a:spAutoFit/>
          </a:bodyPr>
          <a:lstStyle/>
          <a:p>
            <a:r>
              <a:rPr lang="en-US" b="1" dirty="0">
                <a:solidFill>
                  <a:srgbClr val="0070C0"/>
                </a:solidFill>
              </a:rPr>
              <a:t>Gold fish</a:t>
            </a:r>
          </a:p>
        </p:txBody>
      </p:sp>
      <p:sp>
        <p:nvSpPr>
          <p:cNvPr id="8" name="TextBox 7"/>
          <p:cNvSpPr txBox="1"/>
          <p:nvPr/>
        </p:nvSpPr>
        <p:spPr>
          <a:xfrm>
            <a:off x="7429872" y="4371202"/>
            <a:ext cx="664349" cy="369332"/>
          </a:xfrm>
          <a:prstGeom prst="rect">
            <a:avLst/>
          </a:prstGeom>
          <a:noFill/>
        </p:spPr>
        <p:txBody>
          <a:bodyPr wrap="none" rtlCol="0">
            <a:spAutoFit/>
          </a:bodyPr>
          <a:lstStyle/>
          <a:p>
            <a:r>
              <a:rPr lang="en-US" b="1" dirty="0" err="1">
                <a:solidFill>
                  <a:srgbClr val="0070C0"/>
                </a:solidFill>
              </a:rPr>
              <a:t>Pacu</a:t>
            </a:r>
            <a:endParaRPr lang="en-US" b="1" dirty="0">
              <a:solidFill>
                <a:srgbClr val="0070C0"/>
              </a:solidFill>
            </a:endParaRPr>
          </a:p>
        </p:txBody>
      </p:sp>
      <p:pic>
        <p:nvPicPr>
          <p:cNvPr id="10" name="Picture 9" descr="E:\exotic fish pics\bighead3.jpg"/>
          <p:cNvPicPr>
            <a:picLocks noChangeAspect="1" noChangeArrowheads="1"/>
          </p:cNvPicPr>
          <p:nvPr/>
        </p:nvPicPr>
        <p:blipFill>
          <a:blip r:embed="rId4" cstate="print"/>
          <a:srcRect/>
          <a:stretch>
            <a:fillRect/>
          </a:stretch>
        </p:blipFill>
        <p:spPr bwMode="auto">
          <a:xfrm>
            <a:off x="6572264" y="4714884"/>
            <a:ext cx="2571736" cy="1643074"/>
          </a:xfrm>
          <a:prstGeom prst="rect">
            <a:avLst/>
          </a:prstGeom>
          <a:noFill/>
        </p:spPr>
      </p:pic>
      <p:sp>
        <p:nvSpPr>
          <p:cNvPr id="11" name="TextBox 10"/>
          <p:cNvSpPr txBox="1"/>
          <p:nvPr/>
        </p:nvSpPr>
        <p:spPr>
          <a:xfrm>
            <a:off x="7265272" y="6357958"/>
            <a:ext cx="1521570" cy="369332"/>
          </a:xfrm>
          <a:prstGeom prst="rect">
            <a:avLst/>
          </a:prstGeom>
          <a:noFill/>
        </p:spPr>
        <p:txBody>
          <a:bodyPr wrap="none" rtlCol="0">
            <a:spAutoFit/>
          </a:bodyPr>
          <a:lstStyle/>
          <a:p>
            <a:r>
              <a:rPr lang="en-US" dirty="0">
                <a:solidFill>
                  <a:srgbClr val="0070C0"/>
                </a:solidFill>
              </a:rPr>
              <a:t>Bighead carp</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 xmlns:p14="http://schemas.microsoft.com/office/powerpoint/2010/main" val="3967240991"/>
              </p:ext>
            </p:extLst>
          </p:nvPr>
        </p:nvGraphicFramePr>
        <p:xfrm>
          <a:off x="24401" y="0"/>
          <a:ext cx="9119598" cy="6858000"/>
        </p:xfrm>
        <a:graphic>
          <a:graphicData uri="http://schemas.openxmlformats.org/drawingml/2006/table">
            <a:tbl>
              <a:tblPr>
                <a:tableStyleId>{9DCAF9ED-07DC-4A11-8D7F-57B35C25682E}</a:tableStyleId>
              </a:tblPr>
              <a:tblGrid>
                <a:gridCol w="1975913">
                  <a:extLst>
                    <a:ext uri="{9D8B030D-6E8A-4147-A177-3AD203B41FA5}">
                      <a16:colId xmlns="" xmlns:a16="http://schemas.microsoft.com/office/drawing/2014/main" val="20000"/>
                    </a:ext>
                  </a:extLst>
                </a:gridCol>
                <a:gridCol w="987957">
                  <a:extLst>
                    <a:ext uri="{9D8B030D-6E8A-4147-A177-3AD203B41FA5}">
                      <a16:colId xmlns="" xmlns:a16="http://schemas.microsoft.com/office/drawing/2014/main" val="20001"/>
                    </a:ext>
                  </a:extLst>
                </a:gridCol>
                <a:gridCol w="835963">
                  <a:extLst>
                    <a:ext uri="{9D8B030D-6E8A-4147-A177-3AD203B41FA5}">
                      <a16:colId xmlns="" xmlns:a16="http://schemas.microsoft.com/office/drawing/2014/main" val="20002"/>
                    </a:ext>
                  </a:extLst>
                </a:gridCol>
                <a:gridCol w="1291943">
                  <a:extLst>
                    <a:ext uri="{9D8B030D-6E8A-4147-A177-3AD203B41FA5}">
                      <a16:colId xmlns="" xmlns:a16="http://schemas.microsoft.com/office/drawing/2014/main" val="20003"/>
                    </a:ext>
                  </a:extLst>
                </a:gridCol>
                <a:gridCol w="1738803">
                  <a:extLst>
                    <a:ext uri="{9D8B030D-6E8A-4147-A177-3AD203B41FA5}">
                      <a16:colId xmlns="" xmlns:a16="http://schemas.microsoft.com/office/drawing/2014/main" val="20004"/>
                    </a:ext>
                  </a:extLst>
                </a:gridCol>
                <a:gridCol w="2289019">
                  <a:extLst>
                    <a:ext uri="{9D8B030D-6E8A-4147-A177-3AD203B41FA5}">
                      <a16:colId xmlns="" xmlns:a16="http://schemas.microsoft.com/office/drawing/2014/main" val="20005"/>
                    </a:ext>
                  </a:extLst>
                </a:gridCol>
              </a:tblGrid>
              <a:tr h="1308641">
                <a:tc>
                  <a:txBody>
                    <a:bodyPr/>
                    <a:lstStyle/>
                    <a:p>
                      <a:pPr marL="47625" indent="-47625">
                        <a:lnSpc>
                          <a:spcPct val="107000"/>
                        </a:lnSpc>
                        <a:spcAft>
                          <a:spcPts val="0"/>
                        </a:spcAft>
                      </a:pPr>
                      <a:r>
                        <a:rPr lang="en-GB" sz="1600" i="1" dirty="0"/>
                        <a:t>O. </a:t>
                      </a:r>
                      <a:r>
                        <a:rPr lang="en-GB" sz="1600" i="1" dirty="0" err="1"/>
                        <a:t>Urolepis</a:t>
                      </a:r>
                      <a:r>
                        <a:rPr lang="en-GB" sz="1600" i="1" dirty="0"/>
                        <a:t> </a:t>
                      </a:r>
                      <a:r>
                        <a:rPr lang="en-GB" sz="1600" i="1" dirty="0" err="1"/>
                        <a:t>urolepis</a:t>
                      </a:r>
                      <a:r>
                        <a:rPr lang="en-GB" sz="1600" i="1" dirty="0"/>
                        <a:t> </a:t>
                      </a:r>
                      <a:r>
                        <a:rPr lang="en-GB" sz="1600" dirty="0"/>
                        <a:t>Norman, 1922 (</a:t>
                      </a:r>
                      <a:r>
                        <a:rPr lang="en-GB" sz="1600" dirty="0" err="1"/>
                        <a:t>wami</a:t>
                      </a:r>
                      <a:r>
                        <a:rPr lang="en-GB" sz="1600" dirty="0"/>
                        <a:t> tilapia)</a:t>
                      </a:r>
                      <a:endParaRPr lang="en-GB" sz="1600" dirty="0">
                        <a:latin typeface="Calibri"/>
                        <a:ea typeface="Calibri"/>
                        <a:cs typeface="Times New Roman"/>
                      </a:endParaRPr>
                    </a:p>
                  </a:txBody>
                  <a:tcPr marL="47982" marR="47982" marT="0" marB="0"/>
                </a:tc>
                <a:tc>
                  <a:txBody>
                    <a:bodyPr/>
                    <a:lstStyle/>
                    <a:p>
                      <a:pPr algn="ctr">
                        <a:lnSpc>
                          <a:spcPct val="107000"/>
                        </a:lnSpc>
                        <a:spcAft>
                          <a:spcPts val="0"/>
                        </a:spcAft>
                      </a:pPr>
                      <a:r>
                        <a:rPr lang="en-GB" sz="1600"/>
                        <a:t>Aquaculture</a:t>
                      </a:r>
                      <a:endParaRPr lang="en-GB" sz="1600">
                        <a:latin typeface="Calibri"/>
                        <a:ea typeface="Calibri"/>
                        <a:cs typeface="Times New Roman"/>
                      </a:endParaRPr>
                    </a:p>
                  </a:txBody>
                  <a:tcPr marL="47982" marR="47982" marT="0" marB="0"/>
                </a:tc>
                <a:tc gridSpan="2">
                  <a:txBody>
                    <a:bodyPr/>
                    <a:lstStyle/>
                    <a:p>
                      <a:pPr marL="47625" marR="344170" indent="-47625" algn="ctr">
                        <a:lnSpc>
                          <a:spcPct val="107000"/>
                        </a:lnSpc>
                        <a:spcAft>
                          <a:spcPts val="0"/>
                        </a:spcAft>
                      </a:pPr>
                      <a:r>
                        <a:rPr lang="en-GB" sz="1600"/>
                        <a:t>Not known</a:t>
                      </a:r>
                      <a:endParaRPr lang="en-GB" sz="1600">
                        <a:latin typeface="Calibri"/>
                        <a:ea typeface="Calibri"/>
                        <a:cs typeface="Times New Roman"/>
                      </a:endParaRPr>
                    </a:p>
                  </a:txBody>
                  <a:tcPr marL="47982" marR="47982" marT="0" marB="0"/>
                </a:tc>
                <a:tc hMerge="1">
                  <a:txBody>
                    <a:bodyPr/>
                    <a:lstStyle/>
                    <a:p>
                      <a:endParaRPr lang="en-GB"/>
                    </a:p>
                  </a:txBody>
                  <a:tcPr/>
                </a:tc>
                <a:tc>
                  <a:txBody>
                    <a:bodyPr/>
                    <a:lstStyle/>
                    <a:p>
                      <a:pPr marL="47625" marR="344170" indent="-47625" algn="ctr">
                        <a:lnSpc>
                          <a:spcPct val="107000"/>
                        </a:lnSpc>
                        <a:spcAft>
                          <a:spcPts val="0"/>
                        </a:spcAft>
                      </a:pPr>
                      <a:r>
                        <a:rPr lang="en-GB" sz="1600" dirty="0"/>
                        <a:t>Coastal waters of Andaman and Nicobar</a:t>
                      </a:r>
                      <a:endParaRPr lang="en-GB" sz="1600" dirty="0">
                        <a:latin typeface="Calibri"/>
                        <a:ea typeface="Calibri"/>
                        <a:cs typeface="Times New Roman"/>
                      </a:endParaRPr>
                    </a:p>
                  </a:txBody>
                  <a:tcPr marL="47982" marR="47982" marT="0" marB="0"/>
                </a:tc>
                <a:tc>
                  <a:txBody>
                    <a:bodyPr/>
                    <a:lstStyle/>
                    <a:p>
                      <a:pPr marL="47625" indent="-47625">
                        <a:lnSpc>
                          <a:spcPct val="107000"/>
                        </a:lnSpc>
                        <a:spcAft>
                          <a:spcPts val="0"/>
                        </a:spcAft>
                      </a:pPr>
                      <a:r>
                        <a:rPr lang="en-GB" sz="1600"/>
                        <a:t>Under aquaculture in Andaman and Nicobar</a:t>
                      </a:r>
                      <a:endParaRPr lang="en-GB" sz="1600">
                        <a:latin typeface="Calibri"/>
                        <a:ea typeface="Calibri"/>
                        <a:cs typeface="Times New Roman"/>
                      </a:endParaRPr>
                    </a:p>
                  </a:txBody>
                  <a:tcPr marL="47982" marR="47982" marT="0" marB="0"/>
                </a:tc>
                <a:extLst>
                  <a:ext uri="{0D108BD9-81ED-4DB2-BD59-A6C34878D82A}">
                    <a16:rowId xmlns="" xmlns:a16="http://schemas.microsoft.com/office/drawing/2014/main" val="10000"/>
                  </a:ext>
                </a:extLst>
              </a:tr>
              <a:tr h="492097">
                <a:tc rowSpan="2">
                  <a:txBody>
                    <a:bodyPr/>
                    <a:lstStyle/>
                    <a:p>
                      <a:pPr marL="46990" indent="-46990" algn="ctr">
                        <a:lnSpc>
                          <a:spcPct val="107000"/>
                        </a:lnSpc>
                        <a:spcAft>
                          <a:spcPts val="0"/>
                        </a:spcAft>
                      </a:pPr>
                      <a:r>
                        <a:rPr lang="en-GB" sz="1600" i="1" dirty="0"/>
                        <a:t>Cyprinus carpio </a:t>
                      </a:r>
                      <a:r>
                        <a:rPr lang="en-GB" sz="1600" i="1" dirty="0" err="1"/>
                        <a:t>communis</a:t>
                      </a:r>
                      <a:r>
                        <a:rPr lang="en-GB" sz="1600" i="1" dirty="0"/>
                        <a:t> </a:t>
                      </a:r>
                      <a:r>
                        <a:rPr lang="en-GB" sz="1600" dirty="0"/>
                        <a:t>L. (common carp)</a:t>
                      </a:r>
                      <a:endParaRPr lang="en-GB" sz="1600" dirty="0">
                        <a:latin typeface="Calibri"/>
                        <a:ea typeface="Calibri"/>
                        <a:cs typeface="Times New Roman"/>
                      </a:endParaRPr>
                    </a:p>
                  </a:txBody>
                  <a:tcPr marL="47982" marR="47982" marT="0" marB="0"/>
                </a:tc>
                <a:tc rowSpan="2">
                  <a:txBody>
                    <a:bodyPr/>
                    <a:lstStyle/>
                    <a:p>
                      <a:pPr algn="ctr">
                        <a:lnSpc>
                          <a:spcPct val="107000"/>
                        </a:lnSpc>
                        <a:spcAft>
                          <a:spcPts val="0"/>
                        </a:spcAft>
                      </a:pPr>
                      <a:r>
                        <a:rPr lang="en-GB" sz="1600" dirty="0"/>
                        <a:t>Aquaculture</a:t>
                      </a:r>
                      <a:endParaRPr lang="en-GB" sz="1600" dirty="0">
                        <a:latin typeface="Calibri"/>
                        <a:ea typeface="Calibri"/>
                        <a:cs typeface="Times New Roman"/>
                      </a:endParaRPr>
                    </a:p>
                  </a:txBody>
                  <a:tcPr marL="47982" marR="47982" marT="0" marB="0"/>
                </a:tc>
                <a:tc>
                  <a:txBody>
                    <a:bodyPr/>
                    <a:lstStyle/>
                    <a:p>
                      <a:pPr algn="ctr">
                        <a:lnSpc>
                          <a:spcPct val="107000"/>
                        </a:lnSpc>
                        <a:spcAft>
                          <a:spcPts val="60"/>
                        </a:spcAft>
                      </a:pPr>
                      <a:r>
                        <a:rPr lang="en-GB" sz="1600"/>
                        <a:t>1939</a:t>
                      </a:r>
                      <a:endParaRPr lang="en-GB" sz="1600">
                        <a:latin typeface="Calibri"/>
                        <a:ea typeface="Calibri"/>
                        <a:cs typeface="Times New Roman"/>
                      </a:endParaRPr>
                    </a:p>
                  </a:txBody>
                  <a:tcPr marL="47982" marR="47982" marT="0" marB="0"/>
                </a:tc>
                <a:tc>
                  <a:txBody>
                    <a:bodyPr/>
                    <a:lstStyle/>
                    <a:p>
                      <a:pPr algn="ctr">
                        <a:lnSpc>
                          <a:spcPct val="107000"/>
                        </a:lnSpc>
                        <a:spcAft>
                          <a:spcPts val="0"/>
                        </a:spcAft>
                      </a:pPr>
                      <a:r>
                        <a:rPr lang="en-GB" sz="1600"/>
                        <a:t>Sri Lanka</a:t>
                      </a:r>
                      <a:endParaRPr lang="en-GB" sz="1600">
                        <a:latin typeface="Calibri"/>
                        <a:ea typeface="Calibri"/>
                        <a:cs typeface="Times New Roman"/>
                      </a:endParaRPr>
                    </a:p>
                  </a:txBody>
                  <a:tcPr marL="47982" marR="47982" marT="0" marB="0"/>
                </a:tc>
                <a:tc rowSpan="2">
                  <a:txBody>
                    <a:bodyPr/>
                    <a:lstStyle/>
                    <a:p>
                      <a:pPr algn="ctr">
                        <a:lnSpc>
                          <a:spcPct val="107000"/>
                        </a:lnSpc>
                        <a:spcAft>
                          <a:spcPts val="0"/>
                        </a:spcAft>
                      </a:pPr>
                      <a:r>
                        <a:rPr lang="en-GB" sz="1600"/>
                        <a:t>Cuttack</a:t>
                      </a:r>
                      <a:endParaRPr lang="en-GB" sz="1600">
                        <a:latin typeface="Calibri"/>
                        <a:ea typeface="Calibri"/>
                        <a:cs typeface="Times New Roman"/>
                      </a:endParaRPr>
                    </a:p>
                  </a:txBody>
                  <a:tcPr marL="47982" marR="47982" marT="0" marB="0"/>
                </a:tc>
                <a:tc rowSpan="2">
                  <a:txBody>
                    <a:bodyPr/>
                    <a:lstStyle/>
                    <a:p>
                      <a:pPr marL="47625" indent="-47625">
                        <a:lnSpc>
                          <a:spcPct val="107000"/>
                        </a:lnSpc>
                        <a:spcAft>
                          <a:spcPts val="0"/>
                        </a:spcAft>
                      </a:pPr>
                      <a:r>
                        <a:rPr lang="en-GB" sz="1600"/>
                        <a:t>Widely cultivated. It is available in rivers, lakes and reservoirs</a:t>
                      </a:r>
                      <a:endParaRPr lang="en-GB" sz="1600">
                        <a:latin typeface="Calibri"/>
                        <a:ea typeface="Calibri"/>
                        <a:cs typeface="Times New Roman"/>
                      </a:endParaRPr>
                    </a:p>
                  </a:txBody>
                  <a:tcPr marL="47982" marR="47982" marT="0" marB="0"/>
                </a:tc>
                <a:extLst>
                  <a:ext uri="{0D108BD9-81ED-4DB2-BD59-A6C34878D82A}">
                    <a16:rowId xmlns="" xmlns:a16="http://schemas.microsoft.com/office/drawing/2014/main" val="10001"/>
                  </a:ext>
                </a:extLst>
              </a:tr>
              <a:tr h="756839">
                <a:tc vMerge="1">
                  <a:txBody>
                    <a:bodyPr/>
                    <a:lstStyle/>
                    <a:p>
                      <a:endParaRPr lang="en-GB"/>
                    </a:p>
                  </a:txBody>
                  <a:tcPr/>
                </a:tc>
                <a:tc vMerge="1">
                  <a:txBody>
                    <a:bodyPr/>
                    <a:lstStyle/>
                    <a:p>
                      <a:endParaRPr lang="en-GB"/>
                    </a:p>
                  </a:txBody>
                  <a:tcPr/>
                </a:tc>
                <a:tc>
                  <a:txBody>
                    <a:bodyPr/>
                    <a:lstStyle/>
                    <a:p>
                      <a:pPr algn="ctr">
                        <a:lnSpc>
                          <a:spcPct val="107000"/>
                        </a:lnSpc>
                        <a:spcAft>
                          <a:spcPts val="60"/>
                        </a:spcAft>
                      </a:pPr>
                      <a:r>
                        <a:rPr lang="en-GB" sz="1600"/>
                        <a:t>1957</a:t>
                      </a:r>
                      <a:endParaRPr lang="en-GB" sz="1600">
                        <a:latin typeface="Calibri"/>
                        <a:ea typeface="Calibri"/>
                        <a:cs typeface="Times New Roman"/>
                      </a:endParaRPr>
                    </a:p>
                  </a:txBody>
                  <a:tcPr marL="47982" marR="47982" marT="0" marB="0"/>
                </a:tc>
                <a:tc>
                  <a:txBody>
                    <a:bodyPr/>
                    <a:lstStyle/>
                    <a:p>
                      <a:pPr algn="ctr">
                        <a:lnSpc>
                          <a:spcPct val="107000"/>
                        </a:lnSpc>
                        <a:spcAft>
                          <a:spcPts val="0"/>
                        </a:spcAft>
                      </a:pPr>
                      <a:r>
                        <a:rPr lang="en-GB" sz="1600" dirty="0"/>
                        <a:t>Bangkok</a:t>
                      </a:r>
                      <a:endParaRPr lang="en-GB" sz="1600" dirty="0">
                        <a:latin typeface="Calibri"/>
                        <a:ea typeface="Calibri"/>
                        <a:cs typeface="Times New Roman"/>
                      </a:endParaRPr>
                    </a:p>
                  </a:txBody>
                  <a:tcPr marL="47982" marR="47982" marT="0" marB="0"/>
                </a:tc>
                <a:tc vMerge="1">
                  <a:txBody>
                    <a:bodyPr/>
                    <a:lstStyle/>
                    <a:p>
                      <a:endParaRPr lang="en-GB"/>
                    </a:p>
                  </a:txBody>
                  <a:tcPr/>
                </a:tc>
                <a:tc vMerge="1">
                  <a:txBody>
                    <a:bodyPr/>
                    <a:lstStyle/>
                    <a:p>
                      <a:endParaRPr lang="en-GB"/>
                    </a:p>
                  </a:txBody>
                  <a:tcPr/>
                </a:tc>
                <a:extLst>
                  <a:ext uri="{0D108BD9-81ED-4DB2-BD59-A6C34878D82A}">
                    <a16:rowId xmlns="" xmlns:a16="http://schemas.microsoft.com/office/drawing/2014/main" val="10002"/>
                  </a:ext>
                </a:extLst>
              </a:tr>
              <a:tr h="492097">
                <a:tc rowSpan="2">
                  <a:txBody>
                    <a:bodyPr/>
                    <a:lstStyle/>
                    <a:p>
                      <a:pPr marL="46990" indent="-46990">
                        <a:lnSpc>
                          <a:spcPct val="120000"/>
                        </a:lnSpc>
                        <a:spcAft>
                          <a:spcPts val="0"/>
                        </a:spcAft>
                      </a:pPr>
                      <a:r>
                        <a:rPr lang="en-GB" sz="1600" i="1" dirty="0"/>
                        <a:t>C. Carpio </a:t>
                      </a:r>
                      <a:r>
                        <a:rPr lang="en-GB" sz="1600" i="1" dirty="0" err="1"/>
                        <a:t>specularis</a:t>
                      </a:r>
                      <a:r>
                        <a:rPr lang="en-GB" sz="1600" i="1" dirty="0"/>
                        <a:t> </a:t>
                      </a:r>
                      <a:r>
                        <a:rPr lang="en-GB" sz="1600" dirty="0" err="1"/>
                        <a:t>Lacepede</a:t>
                      </a:r>
                      <a:endParaRPr lang="en-GB" sz="1600" dirty="0"/>
                    </a:p>
                    <a:p>
                      <a:pPr marL="46990">
                        <a:lnSpc>
                          <a:spcPct val="107000"/>
                        </a:lnSpc>
                        <a:spcAft>
                          <a:spcPts val="0"/>
                        </a:spcAft>
                      </a:pPr>
                      <a:r>
                        <a:rPr lang="en-GB" sz="1600" dirty="0"/>
                        <a:t>(Mirror carp)</a:t>
                      </a:r>
                      <a:endParaRPr lang="en-GB" sz="1600" dirty="0">
                        <a:latin typeface="Calibri"/>
                        <a:ea typeface="Calibri"/>
                        <a:cs typeface="Times New Roman"/>
                      </a:endParaRPr>
                    </a:p>
                  </a:txBody>
                  <a:tcPr marL="47982" marR="47982" marT="0" marB="0"/>
                </a:tc>
                <a:tc rowSpan="2">
                  <a:txBody>
                    <a:bodyPr/>
                    <a:lstStyle/>
                    <a:p>
                      <a:pPr algn="ctr">
                        <a:lnSpc>
                          <a:spcPct val="107000"/>
                        </a:lnSpc>
                        <a:spcAft>
                          <a:spcPts val="0"/>
                        </a:spcAft>
                      </a:pPr>
                      <a:r>
                        <a:rPr lang="en-GB" sz="1600"/>
                        <a:t>-do-</a:t>
                      </a:r>
                      <a:endParaRPr lang="en-GB" sz="1600">
                        <a:latin typeface="Calibri"/>
                        <a:ea typeface="Calibri"/>
                        <a:cs typeface="Times New Roman"/>
                      </a:endParaRPr>
                    </a:p>
                  </a:txBody>
                  <a:tcPr marL="47982" marR="47982" marT="0" marB="0"/>
                </a:tc>
                <a:tc>
                  <a:txBody>
                    <a:bodyPr/>
                    <a:lstStyle/>
                    <a:p>
                      <a:pPr algn="ctr">
                        <a:lnSpc>
                          <a:spcPct val="107000"/>
                        </a:lnSpc>
                        <a:spcAft>
                          <a:spcPts val="65"/>
                        </a:spcAft>
                      </a:pPr>
                      <a:r>
                        <a:rPr lang="en-GB" sz="1600"/>
                        <a:t>1939</a:t>
                      </a:r>
                      <a:endParaRPr lang="en-GB" sz="1600">
                        <a:latin typeface="Calibri"/>
                        <a:ea typeface="Calibri"/>
                        <a:cs typeface="Times New Roman"/>
                      </a:endParaRPr>
                    </a:p>
                  </a:txBody>
                  <a:tcPr marL="47982" marR="47982" marT="0" marB="0"/>
                </a:tc>
                <a:tc>
                  <a:txBody>
                    <a:bodyPr/>
                    <a:lstStyle/>
                    <a:p>
                      <a:pPr algn="ctr">
                        <a:lnSpc>
                          <a:spcPct val="107000"/>
                        </a:lnSpc>
                        <a:spcAft>
                          <a:spcPts val="0"/>
                        </a:spcAft>
                      </a:pPr>
                      <a:r>
                        <a:rPr lang="en-GB" sz="1600"/>
                        <a:t>Sri Lanka</a:t>
                      </a:r>
                      <a:endParaRPr lang="en-GB" sz="1600">
                        <a:latin typeface="Calibri"/>
                        <a:ea typeface="Calibri"/>
                        <a:cs typeface="Times New Roman"/>
                      </a:endParaRPr>
                    </a:p>
                  </a:txBody>
                  <a:tcPr marL="47982" marR="47982" marT="0" marB="0"/>
                </a:tc>
                <a:tc rowSpan="2">
                  <a:txBody>
                    <a:bodyPr/>
                    <a:lstStyle/>
                    <a:p>
                      <a:pPr algn="ctr">
                        <a:lnSpc>
                          <a:spcPct val="107000"/>
                        </a:lnSpc>
                        <a:spcAft>
                          <a:spcPts val="0"/>
                        </a:spcAft>
                      </a:pPr>
                      <a:r>
                        <a:rPr lang="en-GB" sz="1600" dirty="0" err="1"/>
                        <a:t>Nilgiris</a:t>
                      </a:r>
                      <a:r>
                        <a:rPr lang="en-GB" sz="1600" dirty="0"/>
                        <a:t>, TN</a:t>
                      </a:r>
                      <a:endParaRPr lang="en-GB" sz="1600" dirty="0">
                        <a:latin typeface="Calibri"/>
                        <a:ea typeface="Calibri"/>
                        <a:cs typeface="Times New Roman"/>
                      </a:endParaRPr>
                    </a:p>
                  </a:txBody>
                  <a:tcPr marL="47982" marR="47982" marT="0" marB="0"/>
                </a:tc>
                <a:tc rowSpan="2">
                  <a:txBody>
                    <a:bodyPr/>
                    <a:lstStyle/>
                    <a:p>
                      <a:pPr marL="47625" indent="-47625">
                        <a:lnSpc>
                          <a:spcPct val="107000"/>
                        </a:lnSpc>
                        <a:spcAft>
                          <a:spcPts val="0"/>
                        </a:spcAft>
                      </a:pPr>
                      <a:r>
                        <a:rPr lang="en-GB" sz="1600"/>
                        <a:t>Under aquaculture in hill states and are available in natural waters</a:t>
                      </a:r>
                      <a:endParaRPr lang="en-GB" sz="1600">
                        <a:latin typeface="Calibri"/>
                        <a:ea typeface="Calibri"/>
                        <a:cs typeface="Times New Roman"/>
                      </a:endParaRPr>
                    </a:p>
                  </a:txBody>
                  <a:tcPr marL="47982" marR="47982" marT="0" marB="0"/>
                </a:tc>
                <a:extLst>
                  <a:ext uri="{0D108BD9-81ED-4DB2-BD59-A6C34878D82A}">
                    <a16:rowId xmlns="" xmlns:a16="http://schemas.microsoft.com/office/drawing/2014/main" val="10003"/>
                  </a:ext>
                </a:extLst>
              </a:tr>
              <a:tr h="648508">
                <a:tc vMerge="1">
                  <a:txBody>
                    <a:bodyPr/>
                    <a:lstStyle/>
                    <a:p>
                      <a:endParaRPr lang="en-GB"/>
                    </a:p>
                  </a:txBody>
                  <a:tcPr/>
                </a:tc>
                <a:tc vMerge="1">
                  <a:txBody>
                    <a:bodyPr/>
                    <a:lstStyle/>
                    <a:p>
                      <a:endParaRPr lang="en-GB"/>
                    </a:p>
                  </a:txBody>
                  <a:tcPr/>
                </a:tc>
                <a:tc>
                  <a:txBody>
                    <a:bodyPr/>
                    <a:lstStyle/>
                    <a:p>
                      <a:pPr algn="ctr">
                        <a:lnSpc>
                          <a:spcPct val="107000"/>
                        </a:lnSpc>
                        <a:spcAft>
                          <a:spcPts val="65"/>
                        </a:spcAft>
                      </a:pPr>
                      <a:r>
                        <a:rPr lang="en-GB" sz="1600"/>
                        <a:t>1957</a:t>
                      </a:r>
                      <a:endParaRPr lang="en-GB" sz="1600">
                        <a:latin typeface="Calibri"/>
                        <a:ea typeface="Calibri"/>
                        <a:cs typeface="Times New Roman"/>
                      </a:endParaRPr>
                    </a:p>
                  </a:txBody>
                  <a:tcPr marL="47982" marR="47982" marT="0" marB="0"/>
                </a:tc>
                <a:tc>
                  <a:txBody>
                    <a:bodyPr/>
                    <a:lstStyle/>
                    <a:p>
                      <a:pPr algn="ctr">
                        <a:lnSpc>
                          <a:spcPct val="107000"/>
                        </a:lnSpc>
                        <a:spcAft>
                          <a:spcPts val="0"/>
                        </a:spcAft>
                      </a:pPr>
                      <a:r>
                        <a:rPr lang="en-GB" sz="1600"/>
                        <a:t>Bangkok</a:t>
                      </a:r>
                      <a:endParaRPr lang="en-GB" sz="1600">
                        <a:latin typeface="Calibri"/>
                        <a:ea typeface="Calibri"/>
                        <a:cs typeface="Times New Roman"/>
                      </a:endParaRPr>
                    </a:p>
                  </a:txBody>
                  <a:tcPr marL="47982" marR="47982" marT="0" marB="0"/>
                </a:tc>
                <a:tc vMerge="1">
                  <a:txBody>
                    <a:bodyPr/>
                    <a:lstStyle/>
                    <a:p>
                      <a:endParaRPr lang="en-GB"/>
                    </a:p>
                  </a:txBody>
                  <a:tcPr/>
                </a:tc>
                <a:tc vMerge="1">
                  <a:txBody>
                    <a:bodyPr/>
                    <a:lstStyle/>
                    <a:p>
                      <a:endParaRPr lang="en-GB"/>
                    </a:p>
                  </a:txBody>
                  <a:tcPr/>
                </a:tc>
                <a:extLst>
                  <a:ext uri="{0D108BD9-81ED-4DB2-BD59-A6C34878D82A}">
                    <a16:rowId xmlns="" xmlns:a16="http://schemas.microsoft.com/office/drawing/2014/main" val="10004"/>
                  </a:ext>
                </a:extLst>
              </a:tr>
              <a:tr h="492097">
                <a:tc rowSpan="2">
                  <a:txBody>
                    <a:bodyPr/>
                    <a:lstStyle/>
                    <a:p>
                      <a:pPr>
                        <a:lnSpc>
                          <a:spcPct val="107000"/>
                        </a:lnSpc>
                        <a:spcAft>
                          <a:spcPts val="80"/>
                        </a:spcAft>
                      </a:pPr>
                      <a:r>
                        <a:rPr lang="en-GB" sz="1600" i="1" dirty="0"/>
                        <a:t>C. carpio </a:t>
                      </a:r>
                      <a:r>
                        <a:rPr lang="en-GB" sz="1600" dirty="0"/>
                        <a:t>Bloch</a:t>
                      </a:r>
                    </a:p>
                    <a:p>
                      <a:pPr marL="46990">
                        <a:lnSpc>
                          <a:spcPct val="107000"/>
                        </a:lnSpc>
                        <a:spcAft>
                          <a:spcPts val="0"/>
                        </a:spcAft>
                      </a:pPr>
                      <a:r>
                        <a:rPr lang="en-GB" sz="1600" dirty="0"/>
                        <a:t>(Leather carp)</a:t>
                      </a:r>
                      <a:endParaRPr lang="en-GB" sz="1600" dirty="0">
                        <a:latin typeface="Calibri"/>
                        <a:ea typeface="Calibri"/>
                        <a:cs typeface="Times New Roman"/>
                      </a:endParaRPr>
                    </a:p>
                  </a:txBody>
                  <a:tcPr marL="47982" marR="47982" marT="0" marB="0"/>
                </a:tc>
                <a:tc rowSpan="2">
                  <a:txBody>
                    <a:bodyPr/>
                    <a:lstStyle/>
                    <a:p>
                      <a:pPr algn="ctr">
                        <a:lnSpc>
                          <a:spcPct val="107000"/>
                        </a:lnSpc>
                        <a:spcAft>
                          <a:spcPts val="0"/>
                        </a:spcAft>
                      </a:pPr>
                      <a:r>
                        <a:rPr lang="en-GB" sz="1600"/>
                        <a:t>-do-</a:t>
                      </a:r>
                      <a:endParaRPr lang="en-GB" sz="1600">
                        <a:latin typeface="Calibri"/>
                        <a:ea typeface="Calibri"/>
                        <a:cs typeface="Times New Roman"/>
                      </a:endParaRPr>
                    </a:p>
                  </a:txBody>
                  <a:tcPr marL="47982" marR="47982" marT="0" marB="0"/>
                </a:tc>
                <a:tc>
                  <a:txBody>
                    <a:bodyPr/>
                    <a:lstStyle/>
                    <a:p>
                      <a:pPr algn="ctr">
                        <a:lnSpc>
                          <a:spcPct val="107000"/>
                        </a:lnSpc>
                        <a:spcAft>
                          <a:spcPts val="60"/>
                        </a:spcAft>
                      </a:pPr>
                      <a:r>
                        <a:rPr lang="en-GB" sz="1600" dirty="0"/>
                        <a:t>1939</a:t>
                      </a:r>
                      <a:endParaRPr lang="en-GB" sz="1600" dirty="0">
                        <a:latin typeface="Calibri"/>
                        <a:ea typeface="Calibri"/>
                        <a:cs typeface="Times New Roman"/>
                      </a:endParaRPr>
                    </a:p>
                  </a:txBody>
                  <a:tcPr marL="47982" marR="47982" marT="0" marB="0"/>
                </a:tc>
                <a:tc>
                  <a:txBody>
                    <a:bodyPr/>
                    <a:lstStyle/>
                    <a:p>
                      <a:pPr algn="ctr">
                        <a:lnSpc>
                          <a:spcPct val="107000"/>
                        </a:lnSpc>
                        <a:spcAft>
                          <a:spcPts val="0"/>
                        </a:spcAft>
                      </a:pPr>
                      <a:r>
                        <a:rPr lang="en-GB" sz="1600" dirty="0"/>
                        <a:t>Sri Lanka</a:t>
                      </a:r>
                      <a:endParaRPr lang="en-GB" sz="1600" dirty="0">
                        <a:latin typeface="Calibri"/>
                        <a:ea typeface="Calibri"/>
                        <a:cs typeface="Times New Roman"/>
                      </a:endParaRPr>
                    </a:p>
                  </a:txBody>
                  <a:tcPr marL="47982" marR="47982" marT="0" marB="0"/>
                </a:tc>
                <a:tc rowSpan="2">
                  <a:txBody>
                    <a:bodyPr/>
                    <a:lstStyle/>
                    <a:p>
                      <a:pPr algn="ctr">
                        <a:lnSpc>
                          <a:spcPct val="107000"/>
                        </a:lnSpc>
                        <a:spcAft>
                          <a:spcPts val="0"/>
                        </a:spcAft>
                      </a:pPr>
                      <a:r>
                        <a:rPr lang="en-GB" sz="1600"/>
                        <a:t>Cuttack, Orissa</a:t>
                      </a:r>
                      <a:endParaRPr lang="en-GB" sz="1600">
                        <a:latin typeface="Calibri"/>
                        <a:ea typeface="Calibri"/>
                        <a:cs typeface="Times New Roman"/>
                      </a:endParaRPr>
                    </a:p>
                  </a:txBody>
                  <a:tcPr marL="47982" marR="47982" marT="0" marB="0"/>
                </a:tc>
                <a:tc rowSpan="2">
                  <a:txBody>
                    <a:bodyPr/>
                    <a:lstStyle/>
                    <a:p>
                      <a:pPr marL="47625" indent="-47625">
                        <a:lnSpc>
                          <a:spcPct val="107000"/>
                        </a:lnSpc>
                        <a:spcAft>
                          <a:spcPts val="0"/>
                        </a:spcAft>
                      </a:pPr>
                      <a:r>
                        <a:rPr lang="en-GB" sz="1600"/>
                        <a:t>Under aquaculture in hill states and are available in natural waters</a:t>
                      </a:r>
                      <a:endParaRPr lang="en-GB" sz="1600">
                        <a:latin typeface="Calibri"/>
                        <a:ea typeface="Calibri"/>
                        <a:cs typeface="Times New Roman"/>
                      </a:endParaRPr>
                    </a:p>
                  </a:txBody>
                  <a:tcPr marL="47982" marR="47982" marT="0" marB="0"/>
                </a:tc>
                <a:extLst>
                  <a:ext uri="{0D108BD9-81ED-4DB2-BD59-A6C34878D82A}">
                    <a16:rowId xmlns="" xmlns:a16="http://schemas.microsoft.com/office/drawing/2014/main" val="10005"/>
                  </a:ext>
                </a:extLst>
              </a:tr>
              <a:tr h="597634">
                <a:tc vMerge="1">
                  <a:txBody>
                    <a:bodyPr/>
                    <a:lstStyle/>
                    <a:p>
                      <a:endParaRPr lang="en-GB"/>
                    </a:p>
                  </a:txBody>
                  <a:tcPr/>
                </a:tc>
                <a:tc vMerge="1">
                  <a:txBody>
                    <a:bodyPr/>
                    <a:lstStyle/>
                    <a:p>
                      <a:endParaRPr lang="en-GB"/>
                    </a:p>
                  </a:txBody>
                  <a:tcPr/>
                </a:tc>
                <a:tc>
                  <a:txBody>
                    <a:bodyPr/>
                    <a:lstStyle/>
                    <a:p>
                      <a:pPr algn="ctr">
                        <a:lnSpc>
                          <a:spcPct val="107000"/>
                        </a:lnSpc>
                        <a:spcAft>
                          <a:spcPts val="60"/>
                        </a:spcAft>
                      </a:pPr>
                      <a:r>
                        <a:rPr lang="en-GB" sz="1600"/>
                        <a:t>1957</a:t>
                      </a:r>
                      <a:endParaRPr lang="en-GB" sz="1600">
                        <a:latin typeface="Calibri"/>
                        <a:ea typeface="Calibri"/>
                        <a:cs typeface="Times New Roman"/>
                      </a:endParaRPr>
                    </a:p>
                  </a:txBody>
                  <a:tcPr marL="47982" marR="47982" marT="0" marB="0"/>
                </a:tc>
                <a:tc>
                  <a:txBody>
                    <a:bodyPr/>
                    <a:lstStyle/>
                    <a:p>
                      <a:pPr algn="ctr">
                        <a:lnSpc>
                          <a:spcPct val="107000"/>
                        </a:lnSpc>
                        <a:spcAft>
                          <a:spcPts val="0"/>
                        </a:spcAft>
                      </a:pPr>
                      <a:r>
                        <a:rPr lang="en-GB" sz="1600" dirty="0"/>
                        <a:t>Bangkok</a:t>
                      </a:r>
                      <a:endParaRPr lang="en-GB" sz="1600" dirty="0">
                        <a:latin typeface="Calibri"/>
                        <a:ea typeface="Calibri"/>
                        <a:cs typeface="Times New Roman"/>
                      </a:endParaRPr>
                    </a:p>
                  </a:txBody>
                  <a:tcPr marL="47982" marR="47982" marT="0" marB="0"/>
                </a:tc>
                <a:tc vMerge="1">
                  <a:txBody>
                    <a:bodyPr/>
                    <a:lstStyle/>
                    <a:p>
                      <a:endParaRPr lang="en-GB"/>
                    </a:p>
                  </a:txBody>
                  <a:tcPr/>
                </a:tc>
                <a:tc vMerge="1">
                  <a:txBody>
                    <a:bodyPr/>
                    <a:lstStyle/>
                    <a:p>
                      <a:endParaRPr lang="en-GB"/>
                    </a:p>
                  </a:txBody>
                  <a:tcPr/>
                </a:tc>
                <a:extLst>
                  <a:ext uri="{0D108BD9-81ED-4DB2-BD59-A6C34878D82A}">
                    <a16:rowId xmlns="" xmlns:a16="http://schemas.microsoft.com/office/drawing/2014/main" val="10006"/>
                  </a:ext>
                </a:extLst>
              </a:tr>
              <a:tr h="1103160">
                <a:tc>
                  <a:txBody>
                    <a:bodyPr/>
                    <a:lstStyle/>
                    <a:p>
                      <a:pPr marL="46990" indent="-46990">
                        <a:lnSpc>
                          <a:spcPct val="107000"/>
                        </a:lnSpc>
                        <a:spcAft>
                          <a:spcPts val="0"/>
                        </a:spcAft>
                      </a:pPr>
                      <a:r>
                        <a:rPr lang="en-GB" sz="1600" i="1" dirty="0" err="1"/>
                        <a:t>Ctenopharyngodon</a:t>
                      </a:r>
                      <a:r>
                        <a:rPr lang="en-GB" sz="1600" i="1" dirty="0"/>
                        <a:t> </a:t>
                      </a:r>
                      <a:r>
                        <a:rPr lang="en-GB" sz="1600" i="1" dirty="0" err="1"/>
                        <a:t>idella</a:t>
                      </a:r>
                      <a:r>
                        <a:rPr lang="en-GB" sz="1600" i="1" dirty="0"/>
                        <a:t> </a:t>
                      </a:r>
                      <a:r>
                        <a:rPr lang="en-GB" sz="1600" dirty="0"/>
                        <a:t>Val. (Grass carp)</a:t>
                      </a:r>
                      <a:endParaRPr lang="en-GB" sz="1600" dirty="0">
                        <a:latin typeface="Calibri"/>
                        <a:ea typeface="Calibri"/>
                        <a:cs typeface="Times New Roman"/>
                      </a:endParaRPr>
                    </a:p>
                  </a:txBody>
                  <a:tcPr marL="47982" marR="47982" marT="0" marB="0"/>
                </a:tc>
                <a:tc>
                  <a:txBody>
                    <a:bodyPr/>
                    <a:lstStyle/>
                    <a:p>
                      <a:pPr algn="ctr">
                        <a:lnSpc>
                          <a:spcPct val="107000"/>
                        </a:lnSpc>
                        <a:spcAft>
                          <a:spcPts val="0"/>
                        </a:spcAft>
                      </a:pPr>
                      <a:r>
                        <a:rPr lang="en-GB" sz="1600"/>
                        <a:t>-do-</a:t>
                      </a:r>
                      <a:endParaRPr lang="en-GB" sz="1600">
                        <a:latin typeface="Calibri"/>
                        <a:ea typeface="Calibri"/>
                        <a:cs typeface="Times New Roman"/>
                      </a:endParaRPr>
                    </a:p>
                  </a:txBody>
                  <a:tcPr marL="47982" marR="47982" marT="0" marB="0"/>
                </a:tc>
                <a:tc>
                  <a:txBody>
                    <a:bodyPr/>
                    <a:lstStyle/>
                    <a:p>
                      <a:pPr algn="ctr">
                        <a:lnSpc>
                          <a:spcPct val="107000"/>
                        </a:lnSpc>
                        <a:spcAft>
                          <a:spcPts val="65"/>
                        </a:spcAft>
                      </a:pPr>
                      <a:r>
                        <a:rPr lang="en-GB" sz="1600"/>
                        <a:t>1959, Japan,</a:t>
                      </a:r>
                    </a:p>
                    <a:p>
                      <a:pPr marL="47625" algn="ctr">
                        <a:lnSpc>
                          <a:spcPct val="107000"/>
                        </a:lnSpc>
                        <a:spcAft>
                          <a:spcPts val="0"/>
                        </a:spcAft>
                      </a:pPr>
                      <a:r>
                        <a:rPr lang="en-GB" sz="1600"/>
                        <a:t>Hong Kong</a:t>
                      </a:r>
                      <a:endParaRPr lang="en-GB" sz="1600">
                        <a:latin typeface="Calibri"/>
                        <a:ea typeface="Calibri"/>
                        <a:cs typeface="Times New Roman"/>
                      </a:endParaRPr>
                    </a:p>
                  </a:txBody>
                  <a:tcPr marL="47982" marR="47982" marT="0" marB="0"/>
                </a:tc>
                <a:tc>
                  <a:txBody>
                    <a:bodyPr/>
                    <a:lstStyle/>
                    <a:p>
                      <a:pPr algn="ctr">
                        <a:lnSpc>
                          <a:spcPct val="107000"/>
                        </a:lnSpc>
                        <a:spcAft>
                          <a:spcPts val="0"/>
                        </a:spcAft>
                      </a:pPr>
                      <a:endParaRPr lang="en-GB" sz="1600">
                        <a:latin typeface="Times New Roman"/>
                        <a:ea typeface="Calibri"/>
                        <a:cs typeface="Times New Roman"/>
                      </a:endParaRPr>
                    </a:p>
                  </a:txBody>
                  <a:tcPr marL="47982" marR="47982" marT="0" marB="0"/>
                </a:tc>
                <a:tc>
                  <a:txBody>
                    <a:bodyPr/>
                    <a:lstStyle/>
                    <a:p>
                      <a:pPr algn="ctr">
                        <a:lnSpc>
                          <a:spcPct val="107000"/>
                        </a:lnSpc>
                        <a:spcAft>
                          <a:spcPts val="0"/>
                        </a:spcAft>
                      </a:pPr>
                      <a:r>
                        <a:rPr lang="en-GB" sz="1600"/>
                        <a:t>Cuttack, Orissa</a:t>
                      </a:r>
                      <a:endParaRPr lang="en-GB" sz="1600">
                        <a:latin typeface="Calibri"/>
                        <a:ea typeface="Calibri"/>
                        <a:cs typeface="Times New Roman"/>
                      </a:endParaRPr>
                    </a:p>
                  </a:txBody>
                  <a:tcPr marL="47982" marR="47982" marT="0" marB="0"/>
                </a:tc>
                <a:tc>
                  <a:txBody>
                    <a:bodyPr/>
                    <a:lstStyle/>
                    <a:p>
                      <a:pPr marL="47625" indent="-47625">
                        <a:lnSpc>
                          <a:spcPct val="107000"/>
                        </a:lnSpc>
                        <a:spcAft>
                          <a:spcPts val="0"/>
                        </a:spcAft>
                      </a:pPr>
                      <a:r>
                        <a:rPr lang="en-GB" sz="1600"/>
                        <a:t>Widely cultured and are available in natural waters</a:t>
                      </a:r>
                      <a:endParaRPr lang="en-GB" sz="1600">
                        <a:latin typeface="Calibri"/>
                        <a:ea typeface="Calibri"/>
                        <a:cs typeface="Times New Roman"/>
                      </a:endParaRPr>
                    </a:p>
                  </a:txBody>
                  <a:tcPr marL="47982" marR="47982" marT="0" marB="0"/>
                </a:tc>
                <a:extLst>
                  <a:ext uri="{0D108BD9-81ED-4DB2-BD59-A6C34878D82A}">
                    <a16:rowId xmlns="" xmlns:a16="http://schemas.microsoft.com/office/drawing/2014/main" val="10007"/>
                  </a:ext>
                </a:extLst>
              </a:tr>
              <a:tr h="966927">
                <a:tc>
                  <a:txBody>
                    <a:bodyPr/>
                    <a:lstStyle/>
                    <a:p>
                      <a:pPr marL="46990" indent="-46990">
                        <a:lnSpc>
                          <a:spcPct val="107000"/>
                        </a:lnSpc>
                        <a:spcAft>
                          <a:spcPts val="0"/>
                        </a:spcAft>
                      </a:pPr>
                      <a:r>
                        <a:rPr lang="en-GB" sz="1400" i="1" dirty="0" err="1"/>
                        <a:t>Hypophthalmichthys</a:t>
                      </a:r>
                      <a:r>
                        <a:rPr lang="en-GB" sz="1400" i="1" dirty="0"/>
                        <a:t> </a:t>
                      </a:r>
                      <a:r>
                        <a:rPr lang="en-GB" sz="1400" i="1" dirty="0" err="1"/>
                        <a:t>molitrix</a:t>
                      </a:r>
                      <a:r>
                        <a:rPr lang="en-GB" sz="1400" i="1" dirty="0"/>
                        <a:t> </a:t>
                      </a:r>
                      <a:r>
                        <a:rPr lang="en-GB" sz="1400" dirty="0"/>
                        <a:t>Val. (Silver carp)</a:t>
                      </a:r>
                      <a:endParaRPr lang="en-GB" sz="1400" dirty="0">
                        <a:latin typeface="Calibri"/>
                        <a:ea typeface="Calibri"/>
                        <a:cs typeface="Times New Roman"/>
                      </a:endParaRPr>
                    </a:p>
                  </a:txBody>
                  <a:tcPr marL="47982" marR="47982" marT="0" marB="0"/>
                </a:tc>
                <a:tc>
                  <a:txBody>
                    <a:bodyPr/>
                    <a:lstStyle/>
                    <a:p>
                      <a:pPr algn="ctr">
                        <a:lnSpc>
                          <a:spcPct val="107000"/>
                        </a:lnSpc>
                        <a:spcAft>
                          <a:spcPts val="0"/>
                        </a:spcAft>
                      </a:pPr>
                      <a:r>
                        <a:rPr lang="en-GB" sz="1400" dirty="0"/>
                        <a:t>-do-</a:t>
                      </a:r>
                      <a:endParaRPr lang="en-GB" sz="1400" dirty="0">
                        <a:latin typeface="Calibri"/>
                        <a:ea typeface="Calibri"/>
                        <a:cs typeface="Times New Roman"/>
                      </a:endParaRPr>
                    </a:p>
                  </a:txBody>
                  <a:tcPr marL="47982" marR="47982" marT="0" marB="0"/>
                </a:tc>
                <a:tc>
                  <a:txBody>
                    <a:bodyPr/>
                    <a:lstStyle/>
                    <a:p>
                      <a:pPr algn="ctr">
                        <a:lnSpc>
                          <a:spcPct val="107000"/>
                        </a:lnSpc>
                        <a:spcAft>
                          <a:spcPts val="60"/>
                        </a:spcAft>
                      </a:pPr>
                      <a:r>
                        <a:rPr lang="en-GB" sz="1400" dirty="0"/>
                        <a:t>1959, Japan,</a:t>
                      </a:r>
                    </a:p>
                    <a:p>
                      <a:pPr marL="47625" algn="ctr">
                        <a:lnSpc>
                          <a:spcPct val="107000"/>
                        </a:lnSpc>
                        <a:spcAft>
                          <a:spcPts val="0"/>
                        </a:spcAft>
                      </a:pPr>
                      <a:r>
                        <a:rPr lang="en-GB" sz="1400" dirty="0"/>
                        <a:t>Hong Kong</a:t>
                      </a:r>
                      <a:endParaRPr lang="en-GB" sz="1400" dirty="0">
                        <a:latin typeface="Calibri"/>
                        <a:ea typeface="Calibri"/>
                        <a:cs typeface="Times New Roman"/>
                      </a:endParaRPr>
                    </a:p>
                  </a:txBody>
                  <a:tcPr marL="47982" marR="47982" marT="0" marB="0"/>
                </a:tc>
                <a:tc>
                  <a:txBody>
                    <a:bodyPr/>
                    <a:lstStyle/>
                    <a:p>
                      <a:pPr algn="ctr">
                        <a:lnSpc>
                          <a:spcPct val="107000"/>
                        </a:lnSpc>
                        <a:spcAft>
                          <a:spcPts val="0"/>
                        </a:spcAft>
                      </a:pPr>
                      <a:endParaRPr lang="en-GB" sz="1400" dirty="0">
                        <a:latin typeface="Times New Roman"/>
                        <a:ea typeface="Calibri"/>
                        <a:cs typeface="Times New Roman"/>
                      </a:endParaRPr>
                    </a:p>
                  </a:txBody>
                  <a:tcPr marL="47982" marR="47982" marT="0" marB="0"/>
                </a:tc>
                <a:tc>
                  <a:txBody>
                    <a:bodyPr/>
                    <a:lstStyle/>
                    <a:p>
                      <a:pPr algn="ctr">
                        <a:lnSpc>
                          <a:spcPct val="107000"/>
                        </a:lnSpc>
                        <a:spcAft>
                          <a:spcPts val="0"/>
                        </a:spcAft>
                      </a:pPr>
                      <a:r>
                        <a:rPr lang="en-GB" sz="1400" dirty="0"/>
                        <a:t>-do-</a:t>
                      </a:r>
                      <a:endParaRPr lang="en-GB" sz="1400" dirty="0">
                        <a:latin typeface="Calibri"/>
                        <a:ea typeface="Calibri"/>
                        <a:cs typeface="Times New Roman"/>
                      </a:endParaRPr>
                    </a:p>
                  </a:txBody>
                  <a:tcPr marL="47982" marR="47982" marT="0" marB="0"/>
                </a:tc>
                <a:tc>
                  <a:txBody>
                    <a:bodyPr/>
                    <a:lstStyle/>
                    <a:p>
                      <a:pPr marL="47625" indent="-47625">
                        <a:lnSpc>
                          <a:spcPct val="107000"/>
                        </a:lnSpc>
                        <a:spcAft>
                          <a:spcPts val="0"/>
                        </a:spcAft>
                      </a:pPr>
                      <a:r>
                        <a:rPr lang="en-GB" sz="1400" dirty="0"/>
                        <a:t>Widely cultured and some are available in natural waters</a:t>
                      </a:r>
                      <a:endParaRPr lang="en-GB" sz="1400" dirty="0">
                        <a:latin typeface="Calibri"/>
                        <a:ea typeface="Calibri"/>
                        <a:cs typeface="Times New Roman"/>
                      </a:endParaRPr>
                    </a:p>
                  </a:txBody>
                  <a:tcPr marL="47982" marR="47982" marT="0" marB="0"/>
                </a:tc>
                <a:extLst>
                  <a:ext uri="{0D108BD9-81ED-4DB2-BD59-A6C34878D82A}">
                    <a16:rowId xmlns="" xmlns:a16="http://schemas.microsoft.com/office/drawing/2014/main" val="10008"/>
                  </a:ext>
                </a:extLst>
              </a:tr>
            </a:tbl>
          </a:graphicData>
        </a:graphic>
      </p:graphicFrame>
    </p:spTree>
    <p:extLst>
      <p:ext uri="{BB962C8B-B14F-4D97-AF65-F5344CB8AC3E}">
        <p14:creationId xmlns="" xmlns:p14="http://schemas.microsoft.com/office/powerpoint/2010/main" val="11028965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852"/>
            <a:ext cx="8229600" cy="928694"/>
          </a:xfrm>
          <a:noFill/>
        </p:spPr>
        <p:txBody>
          <a:bodyPr>
            <a:noAutofit/>
          </a:bodyPr>
          <a:lstStyle/>
          <a:p>
            <a:pPr algn="ctr"/>
            <a:r>
              <a:rPr lang="en-US" sz="3200" b="1" dirty="0"/>
              <a:t>THE BENEFICIAL IMPACTS OF EXOTIC FISHES </a:t>
            </a:r>
            <a:endParaRPr lang="en-GB" sz="3200" b="1" dirty="0"/>
          </a:p>
        </p:txBody>
      </p:sp>
      <p:sp>
        <p:nvSpPr>
          <p:cNvPr id="3" name="Content Placeholder 2"/>
          <p:cNvSpPr>
            <a:spLocks noGrp="1"/>
          </p:cNvSpPr>
          <p:nvPr>
            <p:ph idx="1"/>
          </p:nvPr>
        </p:nvSpPr>
        <p:spPr>
          <a:xfrm>
            <a:off x="457200" y="1071546"/>
            <a:ext cx="6329378" cy="5384190"/>
          </a:xfrm>
        </p:spPr>
        <p:txBody>
          <a:bodyPr>
            <a:normAutofit/>
          </a:bodyPr>
          <a:lstStyle/>
          <a:p>
            <a:pPr marL="0" indent="0" algn="just">
              <a:buNone/>
            </a:pPr>
            <a:r>
              <a:rPr lang="en-US" sz="2400" b="1" dirty="0"/>
              <a:t>Fast growth rate</a:t>
            </a:r>
            <a:endParaRPr lang="en-GB" sz="2400" dirty="0"/>
          </a:p>
          <a:p>
            <a:pPr algn="just"/>
            <a:r>
              <a:rPr lang="en-US" sz="2400" dirty="0"/>
              <a:t>The exotic carps- fast growth rate </a:t>
            </a:r>
            <a:r>
              <a:rPr lang="en-US" sz="2400"/>
              <a:t>and high FCR</a:t>
            </a:r>
            <a:r>
              <a:rPr lang="en-US" sz="2400" dirty="0"/>
              <a:t>,-become good candidates for the composite fish culture practice. </a:t>
            </a:r>
          </a:p>
          <a:p>
            <a:pPr algn="just"/>
            <a:r>
              <a:rPr lang="en-US" sz="2400" dirty="0"/>
              <a:t>Contribute- greater share to the yield and can solve the scarcity of protein in India. </a:t>
            </a:r>
          </a:p>
          <a:p>
            <a:pPr algn="just"/>
            <a:r>
              <a:rPr lang="en-US" sz="2400" dirty="0"/>
              <a:t>Grass carp has been reported to have attained a weight of 5 kg in a year. </a:t>
            </a:r>
          </a:p>
          <a:p>
            <a:pPr marL="0" indent="0" algn="just">
              <a:buNone/>
            </a:pPr>
            <a:r>
              <a:rPr lang="en-US" sz="2400" b="1" dirty="0"/>
              <a:t>Easy breeding and seed production</a:t>
            </a:r>
            <a:endParaRPr lang="en-GB" sz="2400" dirty="0"/>
          </a:p>
          <a:p>
            <a:pPr algn="just"/>
            <a:r>
              <a:rPr lang="en-US" sz="2400" dirty="0"/>
              <a:t>Common carp- breed in confined waters of pond and thus, the farmers need not go to the rivers for their seed collection during the breeding season. </a:t>
            </a:r>
            <a:endParaRPr lang="en-GB" sz="2400" dirty="0"/>
          </a:p>
          <a:p>
            <a:pPr algn="just"/>
            <a:endParaRPr lang="en-GB" sz="2400" dirty="0"/>
          </a:p>
        </p:txBody>
      </p:sp>
      <p:pic>
        <p:nvPicPr>
          <p:cNvPr id="2050" name="Picture 2" descr="E:\exotic fish pics\grass_carp07.jpg"/>
          <p:cNvPicPr>
            <a:picLocks noChangeAspect="1" noChangeArrowheads="1"/>
          </p:cNvPicPr>
          <p:nvPr/>
        </p:nvPicPr>
        <p:blipFill>
          <a:blip r:embed="rId2"/>
          <a:srcRect/>
          <a:stretch>
            <a:fillRect/>
          </a:stretch>
        </p:blipFill>
        <p:spPr bwMode="auto">
          <a:xfrm>
            <a:off x="6715140" y="1500175"/>
            <a:ext cx="2428860" cy="1643073"/>
          </a:xfrm>
          <a:prstGeom prst="rect">
            <a:avLst/>
          </a:prstGeom>
          <a:noFill/>
        </p:spPr>
      </p:pic>
      <p:pic>
        <p:nvPicPr>
          <p:cNvPr id="2051" name="Picture 3" descr="E:\exotic fish pics\common carp.jpg"/>
          <p:cNvPicPr>
            <a:picLocks noChangeAspect="1" noChangeArrowheads="1"/>
          </p:cNvPicPr>
          <p:nvPr/>
        </p:nvPicPr>
        <p:blipFill>
          <a:blip r:embed="rId3"/>
          <a:srcRect/>
          <a:stretch>
            <a:fillRect/>
          </a:stretch>
        </p:blipFill>
        <p:spPr bwMode="auto">
          <a:xfrm>
            <a:off x="6786578" y="4000528"/>
            <a:ext cx="2214546" cy="1500174"/>
          </a:xfrm>
          <a:prstGeom prst="rect">
            <a:avLst/>
          </a:prstGeom>
          <a:noFill/>
        </p:spPr>
      </p:pic>
      <p:sp>
        <p:nvSpPr>
          <p:cNvPr id="6" name="TextBox 5"/>
          <p:cNvSpPr txBox="1"/>
          <p:nvPr/>
        </p:nvSpPr>
        <p:spPr>
          <a:xfrm>
            <a:off x="7286644" y="3416858"/>
            <a:ext cx="1260281" cy="369332"/>
          </a:xfrm>
          <a:prstGeom prst="rect">
            <a:avLst/>
          </a:prstGeom>
          <a:noFill/>
        </p:spPr>
        <p:txBody>
          <a:bodyPr wrap="none" rtlCol="0">
            <a:spAutoFit/>
          </a:bodyPr>
          <a:lstStyle/>
          <a:p>
            <a:r>
              <a:rPr lang="en-US" dirty="0">
                <a:solidFill>
                  <a:srgbClr val="0070C0"/>
                </a:solidFill>
              </a:rPr>
              <a:t>Grass carp</a:t>
            </a:r>
          </a:p>
        </p:txBody>
      </p:sp>
      <p:sp>
        <p:nvSpPr>
          <p:cNvPr id="7" name="TextBox 6"/>
          <p:cNvSpPr txBox="1"/>
          <p:nvPr/>
        </p:nvSpPr>
        <p:spPr>
          <a:xfrm>
            <a:off x="7143768" y="5572140"/>
            <a:ext cx="1603324" cy="369332"/>
          </a:xfrm>
          <a:prstGeom prst="rect">
            <a:avLst/>
          </a:prstGeom>
          <a:noFill/>
        </p:spPr>
        <p:txBody>
          <a:bodyPr wrap="none" rtlCol="0">
            <a:spAutoFit/>
          </a:bodyPr>
          <a:lstStyle/>
          <a:p>
            <a:r>
              <a:rPr lang="en-US" dirty="0">
                <a:solidFill>
                  <a:srgbClr val="0070C0"/>
                </a:solidFill>
              </a:rPr>
              <a:t>Common carp</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04"/>
            <a:ext cx="4686304" cy="6027132"/>
          </a:xfrm>
        </p:spPr>
        <p:txBody>
          <a:bodyPr>
            <a:normAutofit lnSpcReduction="10000"/>
          </a:bodyPr>
          <a:lstStyle/>
          <a:p>
            <a:pPr marL="0" indent="0" algn="just">
              <a:buNone/>
            </a:pPr>
            <a:r>
              <a:rPr lang="en-US" b="1" dirty="0"/>
              <a:t>Cleaning of pond water and soil</a:t>
            </a:r>
            <a:endParaRPr lang="en-GB" dirty="0"/>
          </a:p>
          <a:p>
            <a:pPr algn="just"/>
            <a:r>
              <a:rPr lang="en-US" dirty="0"/>
              <a:t>Common carp -omnivorous and a scavenger- keeps the water of an impoundment (pond) clean and pollution-free.</a:t>
            </a:r>
          </a:p>
          <a:p>
            <a:pPr marL="0" indent="0" algn="just">
              <a:buNone/>
            </a:pPr>
            <a:r>
              <a:rPr lang="en-US" b="1" dirty="0"/>
              <a:t>Early maturity</a:t>
            </a:r>
            <a:endParaRPr lang="en-GB" dirty="0"/>
          </a:p>
          <a:p>
            <a:pPr algn="just"/>
            <a:r>
              <a:rPr lang="en-US" dirty="0"/>
              <a:t>Silver carp -age of 5-6 years in its native habitat. </a:t>
            </a:r>
            <a:r>
              <a:rPr lang="en-US" dirty="0" err="1"/>
              <a:t>However,in</a:t>
            </a:r>
            <a:r>
              <a:rPr lang="en-US" dirty="0"/>
              <a:t> Indian warmer condition it matures at the age of one. </a:t>
            </a:r>
          </a:p>
          <a:p>
            <a:pPr marL="0" indent="0" algn="just">
              <a:buNone/>
            </a:pPr>
            <a:r>
              <a:rPr lang="en-US" b="1" dirty="0"/>
              <a:t>Control of algal bloom</a:t>
            </a:r>
            <a:endParaRPr lang="en-GB" dirty="0"/>
          </a:p>
          <a:p>
            <a:pPr algn="just"/>
            <a:r>
              <a:rPr lang="en-US" dirty="0"/>
              <a:t>Silver carp -ability to </a:t>
            </a:r>
            <a:r>
              <a:rPr lang="en-US" dirty="0" err="1"/>
              <a:t>utilise</a:t>
            </a:r>
            <a:r>
              <a:rPr lang="en-US" dirty="0"/>
              <a:t> the dense bloom of phytoplankton and help in keeping it under check. </a:t>
            </a:r>
            <a:endParaRPr lang="en-GB" dirty="0"/>
          </a:p>
          <a:p>
            <a:pPr marL="0" indent="0" algn="just">
              <a:buNone/>
            </a:pPr>
            <a:r>
              <a:rPr lang="en-US" b="1" dirty="0"/>
              <a:t>Control of aquatic weed</a:t>
            </a:r>
            <a:endParaRPr lang="en-GB" dirty="0"/>
          </a:p>
          <a:p>
            <a:pPr algn="just"/>
            <a:r>
              <a:rPr lang="en-US" dirty="0"/>
              <a:t>Grass carp can feed on a wide range of aquatic vegetation and is used for controlling of weeds. </a:t>
            </a:r>
            <a:endParaRPr lang="en-GB" dirty="0"/>
          </a:p>
        </p:txBody>
      </p:sp>
      <p:pic>
        <p:nvPicPr>
          <p:cNvPr id="3074" name="Picture 2" descr="E:\exotic fish pics\silver3.jpg"/>
          <p:cNvPicPr>
            <a:picLocks noChangeAspect="1" noChangeArrowheads="1"/>
          </p:cNvPicPr>
          <p:nvPr/>
        </p:nvPicPr>
        <p:blipFill>
          <a:blip r:embed="rId2"/>
          <a:srcRect/>
          <a:stretch>
            <a:fillRect/>
          </a:stretch>
        </p:blipFill>
        <p:spPr bwMode="auto">
          <a:xfrm>
            <a:off x="5429256" y="357166"/>
            <a:ext cx="2428860" cy="1714488"/>
          </a:xfrm>
          <a:prstGeom prst="rect">
            <a:avLst/>
          </a:prstGeom>
          <a:noFill/>
        </p:spPr>
      </p:pic>
      <p:sp>
        <p:nvSpPr>
          <p:cNvPr id="4" name="TextBox 3"/>
          <p:cNvSpPr txBox="1"/>
          <p:nvPr/>
        </p:nvSpPr>
        <p:spPr>
          <a:xfrm>
            <a:off x="5857884" y="2214554"/>
            <a:ext cx="1281120" cy="369332"/>
          </a:xfrm>
          <a:prstGeom prst="rect">
            <a:avLst/>
          </a:prstGeom>
          <a:noFill/>
        </p:spPr>
        <p:txBody>
          <a:bodyPr wrap="none" rtlCol="0">
            <a:spAutoFit/>
          </a:bodyPr>
          <a:lstStyle/>
          <a:p>
            <a:r>
              <a:rPr lang="en-US" dirty="0">
                <a:solidFill>
                  <a:srgbClr val="0070C0"/>
                </a:solidFill>
              </a:rPr>
              <a:t>Silver carp</a:t>
            </a:r>
          </a:p>
        </p:txBody>
      </p:sp>
      <p:sp>
        <p:nvSpPr>
          <p:cNvPr id="5" name="Content Placeholder 2"/>
          <p:cNvSpPr txBox="1">
            <a:spLocks/>
          </p:cNvSpPr>
          <p:nvPr/>
        </p:nvSpPr>
        <p:spPr>
          <a:xfrm>
            <a:off x="5072066" y="3000372"/>
            <a:ext cx="3929090" cy="3214710"/>
          </a:xfrm>
          <a:prstGeom prst="rect">
            <a:avLst/>
          </a:prstGeom>
        </p:spPr>
        <p:txBody>
          <a:bodyPr vert="horz">
            <a:normAutofit/>
          </a:bodyPr>
          <a:lstStyle/>
          <a:p>
            <a:pPr marR="0" lvl="0" algn="just" defTabSz="914400" rtl="0" eaLnBrk="1" fontAlgn="auto" latinLnBrk="0" hangingPunct="1">
              <a:lnSpc>
                <a:spcPct val="100000"/>
              </a:lnSpc>
              <a:spcBef>
                <a:spcPts val="600"/>
              </a:spcBef>
              <a:spcAft>
                <a:spcPts val="0"/>
              </a:spcAft>
              <a:buClr>
                <a:schemeClr val="tx2"/>
              </a:buClr>
              <a:buSzPct val="73000"/>
              <a:tabLst/>
              <a:defRPr/>
            </a:pPr>
            <a:r>
              <a:rPr kumimoji="0" lang="en-US" sz="2600" b="1" i="0" u="none" strike="noStrike" kern="1200" cap="none" spc="0" normalizeH="0" baseline="0" noProof="0" dirty="0">
                <a:ln>
                  <a:noFill/>
                </a:ln>
                <a:solidFill>
                  <a:schemeClr val="tx1"/>
                </a:solidFill>
                <a:effectLst/>
                <a:uLnTx/>
                <a:uFillTx/>
                <a:latin typeface="+mn-lt"/>
                <a:ea typeface="+mn-ea"/>
                <a:cs typeface="+mn-cs"/>
              </a:rPr>
              <a:t>Fertilization of pond water</a:t>
            </a:r>
            <a:endParaRPr kumimoji="0" lang="en-GB" sz="2600" b="0" i="0" u="none" strike="noStrike" kern="1200" cap="none" spc="0" normalizeH="0" baseline="0" noProof="0" dirty="0">
              <a:ln>
                <a:noFill/>
              </a:ln>
              <a:solidFill>
                <a:schemeClr val="tx1"/>
              </a:solidFill>
              <a:effectLst/>
              <a:uLnTx/>
              <a:uFillTx/>
              <a:latin typeface="+mn-lt"/>
              <a:ea typeface="+mn-ea"/>
              <a:cs typeface="+mn-cs"/>
            </a:endParaRPr>
          </a:p>
          <a:p>
            <a:pPr marL="274320" marR="0" lvl="0" indent="-274320" algn="just"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US" sz="2600" b="0" i="0" u="none" strike="noStrike" kern="1200" cap="none" spc="0" normalizeH="0" baseline="0" noProof="0" dirty="0">
                <a:ln>
                  <a:noFill/>
                </a:ln>
                <a:solidFill>
                  <a:schemeClr val="tx1"/>
                </a:solidFill>
                <a:effectLst/>
                <a:uLnTx/>
                <a:uFillTx/>
                <a:latin typeface="+mn-lt"/>
                <a:ea typeface="+mn-ea"/>
                <a:cs typeface="+mn-cs"/>
              </a:rPr>
              <a:t>Excreta -grass carp- </a:t>
            </a:r>
            <a:r>
              <a:rPr kumimoji="0" lang="en-US" sz="2600" b="0" i="0" u="none" strike="noStrike" kern="1200" cap="none" spc="0" normalizeH="0" baseline="0" noProof="0" dirty="0" err="1">
                <a:ln>
                  <a:noFill/>
                </a:ln>
                <a:solidFill>
                  <a:schemeClr val="tx1"/>
                </a:solidFill>
                <a:effectLst/>
                <a:uLnTx/>
                <a:uFillTx/>
                <a:latin typeface="+mn-lt"/>
                <a:ea typeface="+mn-ea"/>
                <a:cs typeface="+mn-cs"/>
              </a:rPr>
              <a:t>semidigested</a:t>
            </a:r>
            <a:r>
              <a:rPr kumimoji="0" lang="en-US" sz="2600" b="0" i="0" u="none" strike="noStrike" kern="1200" cap="none" spc="0" normalizeH="0" baseline="0" noProof="0" dirty="0">
                <a:ln>
                  <a:noFill/>
                </a:ln>
                <a:solidFill>
                  <a:schemeClr val="tx1"/>
                </a:solidFill>
                <a:effectLst/>
                <a:uLnTx/>
                <a:uFillTx/>
                <a:latin typeface="+mn-lt"/>
                <a:ea typeface="+mn-ea"/>
                <a:cs typeface="+mn-cs"/>
              </a:rPr>
              <a:t> food -serves as food for omnivorous fishes and also serves in </a:t>
            </a:r>
            <a:r>
              <a:rPr kumimoji="0" lang="en-US" sz="2600" b="0" i="0" u="none" strike="noStrike" kern="1200" cap="none" spc="0" normalizeH="0" baseline="0" noProof="0" dirty="0" err="1">
                <a:ln>
                  <a:noFill/>
                </a:ln>
                <a:solidFill>
                  <a:schemeClr val="tx1"/>
                </a:solidFill>
                <a:effectLst/>
                <a:uLnTx/>
                <a:uFillTx/>
                <a:latin typeface="+mn-lt"/>
                <a:ea typeface="+mn-ea"/>
                <a:cs typeface="+mn-cs"/>
              </a:rPr>
              <a:t>fertilising</a:t>
            </a:r>
            <a:r>
              <a:rPr kumimoji="0" lang="en-US" sz="2600" b="0" i="0" u="none" strike="noStrike" kern="1200" cap="none" spc="0" normalizeH="0" baseline="0" noProof="0" dirty="0">
                <a:ln>
                  <a:noFill/>
                </a:ln>
                <a:solidFill>
                  <a:schemeClr val="tx1"/>
                </a:solidFill>
                <a:effectLst/>
                <a:uLnTx/>
                <a:uFillTx/>
                <a:latin typeface="+mn-lt"/>
                <a:ea typeface="+mn-ea"/>
                <a:cs typeface="+mn-cs"/>
              </a:rPr>
              <a:t> the pond water. </a:t>
            </a:r>
            <a:endParaRPr kumimoji="0" lang="en-GB" sz="2600" b="0" i="0" u="none" strike="noStrike" kern="1200" cap="none" spc="0" normalizeH="0" baseline="0" noProof="0" dirty="0">
              <a:ln>
                <a:noFill/>
              </a:ln>
              <a:solidFill>
                <a:schemeClr val="tx1"/>
              </a:solidFill>
              <a:effectLst/>
              <a:uLnTx/>
              <a:uFillTx/>
              <a:latin typeface="+mn-lt"/>
              <a:ea typeface="+mn-ea"/>
              <a:cs typeface="+mn-cs"/>
            </a:endParaRPr>
          </a:p>
          <a:p>
            <a:pPr marL="274320" marR="0" lvl="0" indent="-274320" algn="just" defTabSz="914400" rtl="0" eaLnBrk="1" fontAlgn="auto" latinLnBrk="0" hangingPunct="1">
              <a:lnSpc>
                <a:spcPct val="100000"/>
              </a:lnSpc>
              <a:spcBef>
                <a:spcPts val="600"/>
              </a:spcBef>
              <a:spcAft>
                <a:spcPts val="0"/>
              </a:spcAft>
              <a:buClr>
                <a:schemeClr val="tx2"/>
              </a:buClr>
              <a:buSzPct val="73000"/>
              <a:buFont typeface="Wingdings 2"/>
              <a:buNone/>
              <a:tabLst/>
              <a:defRPr/>
            </a:pPr>
            <a:endParaRPr kumimoji="0" lang="en-GB" sz="2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28"/>
            <a:ext cx="5757874" cy="3071834"/>
          </a:xfrm>
        </p:spPr>
        <p:txBody>
          <a:bodyPr>
            <a:normAutofit fontScale="92500" lnSpcReduction="10000"/>
          </a:bodyPr>
          <a:lstStyle/>
          <a:p>
            <a:pPr algn="just"/>
            <a:r>
              <a:rPr lang="en-US" sz="2400" dirty="0"/>
              <a:t>(8) </a:t>
            </a:r>
            <a:r>
              <a:rPr lang="en-US" sz="2400" b="1" dirty="0"/>
              <a:t>Ornamental purpose</a:t>
            </a:r>
            <a:endParaRPr lang="en-GB" sz="2400" dirty="0"/>
          </a:p>
          <a:p>
            <a:pPr algn="just"/>
            <a:r>
              <a:rPr lang="en-US" sz="2400" dirty="0"/>
              <a:t>About 288 species of beautifully </a:t>
            </a:r>
            <a:r>
              <a:rPr lang="en-US" sz="2400" dirty="0" err="1"/>
              <a:t>coloured</a:t>
            </a:r>
            <a:r>
              <a:rPr lang="en-US" sz="2400" dirty="0"/>
              <a:t> exotic ornamental fishes are very popular among the aquarists. </a:t>
            </a:r>
            <a:endParaRPr lang="en-GB" sz="2400" dirty="0"/>
          </a:p>
          <a:p>
            <a:pPr algn="just"/>
            <a:r>
              <a:rPr lang="en-US" sz="2400" dirty="0"/>
              <a:t>(9) </a:t>
            </a:r>
            <a:r>
              <a:rPr lang="en-US" sz="2400" b="1" dirty="0"/>
              <a:t>Control of mosquito larvae</a:t>
            </a:r>
            <a:endParaRPr lang="en-GB" sz="2400" dirty="0"/>
          </a:p>
          <a:p>
            <a:pPr algn="just"/>
            <a:r>
              <a:rPr lang="en-US" sz="2400" dirty="0"/>
              <a:t>The </a:t>
            </a:r>
            <a:r>
              <a:rPr lang="en-US" sz="2400" dirty="0" err="1"/>
              <a:t>larvicidal</a:t>
            </a:r>
            <a:r>
              <a:rPr lang="en-US" sz="2400" dirty="0"/>
              <a:t> fishes (Guppy, </a:t>
            </a:r>
            <a:r>
              <a:rPr lang="en-US" sz="2400" i="1" dirty="0" err="1"/>
              <a:t>Gambusia</a:t>
            </a:r>
            <a:r>
              <a:rPr lang="en-US" sz="2400" i="1" dirty="0"/>
              <a:t> </a:t>
            </a:r>
            <a:r>
              <a:rPr lang="en-US" sz="2400" i="1" dirty="0" err="1"/>
              <a:t>affinis</a:t>
            </a:r>
            <a:r>
              <a:rPr lang="en-US" sz="2400" dirty="0"/>
              <a:t>) have been introduced for mosquito control. </a:t>
            </a:r>
          </a:p>
          <a:p>
            <a:pPr algn="just">
              <a:buNone/>
            </a:pPr>
            <a:endParaRPr lang="en-GB" sz="2400" dirty="0"/>
          </a:p>
        </p:txBody>
      </p:sp>
      <p:sp>
        <p:nvSpPr>
          <p:cNvPr id="4" name="Content Placeholder 2"/>
          <p:cNvSpPr txBox="1">
            <a:spLocks/>
          </p:cNvSpPr>
          <p:nvPr/>
        </p:nvSpPr>
        <p:spPr>
          <a:xfrm>
            <a:off x="428596" y="3357562"/>
            <a:ext cx="4357718" cy="3000396"/>
          </a:xfrm>
          <a:prstGeom prst="rect">
            <a:avLst/>
          </a:prstGeom>
        </p:spPr>
        <p:txBody>
          <a:bodyPr vert="horz">
            <a:normAutofit/>
          </a:bodyPr>
          <a:lstStyle/>
          <a:p>
            <a:pPr marL="274320" marR="0" lvl="0" indent="-274320" algn="just"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US" sz="2400" b="0" i="0" u="none" strike="noStrike" kern="1200" cap="none" spc="0" normalizeH="0" baseline="0" noProof="0" dirty="0">
                <a:ln>
                  <a:noFill/>
                </a:ln>
                <a:solidFill>
                  <a:schemeClr val="tx1"/>
                </a:solidFill>
                <a:effectLst/>
                <a:uLnTx/>
                <a:uFillTx/>
                <a:latin typeface="+mn-lt"/>
                <a:ea typeface="+mn-ea"/>
                <a:cs typeface="+mn-cs"/>
              </a:rPr>
              <a:t>(10) </a:t>
            </a:r>
            <a:r>
              <a:rPr kumimoji="0" lang="en-US" sz="2400" b="1" i="0" u="none" strike="noStrike" kern="1200" cap="none" spc="0" normalizeH="0" baseline="0" noProof="0" dirty="0">
                <a:ln>
                  <a:noFill/>
                </a:ln>
                <a:solidFill>
                  <a:schemeClr val="tx1"/>
                </a:solidFill>
                <a:effectLst/>
                <a:uLnTx/>
                <a:uFillTx/>
                <a:latin typeface="+mn-lt"/>
                <a:ea typeface="+mn-ea"/>
                <a:cs typeface="+mn-cs"/>
              </a:rPr>
              <a:t>Serves as ideal species for game fishing</a:t>
            </a:r>
            <a:endParaRPr kumimoji="0" lang="en-GB" sz="2400" b="0" i="0" u="none" strike="noStrike" kern="1200" cap="none" spc="0" normalizeH="0" baseline="0" noProof="0" dirty="0">
              <a:ln>
                <a:noFill/>
              </a:ln>
              <a:solidFill>
                <a:schemeClr val="tx1"/>
              </a:solidFill>
              <a:effectLst/>
              <a:uLnTx/>
              <a:uFillTx/>
              <a:latin typeface="+mn-lt"/>
              <a:ea typeface="+mn-ea"/>
              <a:cs typeface="+mn-cs"/>
            </a:endParaRPr>
          </a:p>
          <a:p>
            <a:pPr marL="274320" marR="0" lvl="0" indent="-274320" algn="just"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US" sz="2400" b="0" i="0" u="none" strike="noStrike" kern="1200" cap="none" spc="0" normalizeH="0" baseline="0" noProof="0" dirty="0">
                <a:ln>
                  <a:noFill/>
                </a:ln>
                <a:solidFill>
                  <a:schemeClr val="tx1"/>
                </a:solidFill>
                <a:effectLst/>
                <a:uLnTx/>
                <a:uFillTx/>
                <a:latin typeface="+mn-lt"/>
                <a:ea typeface="+mn-ea"/>
                <a:cs typeface="+mn-cs"/>
              </a:rPr>
              <a:t>The game fishes (trout and salmon) have been planted in hill streams, lakes and reservoirs for leisure time angling. </a:t>
            </a:r>
            <a:endParaRPr kumimoji="0" lang="en-GB" sz="2400" b="0" i="0" u="none" strike="noStrike" kern="1200" cap="none" spc="0" normalizeH="0" baseline="0" noProof="0" dirty="0">
              <a:ln>
                <a:noFill/>
              </a:ln>
              <a:solidFill>
                <a:schemeClr val="tx1"/>
              </a:solidFill>
              <a:effectLst/>
              <a:uLnTx/>
              <a:uFillTx/>
              <a:latin typeface="+mn-lt"/>
              <a:ea typeface="+mn-ea"/>
              <a:cs typeface="+mn-cs"/>
            </a:endParaRPr>
          </a:p>
          <a:p>
            <a:pPr marL="274320" marR="0" lvl="0" indent="-274320" algn="just" defTabSz="914400" rtl="0" eaLnBrk="1" fontAlgn="auto" latinLnBrk="0" hangingPunct="1">
              <a:lnSpc>
                <a:spcPct val="100000"/>
              </a:lnSpc>
              <a:spcBef>
                <a:spcPts val="600"/>
              </a:spcBef>
              <a:spcAft>
                <a:spcPts val="0"/>
              </a:spcAft>
              <a:buClr>
                <a:schemeClr val="tx2"/>
              </a:buClr>
              <a:buSzPct val="73000"/>
              <a:buFont typeface="Wingdings 2"/>
              <a:buNone/>
              <a:tabLst/>
              <a:defRPr/>
            </a:pPr>
            <a:endParaRPr kumimoji="0" lang="en-GB" sz="2400" b="0" i="0" u="none" strike="noStrike" kern="1200" cap="none" spc="0" normalizeH="0" baseline="0" noProof="0" dirty="0">
              <a:ln>
                <a:noFill/>
              </a:ln>
              <a:solidFill>
                <a:schemeClr val="tx1"/>
              </a:solidFill>
              <a:effectLst/>
              <a:uLnTx/>
              <a:uFillTx/>
              <a:latin typeface="+mn-lt"/>
              <a:ea typeface="+mn-ea"/>
              <a:cs typeface="+mn-cs"/>
            </a:endParaRPr>
          </a:p>
        </p:txBody>
      </p:sp>
      <p:pic>
        <p:nvPicPr>
          <p:cNvPr id="3074" name="Picture 2" descr="E:\exotic fish pics\gambusia2.jpg"/>
          <p:cNvPicPr>
            <a:picLocks noChangeAspect="1" noChangeArrowheads="1"/>
          </p:cNvPicPr>
          <p:nvPr/>
        </p:nvPicPr>
        <p:blipFill>
          <a:blip r:embed="rId2"/>
          <a:srcRect/>
          <a:stretch>
            <a:fillRect/>
          </a:stretch>
        </p:blipFill>
        <p:spPr bwMode="auto">
          <a:xfrm>
            <a:off x="6357950" y="1857364"/>
            <a:ext cx="2786050" cy="1714512"/>
          </a:xfrm>
          <a:prstGeom prst="rect">
            <a:avLst/>
          </a:prstGeom>
          <a:noFill/>
        </p:spPr>
      </p:pic>
      <p:sp>
        <p:nvSpPr>
          <p:cNvPr id="5" name="TextBox 4"/>
          <p:cNvSpPr txBox="1"/>
          <p:nvPr/>
        </p:nvSpPr>
        <p:spPr>
          <a:xfrm>
            <a:off x="7572396" y="3571876"/>
            <a:ext cx="1189749" cy="369332"/>
          </a:xfrm>
          <a:prstGeom prst="rect">
            <a:avLst/>
          </a:prstGeom>
          <a:noFill/>
        </p:spPr>
        <p:txBody>
          <a:bodyPr wrap="none" rtlCol="0">
            <a:spAutoFit/>
          </a:bodyPr>
          <a:lstStyle/>
          <a:p>
            <a:r>
              <a:rPr lang="en-US" dirty="0" err="1"/>
              <a:t>Gambusia</a:t>
            </a:r>
            <a:endParaRPr lang="en-US" dirty="0"/>
          </a:p>
        </p:txBody>
      </p:sp>
      <p:pic>
        <p:nvPicPr>
          <p:cNvPr id="3075" name="Picture 3" descr="E:\exotic fish pics\sockeye.jpg"/>
          <p:cNvPicPr>
            <a:picLocks noChangeAspect="1" noChangeArrowheads="1"/>
          </p:cNvPicPr>
          <p:nvPr/>
        </p:nvPicPr>
        <p:blipFill>
          <a:blip r:embed="rId3"/>
          <a:srcRect/>
          <a:stretch>
            <a:fillRect/>
          </a:stretch>
        </p:blipFill>
        <p:spPr bwMode="auto">
          <a:xfrm>
            <a:off x="4786314" y="4000504"/>
            <a:ext cx="2214578" cy="2214578"/>
          </a:xfrm>
          <a:prstGeom prst="rect">
            <a:avLst/>
          </a:prstGeom>
          <a:noFill/>
        </p:spPr>
      </p:pic>
      <p:sp>
        <p:nvSpPr>
          <p:cNvPr id="7" name="TextBox 6"/>
          <p:cNvSpPr txBox="1"/>
          <p:nvPr/>
        </p:nvSpPr>
        <p:spPr>
          <a:xfrm>
            <a:off x="4857752" y="6215082"/>
            <a:ext cx="1810111" cy="369332"/>
          </a:xfrm>
          <a:prstGeom prst="rect">
            <a:avLst/>
          </a:prstGeom>
          <a:noFill/>
        </p:spPr>
        <p:txBody>
          <a:bodyPr wrap="none" rtlCol="0">
            <a:spAutoFit/>
          </a:bodyPr>
          <a:lstStyle/>
          <a:p>
            <a:r>
              <a:rPr lang="en-US" dirty="0"/>
              <a:t>Sockeye salmon</a:t>
            </a:r>
          </a:p>
        </p:txBody>
      </p:sp>
      <p:pic>
        <p:nvPicPr>
          <p:cNvPr id="3076" name="Picture 4" descr="E:\exotic fish pics\rainboe trout3.jpg"/>
          <p:cNvPicPr>
            <a:picLocks noChangeAspect="1" noChangeArrowheads="1"/>
          </p:cNvPicPr>
          <p:nvPr/>
        </p:nvPicPr>
        <p:blipFill>
          <a:blip r:embed="rId4"/>
          <a:srcRect/>
          <a:stretch>
            <a:fillRect/>
          </a:stretch>
        </p:blipFill>
        <p:spPr bwMode="auto">
          <a:xfrm>
            <a:off x="7215206" y="4071942"/>
            <a:ext cx="1928794" cy="2143140"/>
          </a:xfrm>
          <a:prstGeom prst="rect">
            <a:avLst/>
          </a:prstGeom>
          <a:noFill/>
        </p:spPr>
      </p:pic>
      <p:sp>
        <p:nvSpPr>
          <p:cNvPr id="9" name="TextBox 8"/>
          <p:cNvSpPr txBox="1"/>
          <p:nvPr/>
        </p:nvSpPr>
        <p:spPr>
          <a:xfrm>
            <a:off x="7495792" y="6215082"/>
            <a:ext cx="1648208" cy="369332"/>
          </a:xfrm>
          <a:prstGeom prst="rect">
            <a:avLst/>
          </a:prstGeom>
          <a:noFill/>
        </p:spPr>
        <p:txBody>
          <a:bodyPr wrap="none" rtlCol="0">
            <a:spAutoFit/>
          </a:bodyPr>
          <a:lstStyle/>
          <a:p>
            <a:r>
              <a:rPr lang="en-US" dirty="0"/>
              <a:t>Rainbow trout</a:t>
            </a:r>
          </a:p>
        </p:txBody>
      </p:sp>
      <p:pic>
        <p:nvPicPr>
          <p:cNvPr id="2051" name="Picture 3" descr="E:\exotic fish pics\Guppy-5-650x425.jpg"/>
          <p:cNvPicPr>
            <a:picLocks noChangeAspect="1" noChangeArrowheads="1"/>
          </p:cNvPicPr>
          <p:nvPr/>
        </p:nvPicPr>
        <p:blipFill>
          <a:blip r:embed="rId5"/>
          <a:srcRect/>
          <a:stretch>
            <a:fillRect/>
          </a:stretch>
        </p:blipFill>
        <p:spPr bwMode="auto">
          <a:xfrm>
            <a:off x="6357950" y="1"/>
            <a:ext cx="2786050" cy="1571611"/>
          </a:xfrm>
          <a:prstGeom prst="rect">
            <a:avLst/>
          </a:prstGeom>
          <a:noFill/>
        </p:spPr>
      </p:pic>
      <p:sp>
        <p:nvSpPr>
          <p:cNvPr id="12" name="TextBox 11"/>
          <p:cNvSpPr txBox="1"/>
          <p:nvPr/>
        </p:nvSpPr>
        <p:spPr>
          <a:xfrm>
            <a:off x="7429520" y="1571612"/>
            <a:ext cx="764953" cy="338554"/>
          </a:xfrm>
          <a:prstGeom prst="rect">
            <a:avLst/>
          </a:prstGeom>
          <a:noFill/>
        </p:spPr>
        <p:txBody>
          <a:bodyPr wrap="none" rtlCol="0">
            <a:spAutoFit/>
          </a:bodyPr>
          <a:lstStyle/>
          <a:p>
            <a:r>
              <a:rPr lang="en-US" sz="1600" dirty="0"/>
              <a:t>Guppy</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6257940" cy="6215106"/>
          </a:xfrm>
        </p:spPr>
        <p:txBody>
          <a:bodyPr>
            <a:normAutofit/>
          </a:bodyPr>
          <a:lstStyle/>
          <a:p>
            <a:pPr algn="just"/>
            <a:r>
              <a:rPr lang="en-US" dirty="0"/>
              <a:t>(11) </a:t>
            </a:r>
            <a:r>
              <a:rPr lang="en-US" b="1" dirty="0"/>
              <a:t>Compatibility with agro-ecosystems</a:t>
            </a:r>
            <a:endParaRPr lang="en-GB" dirty="0"/>
          </a:p>
          <a:p>
            <a:pPr algn="just"/>
            <a:r>
              <a:rPr lang="en-US" i="1" dirty="0" err="1"/>
              <a:t>Puntius</a:t>
            </a:r>
            <a:r>
              <a:rPr lang="en-US" i="1" dirty="0"/>
              <a:t> </a:t>
            </a:r>
            <a:r>
              <a:rPr lang="en-US" i="1" dirty="0" err="1"/>
              <a:t>javonicus</a:t>
            </a:r>
            <a:r>
              <a:rPr lang="en-US" dirty="0"/>
              <a:t> was </a:t>
            </a:r>
            <a:r>
              <a:rPr lang="en-US" dirty="0" err="1"/>
              <a:t>unauthorisedly</a:t>
            </a:r>
            <a:r>
              <a:rPr lang="en-US" dirty="0"/>
              <a:t> introduced in India for culturing in rice fields. </a:t>
            </a:r>
            <a:endParaRPr lang="en-GB" dirty="0"/>
          </a:p>
          <a:p>
            <a:pPr algn="just"/>
            <a:r>
              <a:rPr lang="en-US" dirty="0"/>
              <a:t>(12) </a:t>
            </a:r>
            <a:r>
              <a:rPr lang="en-US" b="1" dirty="0"/>
              <a:t>Hardy nature and suitable for sewage fed fish culture</a:t>
            </a:r>
            <a:endParaRPr lang="en-GB" dirty="0"/>
          </a:p>
          <a:p>
            <a:pPr algn="just"/>
            <a:r>
              <a:rPr lang="en-US" dirty="0"/>
              <a:t>Tilapia- ‘super-fish’-  ‘chicken of water’, breeds easily- high fecundity- cheap to feed- wide range of temperature and salinity. </a:t>
            </a:r>
          </a:p>
          <a:p>
            <a:pPr algn="just"/>
            <a:r>
              <a:rPr lang="en-US" dirty="0"/>
              <a:t>Comparatively free from parasites and diseases. Due to their hardy nature they are ideally suited for culture in sewage- fed ponds. </a:t>
            </a:r>
            <a:endParaRPr lang="en-GB" dirty="0"/>
          </a:p>
          <a:p>
            <a:pPr algn="just"/>
            <a:r>
              <a:rPr lang="en-US" dirty="0"/>
              <a:t>(13) </a:t>
            </a:r>
            <a:r>
              <a:rPr lang="en-US" b="1" dirty="0"/>
              <a:t>Less management and wide food acceptance</a:t>
            </a:r>
            <a:endParaRPr lang="en-GB" dirty="0"/>
          </a:p>
          <a:p>
            <a:pPr algn="just"/>
            <a:r>
              <a:rPr lang="en-US" dirty="0"/>
              <a:t>Tilapia- less management for culture as they can feed on a wide range of food, attain maturity within 2 months, can breed in confined waters and have good parental care. </a:t>
            </a:r>
            <a:endParaRPr lang="en-GB" dirty="0"/>
          </a:p>
        </p:txBody>
      </p:sp>
      <p:pic>
        <p:nvPicPr>
          <p:cNvPr id="5124" name="Picture 4" descr="E:\exotic fish pics\tawes.jpg"/>
          <p:cNvPicPr>
            <a:picLocks noChangeAspect="1" noChangeArrowheads="1"/>
          </p:cNvPicPr>
          <p:nvPr/>
        </p:nvPicPr>
        <p:blipFill>
          <a:blip r:embed="rId2" cstate="print"/>
          <a:srcRect/>
          <a:stretch>
            <a:fillRect/>
          </a:stretch>
        </p:blipFill>
        <p:spPr bwMode="auto">
          <a:xfrm>
            <a:off x="6715140" y="214290"/>
            <a:ext cx="2428861" cy="1571636"/>
          </a:xfrm>
          <a:prstGeom prst="rect">
            <a:avLst/>
          </a:prstGeom>
          <a:noFill/>
        </p:spPr>
      </p:pic>
      <p:pic>
        <p:nvPicPr>
          <p:cNvPr id="5125" name="Picture 5" descr="E:\exotic fish pics\wami tilapia.jpg"/>
          <p:cNvPicPr>
            <a:picLocks noChangeAspect="1" noChangeArrowheads="1"/>
          </p:cNvPicPr>
          <p:nvPr/>
        </p:nvPicPr>
        <p:blipFill>
          <a:blip r:embed="rId3"/>
          <a:srcRect/>
          <a:stretch>
            <a:fillRect/>
          </a:stretch>
        </p:blipFill>
        <p:spPr bwMode="auto">
          <a:xfrm>
            <a:off x="6786578" y="2357430"/>
            <a:ext cx="2357422" cy="1857388"/>
          </a:xfrm>
          <a:prstGeom prst="rect">
            <a:avLst/>
          </a:prstGeom>
          <a:noFill/>
        </p:spPr>
      </p:pic>
      <p:sp>
        <p:nvSpPr>
          <p:cNvPr id="6" name="TextBox 5"/>
          <p:cNvSpPr txBox="1"/>
          <p:nvPr/>
        </p:nvSpPr>
        <p:spPr>
          <a:xfrm>
            <a:off x="7500958" y="1857364"/>
            <a:ext cx="942887" cy="369332"/>
          </a:xfrm>
          <a:prstGeom prst="rect">
            <a:avLst/>
          </a:prstGeom>
          <a:noFill/>
        </p:spPr>
        <p:txBody>
          <a:bodyPr wrap="none" rtlCol="0">
            <a:spAutoFit/>
          </a:bodyPr>
          <a:lstStyle/>
          <a:p>
            <a:r>
              <a:rPr lang="en-US" dirty="0" err="1">
                <a:solidFill>
                  <a:srgbClr val="0070C0"/>
                </a:solidFill>
              </a:rPr>
              <a:t>Puntius</a:t>
            </a:r>
            <a:endParaRPr lang="en-US" dirty="0">
              <a:solidFill>
                <a:srgbClr val="0070C0"/>
              </a:solidFill>
            </a:endParaRPr>
          </a:p>
        </p:txBody>
      </p:sp>
      <p:sp>
        <p:nvSpPr>
          <p:cNvPr id="7" name="TextBox 6"/>
          <p:cNvSpPr txBox="1"/>
          <p:nvPr/>
        </p:nvSpPr>
        <p:spPr>
          <a:xfrm>
            <a:off x="7215206" y="4357694"/>
            <a:ext cx="1479892" cy="369332"/>
          </a:xfrm>
          <a:prstGeom prst="rect">
            <a:avLst/>
          </a:prstGeom>
          <a:noFill/>
        </p:spPr>
        <p:txBody>
          <a:bodyPr wrap="none" rtlCol="0">
            <a:spAutoFit/>
          </a:bodyPr>
          <a:lstStyle/>
          <a:p>
            <a:r>
              <a:rPr lang="en-US" dirty="0" err="1">
                <a:solidFill>
                  <a:srgbClr val="0070C0"/>
                </a:solidFill>
              </a:rPr>
              <a:t>Wami</a:t>
            </a:r>
            <a:r>
              <a:rPr lang="en-US" dirty="0">
                <a:solidFill>
                  <a:srgbClr val="0070C0"/>
                </a:solidFill>
              </a:rPr>
              <a:t> tilapia</a:t>
            </a:r>
          </a:p>
        </p:txBody>
      </p:sp>
      <p:pic>
        <p:nvPicPr>
          <p:cNvPr id="2050" name="Picture 2" descr="E:\exotic fish pics\nile3.jpg"/>
          <p:cNvPicPr>
            <a:picLocks noChangeAspect="1" noChangeArrowheads="1"/>
          </p:cNvPicPr>
          <p:nvPr/>
        </p:nvPicPr>
        <p:blipFill>
          <a:blip r:embed="rId4"/>
          <a:srcRect/>
          <a:stretch>
            <a:fillRect/>
          </a:stretch>
        </p:blipFill>
        <p:spPr bwMode="auto">
          <a:xfrm>
            <a:off x="6786578" y="4786323"/>
            <a:ext cx="2357422" cy="1500198"/>
          </a:xfrm>
          <a:prstGeom prst="rect">
            <a:avLst/>
          </a:prstGeom>
          <a:noFill/>
        </p:spPr>
      </p:pic>
      <p:sp>
        <p:nvSpPr>
          <p:cNvPr id="9" name="TextBox 8"/>
          <p:cNvSpPr txBox="1"/>
          <p:nvPr/>
        </p:nvSpPr>
        <p:spPr>
          <a:xfrm>
            <a:off x="7500958" y="6357958"/>
            <a:ext cx="1322798" cy="369332"/>
          </a:xfrm>
          <a:prstGeom prst="rect">
            <a:avLst/>
          </a:prstGeom>
          <a:noFill/>
        </p:spPr>
        <p:txBody>
          <a:bodyPr wrap="none" rtlCol="0">
            <a:spAutoFit/>
          </a:bodyPr>
          <a:lstStyle/>
          <a:p>
            <a:r>
              <a:rPr lang="en-US" dirty="0">
                <a:solidFill>
                  <a:srgbClr val="0070C0"/>
                </a:solidFill>
              </a:rPr>
              <a:t>Nile tilapia</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04"/>
            <a:ext cx="5472122" cy="6143668"/>
          </a:xfrm>
        </p:spPr>
        <p:txBody>
          <a:bodyPr>
            <a:noAutofit/>
          </a:bodyPr>
          <a:lstStyle/>
          <a:p>
            <a:pPr algn="just"/>
            <a:r>
              <a:rPr lang="en-US" sz="2000" dirty="0"/>
              <a:t>(14) </a:t>
            </a:r>
            <a:r>
              <a:rPr lang="en-US" sz="2000" b="1" dirty="0"/>
              <a:t>Source of alternative income and Foreign exchange earning</a:t>
            </a:r>
            <a:endParaRPr lang="en-GB" sz="2000" dirty="0"/>
          </a:p>
          <a:p>
            <a:pPr algn="just"/>
            <a:r>
              <a:rPr lang="en-US" sz="2000" dirty="0"/>
              <a:t>Via sale of table fish and seeds</a:t>
            </a:r>
            <a:endParaRPr lang="en-GB" sz="2000" dirty="0"/>
          </a:p>
          <a:p>
            <a:pPr algn="just"/>
            <a:r>
              <a:rPr lang="en-US" sz="2000" dirty="0"/>
              <a:t>(15) </a:t>
            </a:r>
            <a:r>
              <a:rPr lang="en-US" sz="2000" b="1" dirty="0"/>
              <a:t>Improves livelihood of people</a:t>
            </a:r>
            <a:endParaRPr lang="en-GB" sz="2000" dirty="0"/>
          </a:p>
          <a:p>
            <a:pPr algn="just"/>
            <a:r>
              <a:rPr lang="en-US" sz="2000" dirty="0"/>
              <a:t>Poor people -afford to buy exotic fishes due to relatively lower market price to culture them, improved nutrition of poor, improved income, employment opportunities.</a:t>
            </a:r>
            <a:endParaRPr lang="en-GB" sz="2000" dirty="0"/>
          </a:p>
          <a:p>
            <a:pPr algn="just"/>
            <a:r>
              <a:rPr lang="en-US" sz="2000" dirty="0"/>
              <a:t>(16) </a:t>
            </a:r>
            <a:r>
              <a:rPr lang="en-US" sz="2000" b="1" dirty="0"/>
              <a:t>Serves as protein source of animal and fish feed</a:t>
            </a:r>
            <a:endParaRPr lang="en-GB" sz="2000" dirty="0"/>
          </a:p>
          <a:p>
            <a:pPr algn="just"/>
            <a:r>
              <a:rPr lang="en-US" sz="2000" dirty="0"/>
              <a:t>Golden snail has become a major protein source of animal/ fish feeds. Poor people can collect 10-15 kg/ day and sell to the feed companies.</a:t>
            </a:r>
            <a:endParaRPr lang="en-GB" sz="2000" dirty="0"/>
          </a:p>
        </p:txBody>
      </p:sp>
      <p:pic>
        <p:nvPicPr>
          <p:cNvPr id="3074" name="Picture 2" descr="E:\download (2).jpeg"/>
          <p:cNvPicPr>
            <a:picLocks noChangeAspect="1" noChangeArrowheads="1"/>
          </p:cNvPicPr>
          <p:nvPr/>
        </p:nvPicPr>
        <p:blipFill>
          <a:blip r:embed="rId2"/>
          <a:srcRect/>
          <a:stretch>
            <a:fillRect/>
          </a:stretch>
        </p:blipFill>
        <p:spPr bwMode="auto">
          <a:xfrm>
            <a:off x="5929323" y="0"/>
            <a:ext cx="3214678" cy="2214554"/>
          </a:xfrm>
          <a:prstGeom prst="rect">
            <a:avLst/>
          </a:prstGeom>
          <a:noFill/>
        </p:spPr>
      </p:pic>
      <p:pic>
        <p:nvPicPr>
          <p:cNvPr id="3075" name="Picture 3" descr="E:\images (36).jpeg"/>
          <p:cNvPicPr>
            <a:picLocks noChangeAspect="1" noChangeArrowheads="1"/>
          </p:cNvPicPr>
          <p:nvPr/>
        </p:nvPicPr>
        <p:blipFill>
          <a:blip r:embed="rId3"/>
          <a:srcRect/>
          <a:stretch>
            <a:fillRect/>
          </a:stretch>
        </p:blipFill>
        <p:spPr bwMode="auto">
          <a:xfrm>
            <a:off x="6357950" y="2714620"/>
            <a:ext cx="2786050" cy="1857388"/>
          </a:xfrm>
          <a:prstGeom prst="rect">
            <a:avLst/>
          </a:prstGeom>
          <a:noFill/>
        </p:spPr>
      </p:pic>
      <p:pic>
        <p:nvPicPr>
          <p:cNvPr id="3076" name="Picture 4" descr="E:\images (38).jpeg"/>
          <p:cNvPicPr>
            <a:picLocks noChangeAspect="1" noChangeArrowheads="1"/>
          </p:cNvPicPr>
          <p:nvPr/>
        </p:nvPicPr>
        <p:blipFill>
          <a:blip r:embed="rId4"/>
          <a:srcRect/>
          <a:stretch>
            <a:fillRect/>
          </a:stretch>
        </p:blipFill>
        <p:spPr bwMode="auto">
          <a:xfrm>
            <a:off x="3857620" y="5214950"/>
            <a:ext cx="2619375" cy="1643050"/>
          </a:xfrm>
          <a:prstGeom prst="rect">
            <a:avLst/>
          </a:prstGeom>
          <a:noFill/>
        </p:spPr>
      </p:pic>
      <p:pic>
        <p:nvPicPr>
          <p:cNvPr id="3077" name="Picture 5" descr="E:\download (3).jpeg"/>
          <p:cNvPicPr>
            <a:picLocks noChangeAspect="1" noChangeArrowheads="1"/>
          </p:cNvPicPr>
          <p:nvPr/>
        </p:nvPicPr>
        <p:blipFill>
          <a:blip r:embed="rId5"/>
          <a:srcRect/>
          <a:stretch>
            <a:fillRect/>
          </a:stretch>
        </p:blipFill>
        <p:spPr bwMode="auto">
          <a:xfrm>
            <a:off x="6643702" y="5214950"/>
            <a:ext cx="2500298" cy="1457325"/>
          </a:xfrm>
          <a:prstGeom prst="rect">
            <a:avLst/>
          </a:prstGeom>
          <a:noFill/>
        </p:spPr>
      </p:pic>
      <p:sp>
        <p:nvSpPr>
          <p:cNvPr id="7" name="Down Arrow 6"/>
          <p:cNvSpPr/>
          <p:nvPr/>
        </p:nvSpPr>
        <p:spPr>
          <a:xfrm rot="2378899">
            <a:off x="5980122" y="4466006"/>
            <a:ext cx="219791" cy="91021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wn Arrow 7"/>
          <p:cNvSpPr/>
          <p:nvPr/>
        </p:nvSpPr>
        <p:spPr>
          <a:xfrm>
            <a:off x="7643834" y="4572008"/>
            <a:ext cx="260033"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04"/>
            <a:ext cx="7615262" cy="2857520"/>
          </a:xfrm>
        </p:spPr>
        <p:txBody>
          <a:bodyPr>
            <a:normAutofit/>
          </a:bodyPr>
          <a:lstStyle/>
          <a:p>
            <a:pPr algn="just"/>
            <a:r>
              <a:rPr lang="en-US" b="1" dirty="0"/>
              <a:t>(17) Improve production and economic benefits from fisheries and aquaculture</a:t>
            </a:r>
            <a:endParaRPr lang="en-GB" dirty="0"/>
          </a:p>
          <a:p>
            <a:pPr algn="just"/>
            <a:r>
              <a:rPr lang="en-US" dirty="0"/>
              <a:t>Approximately 17% of the world’s finfish production is due to exotic species. Some countries are very dependent on the cultivation of non-native species. Yields of exotics exceeds 25% of the total harvest in China, 60% of the freshwater harvest in the Philippines, and 50% of the production in Brazil.</a:t>
            </a:r>
            <a:endParaRPr lang="en-GB" dirty="0"/>
          </a:p>
        </p:txBody>
      </p:sp>
      <p:sp>
        <p:nvSpPr>
          <p:cNvPr id="4" name="Content Placeholder 2"/>
          <p:cNvSpPr txBox="1">
            <a:spLocks/>
          </p:cNvSpPr>
          <p:nvPr/>
        </p:nvSpPr>
        <p:spPr>
          <a:xfrm>
            <a:off x="714348" y="2857496"/>
            <a:ext cx="3643338" cy="3750640"/>
          </a:xfrm>
          <a:prstGeom prst="rect">
            <a:avLst/>
          </a:prstGeom>
        </p:spPr>
        <p:txBody>
          <a:bodyPr vert="horz">
            <a:normAutofit fontScale="92500" lnSpcReduction="20000"/>
          </a:bodyPr>
          <a:lstStyle/>
          <a:p>
            <a:pPr marL="274320" marR="0" lvl="0" indent="-274320" algn="just"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US" sz="2600" b="0" i="0" u="none" strike="noStrike" kern="1200" cap="none" spc="0" normalizeH="0" baseline="0" noProof="0" dirty="0">
                <a:ln>
                  <a:noFill/>
                </a:ln>
                <a:solidFill>
                  <a:schemeClr val="tx1"/>
                </a:solidFill>
                <a:effectLst/>
                <a:uLnTx/>
                <a:uFillTx/>
                <a:latin typeface="+mn-lt"/>
                <a:ea typeface="+mn-ea"/>
                <a:cs typeface="+mn-cs"/>
              </a:rPr>
              <a:t>(18) </a:t>
            </a:r>
            <a:r>
              <a:rPr kumimoji="0" lang="en-US" sz="2600" b="1" i="0" u="none" strike="noStrike" kern="1200" cap="none" spc="0" normalizeH="0" baseline="0" noProof="0" dirty="0">
                <a:ln>
                  <a:noFill/>
                </a:ln>
                <a:solidFill>
                  <a:schemeClr val="tx1"/>
                </a:solidFill>
                <a:effectLst/>
                <a:uLnTx/>
                <a:uFillTx/>
                <a:latin typeface="+mn-lt"/>
                <a:ea typeface="+mn-ea"/>
                <a:cs typeface="+mn-cs"/>
              </a:rPr>
              <a:t>Serves as ideal species for composite fish culture</a:t>
            </a:r>
            <a:endParaRPr kumimoji="0" lang="en-GB" sz="2600" b="0" i="0" u="none" strike="noStrike" kern="1200" cap="none" spc="0" normalizeH="0" baseline="0" noProof="0" dirty="0">
              <a:ln>
                <a:noFill/>
              </a:ln>
              <a:solidFill>
                <a:schemeClr val="tx1"/>
              </a:solidFill>
              <a:effectLst/>
              <a:uLnTx/>
              <a:uFillTx/>
              <a:latin typeface="+mn-lt"/>
              <a:ea typeface="+mn-ea"/>
              <a:cs typeface="+mn-cs"/>
            </a:endParaRPr>
          </a:p>
          <a:p>
            <a:pPr marL="274320" marR="0" lvl="0" indent="-274320" algn="just"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US" sz="2600" b="0" i="0" u="none" strike="noStrike" kern="1200" cap="none" spc="0" normalizeH="0" baseline="0" noProof="0" dirty="0">
                <a:ln>
                  <a:noFill/>
                </a:ln>
                <a:solidFill>
                  <a:schemeClr val="tx1"/>
                </a:solidFill>
                <a:effectLst/>
                <a:uLnTx/>
                <a:uFillTx/>
                <a:latin typeface="+mn-lt"/>
                <a:ea typeface="+mn-ea"/>
                <a:cs typeface="+mn-cs"/>
              </a:rPr>
              <a:t>Composite fish culture comprises of three exotic carps i.e. silver carp, grass carp and common carp together with three Indian major carps such as </a:t>
            </a:r>
            <a:r>
              <a:rPr kumimoji="0" lang="en-US" sz="2600" b="0" i="0" u="none" strike="noStrike" kern="1200" cap="none" spc="0" normalizeH="0" baseline="0" noProof="0" dirty="0" err="1">
                <a:ln>
                  <a:noFill/>
                </a:ln>
                <a:solidFill>
                  <a:schemeClr val="tx1"/>
                </a:solidFill>
                <a:effectLst/>
                <a:uLnTx/>
                <a:uFillTx/>
                <a:latin typeface="+mn-lt"/>
                <a:ea typeface="+mn-ea"/>
                <a:cs typeface="+mn-cs"/>
              </a:rPr>
              <a:t>rohu</a:t>
            </a:r>
            <a:r>
              <a:rPr kumimoji="0" lang="en-US" sz="2600" b="0" i="0" u="none" strike="noStrike" kern="1200" cap="none" spc="0" normalizeH="0" baseline="0" noProof="0" dirty="0">
                <a:ln>
                  <a:noFill/>
                </a:ln>
                <a:solidFill>
                  <a:schemeClr val="tx1"/>
                </a:solidFill>
                <a:effectLst/>
                <a:uLnTx/>
                <a:uFillTx/>
                <a:latin typeface="+mn-lt"/>
                <a:ea typeface="+mn-ea"/>
                <a:cs typeface="+mn-cs"/>
              </a:rPr>
              <a:t>, </a:t>
            </a:r>
            <a:r>
              <a:rPr kumimoji="0" lang="en-US" sz="2600" b="0" i="0" u="none" strike="noStrike" kern="1200" cap="none" spc="0" normalizeH="0" baseline="0" noProof="0" dirty="0" err="1">
                <a:ln>
                  <a:noFill/>
                </a:ln>
                <a:solidFill>
                  <a:schemeClr val="tx1"/>
                </a:solidFill>
                <a:effectLst/>
                <a:uLnTx/>
                <a:uFillTx/>
                <a:latin typeface="+mn-lt"/>
                <a:ea typeface="+mn-ea"/>
                <a:cs typeface="+mn-cs"/>
              </a:rPr>
              <a:t>catla</a:t>
            </a:r>
            <a:r>
              <a:rPr kumimoji="0" lang="en-US" sz="2600" b="0" i="0" u="none" strike="noStrike" kern="1200" cap="none" spc="0" normalizeH="0" baseline="0" noProof="0" dirty="0">
                <a:ln>
                  <a:noFill/>
                </a:ln>
                <a:solidFill>
                  <a:schemeClr val="tx1"/>
                </a:solidFill>
                <a:effectLst/>
                <a:uLnTx/>
                <a:uFillTx/>
                <a:latin typeface="+mn-lt"/>
                <a:ea typeface="+mn-ea"/>
                <a:cs typeface="+mn-cs"/>
              </a:rPr>
              <a:t> and </a:t>
            </a:r>
            <a:r>
              <a:rPr kumimoji="0" lang="en-US" sz="2600" b="0" i="0" u="none" strike="noStrike" kern="1200" cap="none" spc="0" normalizeH="0" baseline="0" noProof="0" dirty="0" err="1">
                <a:ln>
                  <a:noFill/>
                </a:ln>
                <a:solidFill>
                  <a:schemeClr val="tx1"/>
                </a:solidFill>
                <a:effectLst/>
                <a:uLnTx/>
                <a:uFillTx/>
                <a:latin typeface="+mn-lt"/>
                <a:ea typeface="+mn-ea"/>
                <a:cs typeface="+mn-cs"/>
              </a:rPr>
              <a:t>mrigal</a:t>
            </a:r>
            <a:r>
              <a:rPr kumimoji="0" lang="en-US" sz="2600" b="0" i="0" u="none" strike="noStrike" kern="1200" cap="none" spc="0" normalizeH="0" baseline="0" noProof="0" dirty="0">
                <a:ln>
                  <a:noFill/>
                </a:ln>
                <a:solidFill>
                  <a:schemeClr val="tx1"/>
                </a:solidFill>
                <a:effectLst/>
                <a:uLnTx/>
                <a:uFillTx/>
                <a:latin typeface="+mn-lt"/>
                <a:ea typeface="+mn-ea"/>
                <a:cs typeface="+mn-cs"/>
              </a:rPr>
              <a:t>.</a:t>
            </a:r>
            <a:endParaRPr kumimoji="0" lang="en-GB" sz="2600" b="0" i="0" u="none" strike="noStrike" kern="1200" cap="none" spc="0" normalizeH="0" baseline="0" noProof="0" dirty="0">
              <a:ln>
                <a:noFill/>
              </a:ln>
              <a:solidFill>
                <a:schemeClr val="tx1"/>
              </a:solidFill>
              <a:effectLst/>
              <a:uLnTx/>
              <a:uFillTx/>
              <a:latin typeface="+mn-lt"/>
              <a:ea typeface="+mn-ea"/>
              <a:cs typeface="+mn-cs"/>
            </a:endParaRPr>
          </a:p>
          <a:p>
            <a:pPr marL="274320" marR="0" lvl="0" indent="-274320" algn="just" defTabSz="914400" rtl="0" eaLnBrk="1" fontAlgn="auto" latinLnBrk="0" hangingPunct="1">
              <a:lnSpc>
                <a:spcPct val="100000"/>
              </a:lnSpc>
              <a:spcBef>
                <a:spcPts val="600"/>
              </a:spcBef>
              <a:spcAft>
                <a:spcPts val="0"/>
              </a:spcAft>
              <a:buClr>
                <a:schemeClr val="tx2"/>
              </a:buClr>
              <a:buSzPct val="73000"/>
              <a:buFont typeface="Wingdings 2"/>
              <a:buChar char=""/>
              <a:tabLst/>
              <a:defRPr/>
            </a:pPr>
            <a:endParaRPr kumimoji="0" lang="en-GB" sz="2600" b="0" i="0" u="none" strike="noStrike" kern="1200" cap="none" spc="0" normalizeH="0" baseline="0" noProof="0" dirty="0">
              <a:ln>
                <a:noFill/>
              </a:ln>
              <a:solidFill>
                <a:schemeClr val="tx1"/>
              </a:solidFill>
              <a:effectLst/>
              <a:uLnTx/>
              <a:uFillTx/>
              <a:latin typeface="+mn-lt"/>
              <a:ea typeface="+mn-ea"/>
              <a:cs typeface="+mn-cs"/>
            </a:endParaRPr>
          </a:p>
        </p:txBody>
      </p:sp>
      <p:pic>
        <p:nvPicPr>
          <p:cNvPr id="4098" name="Picture 2" descr="E:\images (1).png"/>
          <p:cNvPicPr>
            <a:picLocks noChangeAspect="1" noChangeArrowheads="1"/>
          </p:cNvPicPr>
          <p:nvPr/>
        </p:nvPicPr>
        <p:blipFill>
          <a:blip r:embed="rId2"/>
          <a:srcRect/>
          <a:stretch>
            <a:fillRect/>
          </a:stretch>
        </p:blipFill>
        <p:spPr bwMode="auto">
          <a:xfrm>
            <a:off x="4357686" y="3000372"/>
            <a:ext cx="4786314" cy="3857628"/>
          </a:xfrm>
          <a:prstGeom prst="rect">
            <a:avLst/>
          </a:prstGeom>
          <a:noFill/>
        </p:spPr>
      </p:pic>
      <p:sp>
        <p:nvSpPr>
          <p:cNvPr id="5" name="TextBox 4"/>
          <p:cNvSpPr txBox="1"/>
          <p:nvPr/>
        </p:nvSpPr>
        <p:spPr>
          <a:xfrm>
            <a:off x="5143504" y="6286520"/>
            <a:ext cx="714380" cy="369332"/>
          </a:xfrm>
          <a:prstGeom prst="rect">
            <a:avLst/>
          </a:prstGeom>
          <a:solidFill>
            <a:schemeClr val="bg1"/>
          </a:solidFill>
        </p:spPr>
        <p:txBody>
          <a:bodyPr wrap="square" rtlCol="0">
            <a:spAutoFit/>
          </a:bodyPr>
          <a:lstStyle/>
          <a:p>
            <a:endParaRPr lang="en-GB"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rmAutofit/>
          </a:bodyPr>
          <a:lstStyle/>
          <a:p>
            <a:pPr algn="ctr"/>
            <a:r>
              <a:rPr lang="en-GB" sz="3200" b="1" dirty="0"/>
              <a:t>GENERAL IMPACTS OF INTRODUCTION OF EXOTIC AQUATIC ORGANISMS </a:t>
            </a:r>
          </a:p>
        </p:txBody>
      </p:sp>
      <p:sp>
        <p:nvSpPr>
          <p:cNvPr id="3" name="Content Placeholder 2"/>
          <p:cNvSpPr>
            <a:spLocks noGrp="1"/>
          </p:cNvSpPr>
          <p:nvPr>
            <p:ph idx="1"/>
          </p:nvPr>
        </p:nvSpPr>
        <p:spPr/>
        <p:txBody>
          <a:bodyPr>
            <a:normAutofit/>
          </a:bodyPr>
          <a:lstStyle/>
          <a:p>
            <a:pPr lvl="0" algn="just"/>
            <a:r>
              <a:rPr lang="en-GB" sz="2800" b="1" dirty="0"/>
              <a:t>1. Interactions Between Native and Exotic Species </a:t>
            </a:r>
          </a:p>
          <a:p>
            <a:pPr lvl="0" algn="just"/>
            <a:r>
              <a:rPr lang="en-GB" sz="2800" dirty="0"/>
              <a:t>Considering- direct interactions- between introduced and endemic species- introduced organisms- alter </a:t>
            </a:r>
            <a:r>
              <a:rPr lang="en-GB" sz="2800" dirty="0" err="1"/>
              <a:t>trophic</a:t>
            </a:r>
            <a:r>
              <a:rPr lang="en-GB" sz="2800" dirty="0"/>
              <a:t> relationships- in 2 different ways. </a:t>
            </a:r>
          </a:p>
          <a:p>
            <a:pPr algn="just"/>
            <a:endParaRPr lang="en-GB" sz="28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7239000" cy="5955694"/>
          </a:xfrm>
        </p:spPr>
        <p:txBody>
          <a:bodyPr>
            <a:noAutofit/>
          </a:bodyPr>
          <a:lstStyle/>
          <a:p>
            <a:pPr algn="just"/>
            <a:r>
              <a:rPr lang="en-GB" sz="2800" dirty="0"/>
              <a:t>First, their presence may significantly increase the number of prey available to native predators. </a:t>
            </a:r>
          </a:p>
          <a:p>
            <a:pPr algn="just"/>
            <a:r>
              <a:rPr lang="en-GB" sz="2800" dirty="0"/>
              <a:t>The case- Lake Kootenay of Canada- introduction of a certain variety of shrimp </a:t>
            </a:r>
            <a:r>
              <a:rPr lang="en-GB" sz="2800" i="1" dirty="0" err="1"/>
              <a:t>Mysis</a:t>
            </a:r>
            <a:r>
              <a:rPr lang="en-GB" sz="2800" i="1" dirty="0"/>
              <a:t> </a:t>
            </a:r>
            <a:r>
              <a:rPr lang="en-GB" sz="2800" i="1" dirty="0" err="1"/>
              <a:t>relicta</a:t>
            </a:r>
            <a:r>
              <a:rPr lang="en-GB" sz="2800" dirty="0"/>
              <a:t> -entailed a change- feeding regime of </a:t>
            </a:r>
            <a:r>
              <a:rPr lang="en-GB" sz="2800" i="1" dirty="0" err="1"/>
              <a:t>Oncorhynchus</a:t>
            </a:r>
            <a:r>
              <a:rPr lang="en-GB" sz="2800" i="1" dirty="0"/>
              <a:t> </a:t>
            </a:r>
            <a:r>
              <a:rPr lang="en-GB" sz="2800" i="1" dirty="0" err="1"/>
              <a:t>nerka</a:t>
            </a:r>
            <a:r>
              <a:rPr lang="en-GB" sz="2800" dirty="0"/>
              <a:t>, which, as a consequence of its shrimp consumption, proliferated more quickly than </a:t>
            </a:r>
            <a:r>
              <a:rPr lang="en-GB" sz="2800" i="1" dirty="0" err="1"/>
              <a:t>Oncorhynchus</a:t>
            </a:r>
            <a:r>
              <a:rPr lang="en-GB" sz="2800" i="1" dirty="0"/>
              <a:t> </a:t>
            </a:r>
            <a:r>
              <a:rPr lang="en-GB" sz="2800" i="1" dirty="0" err="1"/>
              <a:t>mykiss</a:t>
            </a:r>
            <a:r>
              <a:rPr lang="en-GB" sz="2800" dirty="0"/>
              <a:t>. </a:t>
            </a:r>
          </a:p>
          <a:p>
            <a:pPr algn="just"/>
            <a:r>
              <a:rPr lang="en-GB" sz="2800" dirty="0"/>
              <a:t>Secondly, the feeding habits of introduced fish can reduce the amount of natural food available to native species through a dietary overlap or competition. </a:t>
            </a:r>
          </a:p>
          <a:p>
            <a:pPr algn="just"/>
            <a:endParaRPr lang="en-GB" sz="28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36" y="285728"/>
            <a:ext cx="3471858" cy="751506"/>
          </a:xfrm>
          <a:noFill/>
        </p:spPr>
        <p:txBody>
          <a:bodyPr>
            <a:normAutofit fontScale="90000"/>
          </a:bodyPr>
          <a:lstStyle/>
          <a:p>
            <a:pPr lvl="0" algn="ctr"/>
            <a:r>
              <a:rPr lang="en-GB" b="1" dirty="0"/>
              <a:t>COMPETITION</a:t>
            </a:r>
          </a:p>
        </p:txBody>
      </p:sp>
      <p:sp>
        <p:nvSpPr>
          <p:cNvPr id="3" name="Content Placeholder 2"/>
          <p:cNvSpPr>
            <a:spLocks noGrp="1"/>
          </p:cNvSpPr>
          <p:nvPr>
            <p:ph idx="1"/>
          </p:nvPr>
        </p:nvSpPr>
        <p:spPr>
          <a:xfrm>
            <a:off x="457200" y="1142984"/>
            <a:ext cx="5614998" cy="2428892"/>
          </a:xfrm>
        </p:spPr>
        <p:txBody>
          <a:bodyPr>
            <a:normAutofit fontScale="92500" lnSpcReduction="10000"/>
          </a:bodyPr>
          <a:lstStyle/>
          <a:p>
            <a:pPr algn="just"/>
            <a:r>
              <a:rPr lang="en-GB" sz="2400" dirty="0"/>
              <a:t>Feeding habits- introduced fish- reduce- amount of natural food available- native species- dietary overlap or competition. </a:t>
            </a:r>
          </a:p>
          <a:p>
            <a:pPr algn="just"/>
            <a:r>
              <a:rPr lang="en-GB" sz="2400" dirty="0"/>
              <a:t>Competition- not limited to </a:t>
            </a:r>
            <a:r>
              <a:rPr lang="en-GB" sz="2400" dirty="0" err="1"/>
              <a:t>trophic</a:t>
            </a:r>
            <a:r>
              <a:rPr lang="en-GB" sz="2400" dirty="0"/>
              <a:t> interactions- also to such other ecological limiting factors such as breeding space etc. </a:t>
            </a:r>
          </a:p>
          <a:p>
            <a:pPr algn="just"/>
            <a:endParaRPr lang="en-GB" dirty="0"/>
          </a:p>
        </p:txBody>
      </p:sp>
      <p:pic>
        <p:nvPicPr>
          <p:cNvPr id="5122" name="Picture 2" descr="E:\download (4).jpeg"/>
          <p:cNvPicPr>
            <a:picLocks noChangeAspect="1" noChangeArrowheads="1"/>
          </p:cNvPicPr>
          <p:nvPr/>
        </p:nvPicPr>
        <p:blipFill>
          <a:blip r:embed="rId2"/>
          <a:srcRect/>
          <a:stretch>
            <a:fillRect/>
          </a:stretch>
        </p:blipFill>
        <p:spPr bwMode="auto">
          <a:xfrm>
            <a:off x="6143636" y="1071546"/>
            <a:ext cx="2647950" cy="2438405"/>
          </a:xfrm>
          <a:prstGeom prst="rect">
            <a:avLst/>
          </a:prstGeom>
          <a:noFill/>
        </p:spPr>
      </p:pic>
      <p:sp>
        <p:nvSpPr>
          <p:cNvPr id="5" name="TextBox 4"/>
          <p:cNvSpPr txBox="1"/>
          <p:nvPr/>
        </p:nvSpPr>
        <p:spPr>
          <a:xfrm>
            <a:off x="571472" y="3500438"/>
            <a:ext cx="7572428" cy="3416320"/>
          </a:xfrm>
          <a:prstGeom prst="rect">
            <a:avLst/>
          </a:prstGeom>
          <a:noFill/>
        </p:spPr>
        <p:txBody>
          <a:bodyPr wrap="square" rtlCol="0">
            <a:spAutoFit/>
          </a:bodyPr>
          <a:lstStyle/>
          <a:p>
            <a:pPr algn="just"/>
            <a:r>
              <a:rPr lang="en-GB" sz="2400" dirty="0"/>
              <a:t>Russia- a number of fishes- accidentally introduced together- with </a:t>
            </a:r>
            <a:r>
              <a:rPr lang="en-GB" sz="2400" i="1" dirty="0" err="1"/>
              <a:t>Ctenopharyngodon</a:t>
            </a:r>
            <a:r>
              <a:rPr lang="en-GB" sz="2400" i="1" dirty="0"/>
              <a:t> </a:t>
            </a:r>
            <a:r>
              <a:rPr lang="en-GB" sz="2400" i="1" dirty="0" err="1"/>
              <a:t>idella</a:t>
            </a:r>
            <a:r>
              <a:rPr lang="en-GB" sz="2400" i="1" dirty="0"/>
              <a:t>-</a:t>
            </a:r>
            <a:r>
              <a:rPr lang="en-GB" sz="2400" dirty="0"/>
              <a:t>decline in local species with same feeding regime through superior growth and fecundity. </a:t>
            </a:r>
          </a:p>
          <a:p>
            <a:pPr algn="just"/>
            <a:r>
              <a:rPr lang="en-US" sz="2400" dirty="0"/>
              <a:t>Sport fishes-Indian waters- considered- non-problematic- present- </a:t>
            </a:r>
            <a:r>
              <a:rPr lang="en-US" sz="2400" dirty="0" err="1"/>
              <a:t>trouts</a:t>
            </a:r>
            <a:r>
              <a:rPr lang="en-US" sz="2400" dirty="0"/>
              <a:t>- reported- compete with native stocks- found- major predator on the eggs and young ones of native species. </a:t>
            </a:r>
            <a:endParaRPr lang="en-GB" sz="2400" dirty="0"/>
          </a:p>
          <a:p>
            <a:pPr algn="just"/>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642918"/>
            <a:ext cx="8501122" cy="3286148"/>
          </a:xfrm>
        </p:spPr>
        <p:txBody>
          <a:bodyPr>
            <a:normAutofit/>
          </a:bodyPr>
          <a:lstStyle/>
          <a:p>
            <a:pPr algn="just"/>
            <a:r>
              <a:rPr lang="en-US" sz="2400" dirty="0"/>
              <a:t>They - established culture technologies and the economics of production and marketability. </a:t>
            </a:r>
          </a:p>
          <a:p>
            <a:pPr algn="just"/>
            <a:r>
              <a:rPr lang="en-GB" sz="2400" dirty="0"/>
              <a:t>Brought- India- intentionally or otherwise for the purposes of aquaculture, aquarium trade, therapeutic value, research and biological control.</a:t>
            </a:r>
          </a:p>
          <a:p>
            <a:pPr algn="just"/>
            <a:r>
              <a:rPr lang="en-US" sz="2400" dirty="0"/>
              <a:t>Many such species- tilapia, common crap, Chinese carp, rainbow trout, Japanese and European oysters, etc.</a:t>
            </a:r>
            <a:endParaRPr lang="en-GB" sz="2400" dirty="0"/>
          </a:p>
        </p:txBody>
      </p:sp>
      <p:pic>
        <p:nvPicPr>
          <p:cNvPr id="1026" name="Picture 2" descr="D:\exotic fish pics\brook trout2.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71472" y="4214818"/>
            <a:ext cx="2555776" cy="2132856"/>
          </a:xfrm>
          <a:prstGeom prst="rect">
            <a:avLst/>
          </a:prstGeom>
          <a:noFill/>
          <a:extLst>
            <a:ext uri="{909E8E84-426E-40DD-AFC4-6F175D3DCCD1}">
              <a14:hiddenFill xmlns="" xmlns:a14="http://schemas.microsoft.com/office/drawing/2010/main">
                <a:solidFill>
                  <a:srgbClr val="FFFFFF"/>
                </a:solidFill>
              </a14:hiddenFill>
            </a:ext>
          </a:extLst>
        </p:spPr>
      </p:pic>
      <p:pic>
        <p:nvPicPr>
          <p:cNvPr id="1027" name="Picture 3" descr="D:\exotic fish pics\piranha5.jp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3500430" y="4286256"/>
            <a:ext cx="2526935" cy="2000264"/>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D:\exotic fish pics\steelhead trout.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429388" y="4286256"/>
            <a:ext cx="2526935" cy="2000264"/>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extBox 3"/>
          <p:cNvSpPr txBox="1"/>
          <p:nvPr/>
        </p:nvSpPr>
        <p:spPr>
          <a:xfrm>
            <a:off x="1071538" y="6417254"/>
            <a:ext cx="1149354" cy="369332"/>
          </a:xfrm>
          <a:prstGeom prst="rect">
            <a:avLst/>
          </a:prstGeom>
          <a:noFill/>
        </p:spPr>
        <p:txBody>
          <a:bodyPr wrap="none" rtlCol="0">
            <a:spAutoFit/>
          </a:bodyPr>
          <a:lstStyle/>
          <a:p>
            <a:r>
              <a:rPr lang="en-US" b="1" dirty="0" err="1">
                <a:solidFill>
                  <a:srgbClr val="0070C0"/>
                </a:solidFill>
              </a:rPr>
              <a:t>Brok</a:t>
            </a:r>
            <a:r>
              <a:rPr lang="en-US" b="1" dirty="0">
                <a:solidFill>
                  <a:srgbClr val="0070C0"/>
                </a:solidFill>
              </a:rPr>
              <a:t> trout</a:t>
            </a:r>
          </a:p>
        </p:txBody>
      </p:sp>
      <p:sp>
        <p:nvSpPr>
          <p:cNvPr id="5" name="TextBox 4"/>
          <p:cNvSpPr txBox="1"/>
          <p:nvPr/>
        </p:nvSpPr>
        <p:spPr>
          <a:xfrm>
            <a:off x="4143372" y="6417254"/>
            <a:ext cx="1414426" cy="369332"/>
          </a:xfrm>
          <a:prstGeom prst="rect">
            <a:avLst/>
          </a:prstGeom>
          <a:noFill/>
        </p:spPr>
        <p:txBody>
          <a:bodyPr wrap="none" rtlCol="0">
            <a:spAutoFit/>
          </a:bodyPr>
          <a:lstStyle/>
          <a:p>
            <a:r>
              <a:rPr lang="en-US" b="1" dirty="0">
                <a:solidFill>
                  <a:srgbClr val="0070C0"/>
                </a:solidFill>
              </a:rPr>
              <a:t>Red piranha</a:t>
            </a:r>
          </a:p>
        </p:txBody>
      </p:sp>
      <p:sp>
        <p:nvSpPr>
          <p:cNvPr id="6" name="TextBox 5"/>
          <p:cNvSpPr txBox="1"/>
          <p:nvPr/>
        </p:nvSpPr>
        <p:spPr>
          <a:xfrm>
            <a:off x="7068453" y="6366164"/>
            <a:ext cx="1683346" cy="369332"/>
          </a:xfrm>
          <a:prstGeom prst="rect">
            <a:avLst/>
          </a:prstGeom>
          <a:noFill/>
        </p:spPr>
        <p:txBody>
          <a:bodyPr wrap="none" rtlCol="0">
            <a:spAutoFit/>
          </a:bodyPr>
          <a:lstStyle/>
          <a:p>
            <a:r>
              <a:rPr lang="en-US" b="1" dirty="0">
                <a:solidFill>
                  <a:srgbClr val="0070C0"/>
                </a:solidFill>
              </a:rPr>
              <a:t>Steelhead trout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488" y="357166"/>
            <a:ext cx="4572032" cy="537192"/>
          </a:xfrm>
          <a:noFill/>
        </p:spPr>
        <p:txBody>
          <a:bodyPr>
            <a:normAutofit fontScale="90000"/>
          </a:bodyPr>
          <a:lstStyle/>
          <a:p>
            <a:pPr lvl="0" algn="ctr"/>
            <a:r>
              <a:rPr lang="en-GB" b="1" dirty="0"/>
              <a:t>STUNTING</a:t>
            </a:r>
          </a:p>
        </p:txBody>
      </p:sp>
      <p:sp>
        <p:nvSpPr>
          <p:cNvPr id="3" name="Content Placeholder 2"/>
          <p:cNvSpPr>
            <a:spLocks noGrp="1"/>
          </p:cNvSpPr>
          <p:nvPr>
            <p:ph idx="1"/>
          </p:nvPr>
        </p:nvSpPr>
        <p:spPr>
          <a:xfrm>
            <a:off x="642910" y="1071546"/>
            <a:ext cx="8001056" cy="4857784"/>
          </a:xfrm>
        </p:spPr>
        <p:txBody>
          <a:bodyPr>
            <a:noAutofit/>
          </a:bodyPr>
          <a:lstStyle/>
          <a:p>
            <a:pPr algn="just"/>
            <a:r>
              <a:rPr lang="en-GB" sz="2800" dirty="0"/>
              <a:t>Stunting – process- the population- species expands rapidly- producing large numbers of individuals- mature and breed at a much reduced size- thus considerably reducing its recreational or commercial value. </a:t>
            </a:r>
          </a:p>
          <a:p>
            <a:pPr algn="just">
              <a:buNone/>
            </a:pPr>
            <a:endParaRPr lang="en-GB" sz="28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E57EB830-6508-4934-AEF3-31F01A429354}"/>
              </a:ext>
            </a:extLst>
          </p:cNvPr>
          <p:cNvSpPr txBox="1"/>
          <p:nvPr/>
        </p:nvSpPr>
        <p:spPr>
          <a:xfrm>
            <a:off x="1928794" y="188640"/>
            <a:ext cx="6357982" cy="523220"/>
          </a:xfrm>
          <a:prstGeom prst="rect">
            <a:avLst/>
          </a:prstGeom>
          <a:noFill/>
        </p:spPr>
        <p:txBody>
          <a:bodyPr wrap="square" rtlCol="0">
            <a:spAutoFit/>
          </a:bodyPr>
          <a:lstStyle/>
          <a:p>
            <a:pPr algn="ctr"/>
            <a:r>
              <a:rPr lang="en-IN" sz="2800" b="1" dirty="0"/>
              <a:t>FISHES SHOWING STUNTED GROWTH</a:t>
            </a:r>
          </a:p>
        </p:txBody>
      </p:sp>
      <p:pic>
        <p:nvPicPr>
          <p:cNvPr id="3" name="Picture 2" descr="E:\images (42).jpeg"/>
          <p:cNvPicPr>
            <a:picLocks noChangeAspect="1" noChangeArrowheads="1"/>
          </p:cNvPicPr>
          <p:nvPr/>
        </p:nvPicPr>
        <p:blipFill>
          <a:blip r:embed="rId2"/>
          <a:srcRect/>
          <a:stretch>
            <a:fillRect/>
          </a:stretch>
        </p:blipFill>
        <p:spPr bwMode="auto">
          <a:xfrm>
            <a:off x="571472" y="785794"/>
            <a:ext cx="2643174" cy="1924050"/>
          </a:xfrm>
          <a:prstGeom prst="rect">
            <a:avLst/>
          </a:prstGeom>
          <a:noFill/>
        </p:spPr>
      </p:pic>
      <p:sp>
        <p:nvSpPr>
          <p:cNvPr id="4" name="TextBox 3"/>
          <p:cNvSpPr txBox="1"/>
          <p:nvPr/>
        </p:nvSpPr>
        <p:spPr>
          <a:xfrm>
            <a:off x="928662" y="2786058"/>
            <a:ext cx="2151551" cy="400110"/>
          </a:xfrm>
          <a:prstGeom prst="rect">
            <a:avLst/>
          </a:prstGeom>
          <a:noFill/>
        </p:spPr>
        <p:txBody>
          <a:bodyPr wrap="none" rtlCol="0">
            <a:spAutoFit/>
          </a:bodyPr>
          <a:lstStyle/>
          <a:p>
            <a:r>
              <a:rPr lang="en-GB" sz="2000" b="1" i="1" dirty="0" err="1"/>
              <a:t>Carassius</a:t>
            </a:r>
            <a:r>
              <a:rPr lang="en-GB" sz="2000" b="1" i="1" dirty="0"/>
              <a:t> </a:t>
            </a:r>
            <a:r>
              <a:rPr lang="en-GB" sz="2000" b="1" i="1" dirty="0" err="1"/>
              <a:t>auratus</a:t>
            </a:r>
            <a:endParaRPr lang="en-US" sz="2000" b="1" dirty="0"/>
          </a:p>
        </p:txBody>
      </p:sp>
      <p:pic>
        <p:nvPicPr>
          <p:cNvPr id="5" name="Picture 3" descr="E:\download (6).jpeg"/>
          <p:cNvPicPr>
            <a:picLocks noChangeAspect="1" noChangeArrowheads="1"/>
          </p:cNvPicPr>
          <p:nvPr/>
        </p:nvPicPr>
        <p:blipFill>
          <a:blip r:embed="rId3"/>
          <a:srcRect/>
          <a:stretch>
            <a:fillRect/>
          </a:stretch>
        </p:blipFill>
        <p:spPr bwMode="auto">
          <a:xfrm>
            <a:off x="3643306" y="785794"/>
            <a:ext cx="2786050" cy="1928826"/>
          </a:xfrm>
          <a:prstGeom prst="rect">
            <a:avLst/>
          </a:prstGeom>
          <a:noFill/>
        </p:spPr>
      </p:pic>
      <p:sp>
        <p:nvSpPr>
          <p:cNvPr id="6" name="TextBox 5"/>
          <p:cNvSpPr txBox="1"/>
          <p:nvPr/>
        </p:nvSpPr>
        <p:spPr>
          <a:xfrm>
            <a:off x="4000496" y="2786058"/>
            <a:ext cx="2190023" cy="400110"/>
          </a:xfrm>
          <a:prstGeom prst="rect">
            <a:avLst/>
          </a:prstGeom>
          <a:noFill/>
        </p:spPr>
        <p:txBody>
          <a:bodyPr wrap="none" rtlCol="0">
            <a:spAutoFit/>
          </a:bodyPr>
          <a:lstStyle/>
          <a:p>
            <a:r>
              <a:rPr lang="en-GB" sz="2000" b="1" i="1" dirty="0" err="1"/>
              <a:t>Lepomis</a:t>
            </a:r>
            <a:r>
              <a:rPr lang="en-GB" sz="2000" b="1" i="1" dirty="0"/>
              <a:t> </a:t>
            </a:r>
            <a:r>
              <a:rPr lang="en-GB" sz="2000" b="1" i="1" dirty="0" err="1"/>
              <a:t>cyanellus</a:t>
            </a:r>
            <a:endParaRPr lang="en-US" sz="2000" b="1" dirty="0"/>
          </a:p>
        </p:txBody>
      </p:sp>
      <p:pic>
        <p:nvPicPr>
          <p:cNvPr id="7" name="Picture 4" descr="E:\download (8).jpeg"/>
          <p:cNvPicPr>
            <a:picLocks noChangeAspect="1" noChangeArrowheads="1"/>
          </p:cNvPicPr>
          <p:nvPr/>
        </p:nvPicPr>
        <p:blipFill>
          <a:blip r:embed="rId4"/>
          <a:srcRect/>
          <a:stretch>
            <a:fillRect/>
          </a:stretch>
        </p:blipFill>
        <p:spPr bwMode="auto">
          <a:xfrm>
            <a:off x="6929454" y="857232"/>
            <a:ext cx="2214546" cy="1785950"/>
          </a:xfrm>
          <a:prstGeom prst="rect">
            <a:avLst/>
          </a:prstGeom>
          <a:noFill/>
        </p:spPr>
      </p:pic>
      <p:sp>
        <p:nvSpPr>
          <p:cNvPr id="8" name="TextBox 7"/>
          <p:cNvSpPr txBox="1"/>
          <p:nvPr/>
        </p:nvSpPr>
        <p:spPr>
          <a:xfrm>
            <a:off x="7072330" y="2857496"/>
            <a:ext cx="1714480" cy="400110"/>
          </a:xfrm>
          <a:prstGeom prst="rect">
            <a:avLst/>
          </a:prstGeom>
          <a:noFill/>
        </p:spPr>
        <p:txBody>
          <a:bodyPr wrap="square" rtlCol="0">
            <a:spAutoFit/>
          </a:bodyPr>
          <a:lstStyle/>
          <a:p>
            <a:r>
              <a:rPr lang="en-GB" sz="2000" b="1" i="1" dirty="0"/>
              <a:t>L. </a:t>
            </a:r>
            <a:r>
              <a:rPr lang="en-GB" sz="2000" b="1" i="1" dirty="0" err="1"/>
              <a:t>gibbosus</a:t>
            </a:r>
            <a:endParaRPr lang="en-US" sz="2000" b="1" dirty="0"/>
          </a:p>
        </p:txBody>
      </p:sp>
      <p:pic>
        <p:nvPicPr>
          <p:cNvPr id="9" name="Picture 5" descr="E:\download (9).jpeg"/>
          <p:cNvPicPr>
            <a:picLocks noChangeAspect="1" noChangeArrowheads="1"/>
          </p:cNvPicPr>
          <p:nvPr/>
        </p:nvPicPr>
        <p:blipFill>
          <a:blip r:embed="rId5"/>
          <a:srcRect/>
          <a:stretch>
            <a:fillRect/>
          </a:stretch>
        </p:blipFill>
        <p:spPr bwMode="auto">
          <a:xfrm>
            <a:off x="642910" y="3357562"/>
            <a:ext cx="2571768" cy="2071702"/>
          </a:xfrm>
          <a:prstGeom prst="rect">
            <a:avLst/>
          </a:prstGeom>
          <a:noFill/>
        </p:spPr>
      </p:pic>
      <p:sp>
        <p:nvSpPr>
          <p:cNvPr id="10" name="TextBox 9"/>
          <p:cNvSpPr txBox="1"/>
          <p:nvPr/>
        </p:nvSpPr>
        <p:spPr>
          <a:xfrm>
            <a:off x="857225" y="5590776"/>
            <a:ext cx="2000263" cy="369332"/>
          </a:xfrm>
          <a:prstGeom prst="rect">
            <a:avLst/>
          </a:prstGeom>
          <a:noFill/>
        </p:spPr>
        <p:txBody>
          <a:bodyPr wrap="square" rtlCol="0">
            <a:spAutoFit/>
          </a:bodyPr>
          <a:lstStyle/>
          <a:p>
            <a:r>
              <a:rPr lang="en-GB" b="1" i="1" dirty="0"/>
              <a:t>O.  </a:t>
            </a:r>
            <a:r>
              <a:rPr lang="en-GB" b="1" i="1" dirty="0" err="1"/>
              <a:t>mossambicus</a:t>
            </a:r>
            <a:endParaRPr lang="en-US" b="1" dirty="0"/>
          </a:p>
        </p:txBody>
      </p:sp>
      <p:pic>
        <p:nvPicPr>
          <p:cNvPr id="11" name="Picture 6" descr="E:\images (3).png"/>
          <p:cNvPicPr>
            <a:picLocks noChangeAspect="1" noChangeArrowheads="1"/>
          </p:cNvPicPr>
          <p:nvPr/>
        </p:nvPicPr>
        <p:blipFill>
          <a:blip r:embed="rId6"/>
          <a:srcRect/>
          <a:stretch>
            <a:fillRect/>
          </a:stretch>
        </p:blipFill>
        <p:spPr bwMode="auto">
          <a:xfrm>
            <a:off x="7000861" y="3429000"/>
            <a:ext cx="2143139" cy="2000264"/>
          </a:xfrm>
          <a:prstGeom prst="rect">
            <a:avLst/>
          </a:prstGeom>
          <a:noFill/>
        </p:spPr>
      </p:pic>
      <p:sp>
        <p:nvSpPr>
          <p:cNvPr id="12" name="TextBox 11"/>
          <p:cNvSpPr txBox="1"/>
          <p:nvPr/>
        </p:nvSpPr>
        <p:spPr>
          <a:xfrm>
            <a:off x="7146409" y="5702874"/>
            <a:ext cx="1779654" cy="400110"/>
          </a:xfrm>
          <a:prstGeom prst="rect">
            <a:avLst/>
          </a:prstGeom>
          <a:noFill/>
        </p:spPr>
        <p:txBody>
          <a:bodyPr wrap="none" rtlCol="0">
            <a:spAutoFit/>
          </a:bodyPr>
          <a:lstStyle/>
          <a:p>
            <a:r>
              <a:rPr lang="en-GB" sz="2000" b="1" i="1" dirty="0"/>
              <a:t>Tilapia </a:t>
            </a:r>
            <a:r>
              <a:rPr lang="en-GB" sz="2000" b="1" i="1" dirty="0" err="1"/>
              <a:t>rendalli</a:t>
            </a:r>
            <a:endParaRPr lang="en-US" sz="2000" b="1" dirty="0"/>
          </a:p>
        </p:txBody>
      </p:sp>
      <p:pic>
        <p:nvPicPr>
          <p:cNvPr id="13" name="Picture 7" descr="E:\download (10).jpeg"/>
          <p:cNvPicPr>
            <a:picLocks noChangeAspect="1" noChangeArrowheads="1"/>
          </p:cNvPicPr>
          <p:nvPr/>
        </p:nvPicPr>
        <p:blipFill>
          <a:blip r:embed="rId7"/>
          <a:srcRect/>
          <a:stretch>
            <a:fillRect/>
          </a:stretch>
        </p:blipFill>
        <p:spPr bwMode="auto">
          <a:xfrm>
            <a:off x="3714744" y="3429000"/>
            <a:ext cx="2786082" cy="2000264"/>
          </a:xfrm>
          <a:prstGeom prst="rect">
            <a:avLst/>
          </a:prstGeom>
          <a:noFill/>
        </p:spPr>
      </p:pic>
      <p:sp>
        <p:nvSpPr>
          <p:cNvPr id="14" name="TextBox 13"/>
          <p:cNvSpPr txBox="1"/>
          <p:nvPr/>
        </p:nvSpPr>
        <p:spPr>
          <a:xfrm>
            <a:off x="4357686" y="5662214"/>
            <a:ext cx="1265090" cy="369332"/>
          </a:xfrm>
          <a:prstGeom prst="rect">
            <a:avLst/>
          </a:prstGeom>
          <a:noFill/>
        </p:spPr>
        <p:txBody>
          <a:bodyPr wrap="none" rtlCol="0">
            <a:spAutoFit/>
          </a:bodyPr>
          <a:lstStyle/>
          <a:p>
            <a:r>
              <a:rPr lang="en-GB" b="1" i="1" dirty="0"/>
              <a:t>O. </a:t>
            </a:r>
            <a:r>
              <a:rPr lang="en-GB" b="1" i="1" dirty="0" err="1"/>
              <a:t>niloticus</a:t>
            </a:r>
            <a:endParaRPr lang="en-US" b="1" dirty="0"/>
          </a:p>
        </p:txBody>
      </p:sp>
    </p:spTree>
    <p:extLst>
      <p:ext uri="{BB962C8B-B14F-4D97-AF65-F5344CB8AC3E}">
        <p14:creationId xmlns="" xmlns:p14="http://schemas.microsoft.com/office/powerpoint/2010/main" val="12378672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3042" y="357166"/>
            <a:ext cx="5686436" cy="680068"/>
          </a:xfrm>
          <a:noFill/>
        </p:spPr>
        <p:txBody>
          <a:bodyPr>
            <a:normAutofit fontScale="90000"/>
          </a:bodyPr>
          <a:lstStyle/>
          <a:p>
            <a:pPr lvl="0" algn="ctr"/>
            <a:r>
              <a:rPr lang="en-GB" b="1" dirty="0"/>
              <a:t>ALTERATION OF HABITAT </a:t>
            </a:r>
          </a:p>
        </p:txBody>
      </p:sp>
      <p:sp>
        <p:nvSpPr>
          <p:cNvPr id="3" name="Content Placeholder 2"/>
          <p:cNvSpPr>
            <a:spLocks noGrp="1"/>
          </p:cNvSpPr>
          <p:nvPr>
            <p:ph idx="1"/>
          </p:nvPr>
        </p:nvSpPr>
        <p:spPr>
          <a:xfrm>
            <a:off x="827584" y="1214422"/>
            <a:ext cx="5958994" cy="2786082"/>
          </a:xfrm>
        </p:spPr>
        <p:txBody>
          <a:bodyPr>
            <a:noAutofit/>
          </a:bodyPr>
          <a:lstStyle/>
          <a:p>
            <a:pPr algn="just"/>
            <a:r>
              <a:rPr lang="en-GB" sz="2000" dirty="0"/>
              <a:t>Consumption- plant material- herbivorous fishes and -uprooting of </a:t>
            </a:r>
            <a:r>
              <a:rPr lang="en-GB" sz="2000" dirty="0" err="1"/>
              <a:t>macrophytes</a:t>
            </a:r>
            <a:r>
              <a:rPr lang="en-GB" sz="2000" dirty="0"/>
              <a:t> through digging for food-  or for nesting sites and the organic enrichment- increases turbidity- thus reduces light penetration and photosynthesis - can result in displacement of aquatic vegetation. </a:t>
            </a:r>
          </a:p>
          <a:p>
            <a:pPr algn="just"/>
            <a:r>
              <a:rPr lang="en-GB" sz="2000" dirty="0"/>
              <a:t>Common carp- habit of rooting around in the bottom easily makes the water muddy.</a:t>
            </a:r>
          </a:p>
          <a:p>
            <a:pPr algn="just">
              <a:buNone/>
            </a:pPr>
            <a:endParaRPr lang="en-GB" sz="2000" dirty="0"/>
          </a:p>
        </p:txBody>
      </p:sp>
      <p:pic>
        <p:nvPicPr>
          <p:cNvPr id="8194" name="Picture 2" descr="E:\images (41).jpeg"/>
          <p:cNvPicPr>
            <a:picLocks noChangeAspect="1" noChangeArrowheads="1"/>
          </p:cNvPicPr>
          <p:nvPr/>
        </p:nvPicPr>
        <p:blipFill>
          <a:blip r:embed="rId2"/>
          <a:srcRect l="22962" t="65657" r="46411" b="10312"/>
          <a:stretch>
            <a:fillRect/>
          </a:stretch>
        </p:blipFill>
        <p:spPr bwMode="auto">
          <a:xfrm>
            <a:off x="6786546" y="1643050"/>
            <a:ext cx="2357454" cy="2000264"/>
          </a:xfrm>
          <a:prstGeom prst="rect">
            <a:avLst/>
          </a:prstGeom>
          <a:blipFill>
            <a:blip r:embed="rId3"/>
            <a:tile tx="0" ty="0" sx="100000" sy="100000" flip="none" algn="tl"/>
          </a:blipFill>
          <a:ln>
            <a:noFill/>
          </a:ln>
          <a:effectLst>
            <a:outerShdw blurRad="292100" dist="139700" dir="2700000" algn="tl" rotWithShape="0">
              <a:srgbClr val="333333">
                <a:alpha val="65000"/>
              </a:srgbClr>
            </a:outerShdw>
          </a:effectLst>
        </p:spPr>
      </p:pic>
      <p:sp>
        <p:nvSpPr>
          <p:cNvPr id="5" name="Content Placeholder 2"/>
          <p:cNvSpPr txBox="1">
            <a:spLocks/>
          </p:cNvSpPr>
          <p:nvPr/>
        </p:nvSpPr>
        <p:spPr>
          <a:xfrm>
            <a:off x="857224" y="3786190"/>
            <a:ext cx="7602068" cy="2750508"/>
          </a:xfrm>
          <a:prstGeom prst="rect">
            <a:avLst/>
          </a:prstGeom>
        </p:spPr>
        <p:txBody>
          <a:bodyPr vert="horz">
            <a:noAutofit/>
          </a:bodyPr>
          <a:lstStyle/>
          <a:p>
            <a:pPr marL="274320" marR="0" lvl="0" indent="-274320" algn="just"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This shades out </a:t>
            </a:r>
            <a:r>
              <a:rPr kumimoji="0" lang="en-GB" sz="2400" b="0" i="0" u="none" strike="noStrike" kern="1200" cap="none" spc="0" normalizeH="0" baseline="0" noProof="0" dirty="0" err="1">
                <a:ln>
                  <a:noFill/>
                </a:ln>
                <a:solidFill>
                  <a:schemeClr val="tx1"/>
                </a:solidFill>
                <a:effectLst/>
                <a:uLnTx/>
                <a:uFillTx/>
                <a:latin typeface="+mn-lt"/>
                <a:ea typeface="+mn-ea"/>
                <a:cs typeface="+mn-cs"/>
              </a:rPr>
              <a:t>macrophytes</a:t>
            </a:r>
            <a:r>
              <a:rPr kumimoji="0" lang="en-GB" sz="2400" b="0" i="0" u="none" strike="noStrike" kern="1200" cap="none" spc="0" normalizeH="0" baseline="0" noProof="0" dirty="0">
                <a:ln>
                  <a:noFill/>
                </a:ln>
                <a:solidFill>
                  <a:schemeClr val="tx1"/>
                </a:solidFill>
                <a:effectLst/>
                <a:uLnTx/>
                <a:uFillTx/>
                <a:latin typeface="+mn-lt"/>
                <a:ea typeface="+mn-ea"/>
                <a:cs typeface="+mn-cs"/>
              </a:rPr>
              <a:t>- disturbs benthic invertebrates and through the more rapid recycling of phosphate contributes to accelerated </a:t>
            </a:r>
            <a:r>
              <a:rPr kumimoji="0" lang="en-GB" sz="2400" b="0" i="0" u="none" strike="noStrike" kern="1200" cap="none" spc="0" normalizeH="0" baseline="0" noProof="0" dirty="0" err="1">
                <a:ln>
                  <a:noFill/>
                </a:ln>
                <a:solidFill>
                  <a:schemeClr val="tx1"/>
                </a:solidFill>
                <a:effectLst/>
                <a:uLnTx/>
                <a:uFillTx/>
                <a:latin typeface="+mn-lt"/>
                <a:ea typeface="+mn-ea"/>
                <a:cs typeface="+mn-cs"/>
              </a:rPr>
              <a:t>eutrophication</a:t>
            </a:r>
            <a:r>
              <a:rPr kumimoji="0" lang="en-GB" sz="2400" b="0" i="0" u="none" strike="noStrike" kern="1200" cap="none" spc="0" normalizeH="0" baseline="0" noProof="0" dirty="0">
                <a:ln>
                  <a:noFill/>
                </a:ln>
                <a:solidFill>
                  <a:schemeClr val="tx1"/>
                </a:solidFill>
                <a:effectLst/>
                <a:uLnTx/>
                <a:uFillTx/>
                <a:latin typeface="+mn-lt"/>
                <a:ea typeface="+mn-ea"/>
                <a:cs typeface="+mn-cs"/>
              </a:rPr>
              <a:t>.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28" y="285728"/>
            <a:ext cx="5900750" cy="751506"/>
          </a:xfrm>
          <a:noFill/>
        </p:spPr>
        <p:txBody>
          <a:bodyPr>
            <a:normAutofit fontScale="90000"/>
          </a:bodyPr>
          <a:lstStyle/>
          <a:p>
            <a:pPr lvl="0" algn="ctr"/>
            <a:r>
              <a:rPr lang="en-GB" b="1" dirty="0"/>
              <a:t>GENETIC DETERIORATION </a:t>
            </a:r>
          </a:p>
        </p:txBody>
      </p:sp>
      <p:sp>
        <p:nvSpPr>
          <p:cNvPr id="3" name="Content Placeholder 2"/>
          <p:cNvSpPr>
            <a:spLocks noGrp="1"/>
          </p:cNvSpPr>
          <p:nvPr>
            <p:ph idx="1"/>
          </p:nvPr>
        </p:nvSpPr>
        <p:spPr>
          <a:xfrm>
            <a:off x="683568" y="928670"/>
            <a:ext cx="4531374" cy="5643602"/>
          </a:xfrm>
        </p:spPr>
        <p:txBody>
          <a:bodyPr>
            <a:noAutofit/>
          </a:bodyPr>
          <a:lstStyle/>
          <a:p>
            <a:pPr algn="just"/>
            <a:r>
              <a:rPr lang="en-GB" dirty="0"/>
              <a:t> Direct impacts include those that operate on a species by initiating changes in gene flow, through hybridization and </a:t>
            </a:r>
            <a:r>
              <a:rPr lang="en-GB" dirty="0" err="1"/>
              <a:t>introgression</a:t>
            </a:r>
            <a:r>
              <a:rPr lang="en-GB" dirty="0"/>
              <a:t>. </a:t>
            </a:r>
          </a:p>
          <a:p>
            <a:pPr algn="just"/>
            <a:r>
              <a:rPr lang="en-GB" dirty="0"/>
              <a:t>Indirect effects are primarily those caused by inadequate number of spawners, either through release of a small number of individuals, or in the indigenous species through ecological processes such as competition, predation, new diseases or parasites. </a:t>
            </a:r>
          </a:p>
          <a:p>
            <a:pPr algn="just"/>
            <a:r>
              <a:rPr lang="en-GB" dirty="0"/>
              <a:t>Such genetic effects may lead to a loss of locally adapted populations and genetic diversity. </a:t>
            </a:r>
          </a:p>
          <a:p>
            <a:pPr algn="just"/>
            <a:endParaRPr lang="en-GB" dirty="0"/>
          </a:p>
        </p:txBody>
      </p:sp>
      <p:pic>
        <p:nvPicPr>
          <p:cNvPr id="1026" name="Picture 2" descr="D:\images (48).jpeg"/>
          <p:cNvPicPr>
            <a:picLocks noChangeAspect="1" noChangeArrowheads="1"/>
          </p:cNvPicPr>
          <p:nvPr/>
        </p:nvPicPr>
        <p:blipFill>
          <a:blip r:embed="rId2"/>
          <a:srcRect l="3571" t="10856"/>
          <a:stretch>
            <a:fillRect/>
          </a:stretch>
        </p:blipFill>
        <p:spPr bwMode="auto">
          <a:xfrm>
            <a:off x="5357818" y="1571612"/>
            <a:ext cx="3786182" cy="4281502"/>
          </a:xfrm>
          <a:prstGeom prst="rect">
            <a:avLst/>
          </a:prstGeom>
          <a:noFill/>
        </p:spPr>
      </p:pic>
      <p:sp>
        <p:nvSpPr>
          <p:cNvPr id="6" name="TextBox 5"/>
          <p:cNvSpPr txBox="1"/>
          <p:nvPr/>
        </p:nvSpPr>
        <p:spPr>
          <a:xfrm>
            <a:off x="6572264" y="3214686"/>
            <a:ext cx="571503" cy="369332"/>
          </a:xfrm>
          <a:prstGeom prst="rect">
            <a:avLst/>
          </a:prstGeom>
          <a:solidFill>
            <a:schemeClr val="bg1"/>
          </a:solidFill>
        </p:spPr>
        <p:txBody>
          <a:bodyPr wrap="square" rtlCol="0">
            <a:spAutoFit/>
          </a:bodyPr>
          <a:lstStyle/>
          <a:p>
            <a:endParaRPr lang="en-GB" dirty="0"/>
          </a:p>
        </p:txBody>
      </p:sp>
      <p:sp>
        <p:nvSpPr>
          <p:cNvPr id="7" name="TextBox 6"/>
          <p:cNvSpPr txBox="1"/>
          <p:nvPr/>
        </p:nvSpPr>
        <p:spPr>
          <a:xfrm>
            <a:off x="8429652" y="3929066"/>
            <a:ext cx="714348" cy="369332"/>
          </a:xfrm>
          <a:prstGeom prst="rect">
            <a:avLst/>
          </a:prstGeom>
          <a:solidFill>
            <a:schemeClr val="bg1"/>
          </a:solidFill>
        </p:spPr>
        <p:txBody>
          <a:bodyPr wrap="square" rtlCol="0">
            <a:spAutoFit/>
          </a:bodyPr>
          <a:lstStyle/>
          <a:p>
            <a:endParaRPr lang="en-GB" dirty="0"/>
          </a:p>
        </p:txBody>
      </p:sp>
      <p:sp>
        <p:nvSpPr>
          <p:cNvPr id="8" name="TextBox 7"/>
          <p:cNvSpPr txBox="1"/>
          <p:nvPr/>
        </p:nvSpPr>
        <p:spPr>
          <a:xfrm>
            <a:off x="6643702" y="5429264"/>
            <a:ext cx="571504" cy="369332"/>
          </a:xfrm>
          <a:prstGeom prst="rect">
            <a:avLst/>
          </a:prstGeom>
          <a:solidFill>
            <a:schemeClr val="bg1"/>
          </a:solidFill>
        </p:spPr>
        <p:txBody>
          <a:bodyPr wrap="square" rtlCol="0">
            <a:spAutoFit/>
          </a:bodyPr>
          <a:lstStyle/>
          <a:p>
            <a:endParaRPr lang="en-GB"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88640"/>
            <a:ext cx="7858180" cy="642942"/>
          </a:xfrm>
          <a:noFill/>
        </p:spPr>
        <p:txBody>
          <a:bodyPr>
            <a:noAutofit/>
          </a:bodyPr>
          <a:lstStyle/>
          <a:p>
            <a:pPr algn="ctr"/>
            <a:r>
              <a:rPr lang="en-GB" sz="2400" b="1" dirty="0"/>
              <a:t>Presence of hybrids in aquaculture and their productions (FAO, 2012)</a:t>
            </a:r>
          </a:p>
        </p:txBody>
      </p:sp>
      <p:graphicFrame>
        <p:nvGraphicFramePr>
          <p:cNvPr id="5" name="Table 4"/>
          <p:cNvGraphicFramePr>
            <a:graphicFrameLocks noGrp="1"/>
          </p:cNvGraphicFramePr>
          <p:nvPr>
            <p:extLst>
              <p:ext uri="{D42A27DB-BD31-4B8C-83A1-F6EECF244321}">
                <p14:modId xmlns="" xmlns:p14="http://schemas.microsoft.com/office/powerpoint/2010/main" val="1355407940"/>
              </p:ext>
            </p:extLst>
          </p:nvPr>
        </p:nvGraphicFramePr>
        <p:xfrm>
          <a:off x="683568" y="928668"/>
          <a:ext cx="8246149" cy="5993892"/>
        </p:xfrm>
        <a:graphic>
          <a:graphicData uri="http://schemas.openxmlformats.org/drawingml/2006/table">
            <a:tbl>
              <a:tblPr/>
              <a:tblGrid>
                <a:gridCol w="602268">
                  <a:extLst>
                    <a:ext uri="{9D8B030D-6E8A-4147-A177-3AD203B41FA5}">
                      <a16:colId xmlns="" xmlns:a16="http://schemas.microsoft.com/office/drawing/2014/main" val="20000"/>
                    </a:ext>
                  </a:extLst>
                </a:gridCol>
                <a:gridCol w="3519915">
                  <a:extLst>
                    <a:ext uri="{9D8B030D-6E8A-4147-A177-3AD203B41FA5}">
                      <a16:colId xmlns="" xmlns:a16="http://schemas.microsoft.com/office/drawing/2014/main" val="20001"/>
                    </a:ext>
                  </a:extLst>
                </a:gridCol>
                <a:gridCol w="2061983">
                  <a:extLst>
                    <a:ext uri="{9D8B030D-6E8A-4147-A177-3AD203B41FA5}">
                      <a16:colId xmlns="" xmlns:a16="http://schemas.microsoft.com/office/drawing/2014/main" val="20002"/>
                    </a:ext>
                  </a:extLst>
                </a:gridCol>
                <a:gridCol w="2061983">
                  <a:extLst>
                    <a:ext uri="{9D8B030D-6E8A-4147-A177-3AD203B41FA5}">
                      <a16:colId xmlns="" xmlns:a16="http://schemas.microsoft.com/office/drawing/2014/main" val="20003"/>
                    </a:ext>
                  </a:extLst>
                </a:gridCol>
              </a:tblGrid>
              <a:tr h="609104">
                <a:tc>
                  <a:txBody>
                    <a:bodyPr/>
                    <a:lstStyle/>
                    <a:p>
                      <a:pPr algn="just">
                        <a:lnSpc>
                          <a:spcPct val="115000"/>
                        </a:lnSpc>
                        <a:spcAft>
                          <a:spcPts val="0"/>
                        </a:spcAft>
                      </a:pPr>
                      <a:r>
                        <a:rPr lang="en-GB" sz="1800" b="1" dirty="0">
                          <a:latin typeface="Times New Roman"/>
                          <a:ea typeface="Calibri"/>
                          <a:cs typeface="Times New Roman"/>
                        </a:rPr>
                        <a:t>Sl. No.</a:t>
                      </a:r>
                      <a:endParaRPr lang="en-GB"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GB" sz="1800" b="1">
                          <a:latin typeface="Times New Roman"/>
                          <a:ea typeface="Calibri"/>
                          <a:cs typeface="Times New Roman"/>
                        </a:rPr>
                        <a:t>Hybrids under Aquaculture</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GB" sz="1800" b="1">
                          <a:latin typeface="Times New Roman"/>
                          <a:ea typeface="Calibri"/>
                          <a:cs typeface="Times New Roman"/>
                        </a:rPr>
                        <a:t>Country</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GB" sz="1800" b="1">
                          <a:latin typeface="Times New Roman"/>
                          <a:ea typeface="Calibri"/>
                          <a:cs typeface="Times New Roman"/>
                        </a:rPr>
                        <a:t>Production(tones)</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609104">
                <a:tc>
                  <a:txBody>
                    <a:bodyPr/>
                    <a:lstStyle/>
                    <a:p>
                      <a:pPr algn="just">
                        <a:lnSpc>
                          <a:spcPct val="115000"/>
                        </a:lnSpc>
                        <a:spcAft>
                          <a:spcPts val="1000"/>
                        </a:spcAft>
                      </a:pPr>
                      <a:r>
                        <a:rPr lang="en-GB" sz="1800">
                          <a:latin typeface="Times New Roman"/>
                          <a:ea typeface="Calibri"/>
                          <a:cs typeface="Times New Roman"/>
                        </a:rPr>
                        <a:t>1</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800">
                          <a:latin typeface="Times New Roman"/>
                          <a:ea typeface="Calibri"/>
                          <a:cs typeface="Times New Roman"/>
                        </a:rPr>
                        <a:t>Blue &amp; Nile tilapia hybrid (</a:t>
                      </a:r>
                      <a:r>
                        <a:rPr lang="en-GB" sz="1800" i="1">
                          <a:latin typeface="Times New Roman"/>
                          <a:ea typeface="Calibri"/>
                          <a:cs typeface="Times New Roman"/>
                        </a:rPr>
                        <a:t>Oreochromis aureus</a:t>
                      </a:r>
                      <a:r>
                        <a:rPr lang="en-GB" sz="1800">
                          <a:latin typeface="Times New Roman"/>
                          <a:ea typeface="Calibri"/>
                          <a:cs typeface="Times New Roman"/>
                        </a:rPr>
                        <a:t> × </a:t>
                      </a:r>
                      <a:r>
                        <a:rPr lang="en-GB" sz="1800" i="1">
                          <a:latin typeface="Times New Roman"/>
                          <a:ea typeface="Calibri"/>
                          <a:cs typeface="Times New Roman"/>
                        </a:rPr>
                        <a:t>O. Niloticus</a:t>
                      </a:r>
                      <a:r>
                        <a:rPr lang="en-GB" sz="1800">
                          <a:latin typeface="Times New Roman"/>
                          <a:ea typeface="Calibri"/>
                          <a:cs typeface="Times New Roman"/>
                        </a:rPr>
                        <a:t>)</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800" dirty="0">
                          <a:latin typeface="Times New Roman"/>
                          <a:ea typeface="Calibri"/>
                          <a:cs typeface="Times New Roman"/>
                        </a:rPr>
                        <a:t>China and Panama</a:t>
                      </a:r>
                      <a:endParaRPr lang="en-GB"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800">
                          <a:latin typeface="Times New Roman"/>
                          <a:ea typeface="Calibri"/>
                          <a:cs typeface="Times New Roman"/>
                        </a:rPr>
                        <a:t>333300</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913654">
                <a:tc>
                  <a:txBody>
                    <a:bodyPr/>
                    <a:lstStyle/>
                    <a:p>
                      <a:pPr algn="just">
                        <a:lnSpc>
                          <a:spcPct val="115000"/>
                        </a:lnSpc>
                        <a:spcAft>
                          <a:spcPts val="1000"/>
                        </a:spcAft>
                      </a:pPr>
                      <a:r>
                        <a:rPr lang="en-GB" sz="1800">
                          <a:latin typeface="Times New Roman"/>
                          <a:ea typeface="Calibri"/>
                          <a:cs typeface="Times New Roman"/>
                        </a:rPr>
                        <a:t>2</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800" dirty="0" err="1">
                          <a:latin typeface="Times New Roman"/>
                          <a:ea typeface="Calibri"/>
                          <a:cs typeface="Times New Roman"/>
                        </a:rPr>
                        <a:t>Clarias</a:t>
                      </a:r>
                      <a:r>
                        <a:rPr lang="en-GB" sz="1800" dirty="0">
                          <a:latin typeface="Times New Roman"/>
                          <a:ea typeface="Calibri"/>
                          <a:cs typeface="Times New Roman"/>
                        </a:rPr>
                        <a:t> catfish hybrid (</a:t>
                      </a:r>
                      <a:r>
                        <a:rPr lang="en-GB" sz="1800" i="1" dirty="0" err="1">
                          <a:latin typeface="Times New Roman"/>
                          <a:ea typeface="Calibri"/>
                          <a:cs typeface="Times New Roman"/>
                        </a:rPr>
                        <a:t>Clariusgariepinus</a:t>
                      </a:r>
                      <a:r>
                        <a:rPr lang="en-GB" sz="1800" dirty="0">
                          <a:latin typeface="Times New Roman"/>
                          <a:ea typeface="Calibri"/>
                          <a:cs typeface="Times New Roman"/>
                        </a:rPr>
                        <a:t> × </a:t>
                      </a:r>
                      <a:r>
                        <a:rPr lang="en-GB" sz="1800" i="1" dirty="0">
                          <a:latin typeface="Times New Roman"/>
                          <a:ea typeface="Calibri"/>
                          <a:cs typeface="Times New Roman"/>
                        </a:rPr>
                        <a:t>C. Macrocephalus</a:t>
                      </a:r>
                      <a:r>
                        <a:rPr lang="en-GB" sz="1800" dirty="0">
                          <a:latin typeface="Times New Roman"/>
                          <a:ea typeface="Calibri"/>
                          <a:cs typeface="Times New Roman"/>
                        </a:rPr>
                        <a:t> )</a:t>
                      </a:r>
                      <a:endParaRPr lang="en-GB"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800">
                          <a:latin typeface="Times New Roman"/>
                          <a:ea typeface="Calibri"/>
                          <a:cs typeface="Times New Roman"/>
                        </a:rPr>
                        <a:t>Thailand, Bangladesh Nepal, India</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800">
                          <a:latin typeface="Times New Roman"/>
                          <a:ea typeface="Calibri"/>
                          <a:cs typeface="Times New Roman"/>
                        </a:rPr>
                        <a:t>116900</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913654">
                <a:tc>
                  <a:txBody>
                    <a:bodyPr/>
                    <a:lstStyle/>
                    <a:p>
                      <a:pPr algn="just">
                        <a:lnSpc>
                          <a:spcPct val="115000"/>
                        </a:lnSpc>
                        <a:spcAft>
                          <a:spcPts val="1000"/>
                        </a:spcAft>
                      </a:pPr>
                      <a:r>
                        <a:rPr lang="en-GB" sz="1800">
                          <a:latin typeface="Times New Roman"/>
                          <a:ea typeface="Calibri"/>
                          <a:cs typeface="Times New Roman"/>
                        </a:rPr>
                        <a:t>3</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800" dirty="0" err="1">
                          <a:latin typeface="Times New Roman"/>
                          <a:ea typeface="Calibri"/>
                          <a:cs typeface="Times New Roman"/>
                        </a:rPr>
                        <a:t>Tambacu</a:t>
                      </a:r>
                      <a:r>
                        <a:rPr lang="en-GB" sz="1800" dirty="0">
                          <a:latin typeface="Times New Roman"/>
                          <a:ea typeface="Calibri"/>
                          <a:cs typeface="Times New Roman"/>
                        </a:rPr>
                        <a:t> hybrid (</a:t>
                      </a:r>
                      <a:r>
                        <a:rPr lang="en-GB" sz="1800" i="1" dirty="0" err="1">
                          <a:latin typeface="Times New Roman"/>
                          <a:ea typeface="Calibri"/>
                          <a:cs typeface="Times New Roman"/>
                        </a:rPr>
                        <a:t>Clarius</a:t>
                      </a:r>
                      <a:r>
                        <a:rPr lang="en-GB" sz="1800" i="1" dirty="0">
                          <a:latin typeface="Times New Roman"/>
                          <a:ea typeface="Calibri"/>
                          <a:cs typeface="Times New Roman"/>
                        </a:rPr>
                        <a:t> </a:t>
                      </a:r>
                      <a:r>
                        <a:rPr lang="en-GB" sz="1800" i="1" dirty="0" err="1">
                          <a:latin typeface="Times New Roman"/>
                          <a:ea typeface="Calibri"/>
                          <a:cs typeface="Times New Roman"/>
                        </a:rPr>
                        <a:t>mesopotamicus</a:t>
                      </a:r>
                      <a:r>
                        <a:rPr lang="en-GB" sz="1800" dirty="0">
                          <a:latin typeface="Times New Roman"/>
                          <a:ea typeface="Calibri"/>
                          <a:cs typeface="Times New Roman"/>
                        </a:rPr>
                        <a:t> ×</a:t>
                      </a:r>
                      <a:r>
                        <a:rPr lang="en-GB" sz="1800" i="1" dirty="0" err="1">
                          <a:latin typeface="Times New Roman"/>
                          <a:ea typeface="Calibri"/>
                          <a:cs typeface="Times New Roman"/>
                        </a:rPr>
                        <a:t>Colossoma</a:t>
                      </a:r>
                      <a:r>
                        <a:rPr lang="en-GB" sz="1800" i="1" dirty="0">
                          <a:latin typeface="Times New Roman"/>
                          <a:ea typeface="Calibri"/>
                          <a:cs typeface="Times New Roman"/>
                        </a:rPr>
                        <a:t> </a:t>
                      </a:r>
                      <a:r>
                        <a:rPr lang="en-GB" sz="1800" i="1" dirty="0" err="1">
                          <a:latin typeface="Times New Roman"/>
                          <a:ea typeface="Calibri"/>
                          <a:cs typeface="Times New Roman"/>
                        </a:rPr>
                        <a:t>macropomum</a:t>
                      </a:r>
                      <a:r>
                        <a:rPr lang="en-GB" sz="1800" dirty="0">
                          <a:latin typeface="Times New Roman"/>
                          <a:ea typeface="Calibri"/>
                          <a:cs typeface="Times New Roman"/>
                        </a:rPr>
                        <a:t>)</a:t>
                      </a:r>
                      <a:endParaRPr lang="en-GB"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800" dirty="0">
                          <a:latin typeface="Times New Roman"/>
                          <a:ea typeface="Calibri"/>
                          <a:cs typeface="Times New Roman"/>
                        </a:rPr>
                        <a:t>Brazil, Vietnam, Peru, Bangladesh</a:t>
                      </a:r>
                      <a:endParaRPr lang="en-GB"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800">
                          <a:latin typeface="Times New Roman"/>
                          <a:ea typeface="Calibri"/>
                          <a:cs typeface="Times New Roman"/>
                        </a:rPr>
                        <a:t>21600</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913654">
                <a:tc>
                  <a:txBody>
                    <a:bodyPr/>
                    <a:lstStyle/>
                    <a:p>
                      <a:pPr algn="just">
                        <a:lnSpc>
                          <a:spcPct val="115000"/>
                        </a:lnSpc>
                        <a:spcAft>
                          <a:spcPts val="1000"/>
                        </a:spcAft>
                      </a:pPr>
                      <a:r>
                        <a:rPr lang="en-GB" sz="1800">
                          <a:latin typeface="Times New Roman"/>
                          <a:ea typeface="Calibri"/>
                          <a:cs typeface="Times New Roman"/>
                        </a:rPr>
                        <a:t>4</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800">
                          <a:latin typeface="Times New Roman"/>
                          <a:ea typeface="Calibri"/>
                          <a:cs typeface="Times New Roman"/>
                        </a:rPr>
                        <a:t>Tambatinga hybrid (</a:t>
                      </a:r>
                      <a:r>
                        <a:rPr lang="en-GB" sz="1800" i="1">
                          <a:latin typeface="Times New Roman"/>
                          <a:ea typeface="Calibri"/>
                          <a:cs typeface="Times New Roman"/>
                        </a:rPr>
                        <a:t>Colossomamacropomum</a:t>
                      </a:r>
                      <a:r>
                        <a:rPr lang="en-GB" sz="1800">
                          <a:latin typeface="Times New Roman"/>
                          <a:ea typeface="Calibri"/>
                          <a:cs typeface="Times New Roman"/>
                        </a:rPr>
                        <a:t> × </a:t>
                      </a:r>
                      <a:r>
                        <a:rPr lang="en-GB" sz="1800" i="1">
                          <a:latin typeface="Times New Roman"/>
                          <a:ea typeface="Calibri"/>
                          <a:cs typeface="Times New Roman"/>
                        </a:rPr>
                        <a:t>Piaractusbrachypomus</a:t>
                      </a:r>
                      <a:r>
                        <a:rPr lang="en-GB" sz="1800">
                          <a:latin typeface="Times New Roman"/>
                          <a:ea typeface="Calibri"/>
                          <a:cs typeface="Times New Roman"/>
                        </a:rPr>
                        <a:t> )</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GB" sz="1800">
                          <a:latin typeface="Times New Roman"/>
                          <a:ea typeface="Calibri"/>
                          <a:cs typeface="Times New Roman"/>
                        </a:rPr>
                        <a:t>Brazil and Bangladesh</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800">
                          <a:latin typeface="Times New Roman"/>
                          <a:ea typeface="Calibri"/>
                          <a:cs typeface="Times New Roman"/>
                        </a:rPr>
                        <a:t>4900</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609104">
                <a:tc>
                  <a:txBody>
                    <a:bodyPr/>
                    <a:lstStyle/>
                    <a:p>
                      <a:pPr algn="just">
                        <a:lnSpc>
                          <a:spcPct val="115000"/>
                        </a:lnSpc>
                        <a:spcAft>
                          <a:spcPts val="1000"/>
                        </a:spcAft>
                      </a:pPr>
                      <a:r>
                        <a:rPr lang="en-GB" sz="1800">
                          <a:latin typeface="Times New Roman"/>
                          <a:ea typeface="Calibri"/>
                          <a:cs typeface="Times New Roman"/>
                        </a:rPr>
                        <a:t>5</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1200"/>
                        </a:spcBef>
                        <a:spcAft>
                          <a:spcPts val="0"/>
                        </a:spcAft>
                      </a:pPr>
                      <a:r>
                        <a:rPr lang="en-GB" sz="1800">
                          <a:latin typeface="Times New Roman"/>
                          <a:ea typeface="Calibri"/>
                          <a:cs typeface="Times New Roman"/>
                        </a:rPr>
                        <a:t>Stripped bass hybrid (</a:t>
                      </a:r>
                      <a:r>
                        <a:rPr lang="en-GB" sz="1800" i="1">
                          <a:latin typeface="Times New Roman"/>
                          <a:ea typeface="Calibri"/>
                          <a:cs typeface="Times New Roman"/>
                        </a:rPr>
                        <a:t>Moronechrysops</a:t>
                      </a:r>
                      <a:r>
                        <a:rPr lang="en-GB" sz="1800">
                          <a:latin typeface="Times New Roman"/>
                          <a:ea typeface="Calibri"/>
                          <a:cs typeface="Times New Roman"/>
                        </a:rPr>
                        <a:t>× </a:t>
                      </a:r>
                      <a:r>
                        <a:rPr lang="en-GB" sz="1800" i="1">
                          <a:latin typeface="Times New Roman"/>
                          <a:ea typeface="Calibri"/>
                          <a:cs typeface="Times New Roman"/>
                        </a:rPr>
                        <a:t>M. Saxatilis</a:t>
                      </a:r>
                      <a:r>
                        <a:rPr lang="en-GB" sz="1800">
                          <a:latin typeface="Times New Roman"/>
                          <a:ea typeface="Calibri"/>
                          <a:cs typeface="Times New Roman"/>
                        </a:rPr>
                        <a:t> )</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800" dirty="0">
                          <a:latin typeface="Times New Roman"/>
                          <a:ea typeface="Calibri"/>
                          <a:cs typeface="Times New Roman"/>
                        </a:rPr>
                        <a:t>US, Italy and Israel</a:t>
                      </a:r>
                      <a:endParaRPr lang="en-GB"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800">
                          <a:latin typeface="Times New Roman"/>
                          <a:ea typeface="Calibri"/>
                          <a:cs typeface="Times New Roman"/>
                        </a:rPr>
                        <a:t>4200</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609104">
                <a:tc>
                  <a:txBody>
                    <a:bodyPr/>
                    <a:lstStyle/>
                    <a:p>
                      <a:pPr algn="just">
                        <a:lnSpc>
                          <a:spcPct val="115000"/>
                        </a:lnSpc>
                        <a:spcAft>
                          <a:spcPts val="1000"/>
                        </a:spcAft>
                      </a:pPr>
                      <a:r>
                        <a:rPr lang="en-GB" sz="1800">
                          <a:latin typeface="Times New Roman"/>
                          <a:ea typeface="Calibri"/>
                          <a:cs typeface="Times New Roman"/>
                        </a:rPr>
                        <a:t>6</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800">
                          <a:latin typeface="Times New Roman"/>
                          <a:ea typeface="Calibri"/>
                          <a:cs typeface="Times New Roman"/>
                        </a:rPr>
                        <a:t>Splake Trout (hybrid between lake trout and brook trout)</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800">
                          <a:latin typeface="Times New Roman"/>
                          <a:ea typeface="Calibri"/>
                          <a:cs typeface="Times New Roman"/>
                        </a:rPr>
                        <a:t>Jammu &amp; Kashmir</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800">
                          <a:latin typeface="Times New Roman"/>
                          <a:ea typeface="Calibri"/>
                          <a:cs typeface="Times New Roman"/>
                        </a:rPr>
                        <a:t>Not known</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609104">
                <a:tc>
                  <a:txBody>
                    <a:bodyPr/>
                    <a:lstStyle/>
                    <a:p>
                      <a:pPr algn="just">
                        <a:lnSpc>
                          <a:spcPct val="115000"/>
                        </a:lnSpc>
                        <a:spcAft>
                          <a:spcPts val="1000"/>
                        </a:spcAft>
                      </a:pPr>
                      <a:r>
                        <a:rPr lang="en-GB" sz="1800">
                          <a:latin typeface="Times New Roman"/>
                          <a:ea typeface="Calibri"/>
                          <a:cs typeface="Times New Roman"/>
                        </a:rPr>
                        <a:t>7</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800">
                          <a:latin typeface="Times New Roman"/>
                          <a:ea typeface="Calibri"/>
                          <a:cs typeface="Times New Roman"/>
                        </a:rPr>
                        <a:t>Hybrids of bighead &amp; Silver carp (</a:t>
                      </a:r>
                      <a:r>
                        <a:rPr lang="en-GB" sz="1800" i="1">
                          <a:latin typeface="Times New Roman"/>
                          <a:ea typeface="Calibri"/>
                          <a:cs typeface="Times New Roman"/>
                        </a:rPr>
                        <a:t>A. Nobilis</a:t>
                      </a:r>
                      <a:r>
                        <a:rPr lang="en-GB" sz="1800">
                          <a:latin typeface="Times New Roman"/>
                          <a:ea typeface="Calibri"/>
                          <a:cs typeface="Times New Roman"/>
                        </a:rPr>
                        <a:t> × </a:t>
                      </a:r>
                      <a:r>
                        <a:rPr lang="en-GB" sz="1800" i="1">
                          <a:latin typeface="Times New Roman"/>
                          <a:ea typeface="Calibri"/>
                          <a:cs typeface="Times New Roman"/>
                        </a:rPr>
                        <a:t>H. Molotrix</a:t>
                      </a:r>
                      <a:r>
                        <a:rPr lang="en-GB" sz="1800">
                          <a:latin typeface="Times New Roman"/>
                          <a:ea typeface="Calibri"/>
                          <a:cs typeface="Times New Roman"/>
                        </a:rPr>
                        <a:t>)</a:t>
                      </a:r>
                      <a:endParaRPr lang="en-GB"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800" dirty="0">
                          <a:latin typeface="Times New Roman"/>
                          <a:ea typeface="Calibri"/>
                          <a:cs typeface="Times New Roman"/>
                        </a:rPr>
                        <a:t>Bangladesh, Nepal, India</a:t>
                      </a:r>
                      <a:endParaRPr lang="en-GB"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800" dirty="0">
                          <a:latin typeface="Times New Roman"/>
                          <a:ea typeface="Calibri"/>
                          <a:cs typeface="Times New Roman"/>
                        </a:rPr>
                        <a:t>Not known</a:t>
                      </a:r>
                      <a:endParaRPr lang="en-GB"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52"/>
            <a:ext cx="8464454" cy="965820"/>
          </a:xfrm>
          <a:noFill/>
        </p:spPr>
        <p:txBody>
          <a:bodyPr>
            <a:normAutofit fontScale="90000"/>
          </a:bodyPr>
          <a:lstStyle/>
          <a:p>
            <a:pPr lvl="0" algn="ctr"/>
            <a:r>
              <a:rPr lang="en-GB" sz="3600" b="1" dirty="0"/>
              <a:t>INTRODUCTION OF PARASITES, PATHOGENS, AND DISEASES </a:t>
            </a:r>
            <a:endParaRPr lang="en-GB" b="1" dirty="0"/>
          </a:p>
        </p:txBody>
      </p:sp>
      <p:sp>
        <p:nvSpPr>
          <p:cNvPr id="3" name="Content Placeholder 2"/>
          <p:cNvSpPr>
            <a:spLocks noGrp="1"/>
          </p:cNvSpPr>
          <p:nvPr>
            <p:ph idx="1"/>
          </p:nvPr>
        </p:nvSpPr>
        <p:spPr>
          <a:xfrm>
            <a:off x="457200" y="1214422"/>
            <a:ext cx="5987008" cy="5241314"/>
          </a:xfrm>
        </p:spPr>
        <p:txBody>
          <a:bodyPr>
            <a:normAutofit lnSpcReduction="10000"/>
          </a:bodyPr>
          <a:lstStyle/>
          <a:p>
            <a:pPr algn="just"/>
            <a:r>
              <a:rPr lang="en-GB" sz="2300" dirty="0"/>
              <a:t>Importation of parasites, pathogens and diseases -via introduced fish- even those not intended for release. </a:t>
            </a:r>
          </a:p>
          <a:p>
            <a:pPr algn="just"/>
            <a:r>
              <a:rPr lang="en-GB" sz="2300" dirty="0"/>
              <a:t>Nematode parasites of the genus </a:t>
            </a:r>
            <a:r>
              <a:rPr lang="en-GB" sz="2300" i="1" dirty="0" err="1"/>
              <a:t>Anguillicola</a:t>
            </a:r>
            <a:r>
              <a:rPr lang="en-GB" sz="2300" i="1" dirty="0"/>
              <a:t> </a:t>
            </a:r>
            <a:r>
              <a:rPr lang="en-GB" sz="2300" dirty="0"/>
              <a:t>have been introduced into Europe with eels, </a:t>
            </a:r>
            <a:r>
              <a:rPr lang="en-GB" sz="2300" i="1" dirty="0"/>
              <a:t>Anguilla</a:t>
            </a:r>
            <a:r>
              <a:rPr lang="en-GB" sz="2300" dirty="0"/>
              <a:t> spp., intended for human consumption and not for stocking into natural waters. Nevertheless, the nematode escaped and has spread rapidly through the waters of Northern Europe. </a:t>
            </a:r>
          </a:p>
          <a:p>
            <a:pPr algn="just"/>
            <a:r>
              <a:rPr lang="en-GB" sz="2300" dirty="0"/>
              <a:t>Another example -introduced through fish- not intended to be stocked or cultivated -direct human consumption purposes concerns -</a:t>
            </a:r>
            <a:r>
              <a:rPr lang="en-GB" sz="2300" dirty="0">
                <a:solidFill>
                  <a:srgbClr val="0070C0"/>
                </a:solidFill>
              </a:rPr>
              <a:t>Infectious Haematopoietic Necrosis -</a:t>
            </a:r>
            <a:r>
              <a:rPr lang="en-GB" sz="2300" dirty="0"/>
              <a:t>un-gutted Pacific salmon carcasses in France during the eighties. </a:t>
            </a:r>
          </a:p>
          <a:p>
            <a:pPr algn="just"/>
            <a:endParaRPr lang="en-GB" dirty="0"/>
          </a:p>
        </p:txBody>
      </p:sp>
      <p:pic>
        <p:nvPicPr>
          <p:cNvPr id="1026" name="Picture 2" descr="D:\images (50).jpeg"/>
          <p:cNvPicPr>
            <a:picLocks noChangeAspect="1" noChangeArrowheads="1"/>
          </p:cNvPicPr>
          <p:nvPr/>
        </p:nvPicPr>
        <p:blipFill>
          <a:blip r:embed="rId2"/>
          <a:srcRect/>
          <a:stretch>
            <a:fillRect/>
          </a:stretch>
        </p:blipFill>
        <p:spPr bwMode="auto">
          <a:xfrm>
            <a:off x="6572264" y="3929066"/>
            <a:ext cx="2571736" cy="2286016"/>
          </a:xfrm>
          <a:prstGeom prst="rect">
            <a:avLst/>
          </a:prstGeom>
          <a:noFill/>
        </p:spPr>
      </p:pic>
      <p:sp>
        <p:nvSpPr>
          <p:cNvPr id="5" name="TextBox 4"/>
          <p:cNvSpPr txBox="1"/>
          <p:nvPr/>
        </p:nvSpPr>
        <p:spPr>
          <a:xfrm>
            <a:off x="7358082" y="6215082"/>
            <a:ext cx="1143009" cy="461665"/>
          </a:xfrm>
          <a:prstGeom prst="rect">
            <a:avLst/>
          </a:prstGeom>
          <a:noFill/>
        </p:spPr>
        <p:txBody>
          <a:bodyPr wrap="square" rtlCol="0">
            <a:spAutoFit/>
          </a:bodyPr>
          <a:lstStyle/>
          <a:p>
            <a:r>
              <a:rPr lang="en-GB" sz="2400" b="1" dirty="0"/>
              <a:t>WSSV</a:t>
            </a:r>
          </a:p>
        </p:txBody>
      </p:sp>
      <p:pic>
        <p:nvPicPr>
          <p:cNvPr id="1027" name="Picture 3" descr="D:\images (52).jpeg"/>
          <p:cNvPicPr>
            <a:picLocks noChangeAspect="1" noChangeArrowheads="1"/>
          </p:cNvPicPr>
          <p:nvPr/>
        </p:nvPicPr>
        <p:blipFill>
          <a:blip r:embed="rId3"/>
          <a:srcRect/>
          <a:stretch>
            <a:fillRect/>
          </a:stretch>
        </p:blipFill>
        <p:spPr bwMode="auto">
          <a:xfrm>
            <a:off x="6500826" y="1071546"/>
            <a:ext cx="2643174" cy="2209799"/>
          </a:xfrm>
          <a:prstGeom prst="rect">
            <a:avLst/>
          </a:prstGeom>
          <a:noFill/>
        </p:spPr>
      </p:pic>
      <p:sp>
        <p:nvSpPr>
          <p:cNvPr id="7" name="TextBox 6"/>
          <p:cNvSpPr txBox="1"/>
          <p:nvPr/>
        </p:nvSpPr>
        <p:spPr>
          <a:xfrm>
            <a:off x="6786578" y="3357562"/>
            <a:ext cx="1857388" cy="400110"/>
          </a:xfrm>
          <a:prstGeom prst="rect">
            <a:avLst/>
          </a:prstGeom>
          <a:noFill/>
        </p:spPr>
        <p:txBody>
          <a:bodyPr wrap="square" rtlCol="0">
            <a:spAutoFit/>
          </a:bodyPr>
          <a:lstStyle/>
          <a:p>
            <a:r>
              <a:rPr lang="en-GB" sz="2000" b="1" i="1" dirty="0" err="1"/>
              <a:t>Anguillicola</a:t>
            </a:r>
            <a:endParaRPr lang="en-GB" sz="2000" b="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786182" y="0"/>
            <a:ext cx="4429156" cy="714356"/>
          </a:xfrm>
          <a:noFill/>
        </p:spPr>
        <p:txBody>
          <a:bodyPr>
            <a:noAutofit/>
          </a:bodyPr>
          <a:lstStyle/>
          <a:p>
            <a:pPr algn="ctr"/>
            <a:r>
              <a:rPr lang="en-GB" sz="1800" b="1" dirty="0"/>
              <a:t>Some of the exotic parasites which got established in Indian waters </a:t>
            </a:r>
          </a:p>
        </p:txBody>
      </p:sp>
      <p:sp>
        <p:nvSpPr>
          <p:cNvPr id="3" name="Content Placeholder 2"/>
          <p:cNvSpPr>
            <a:spLocks noGrp="1"/>
          </p:cNvSpPr>
          <p:nvPr>
            <p:ph idx="1"/>
          </p:nvPr>
        </p:nvSpPr>
        <p:spPr>
          <a:xfrm>
            <a:off x="285720" y="642918"/>
            <a:ext cx="3714776" cy="5812818"/>
          </a:xfrm>
        </p:spPr>
        <p:txBody>
          <a:bodyPr>
            <a:noAutofit/>
          </a:bodyPr>
          <a:lstStyle/>
          <a:p>
            <a:pPr algn="just"/>
            <a:r>
              <a:rPr lang="en-GB" sz="2400" dirty="0"/>
              <a:t>North American fathead minnow -</a:t>
            </a:r>
            <a:r>
              <a:rPr lang="en-GB" sz="2400" i="1" dirty="0" err="1">
                <a:solidFill>
                  <a:srgbClr val="0070C0"/>
                </a:solidFill>
              </a:rPr>
              <a:t>Yersinia</a:t>
            </a:r>
            <a:r>
              <a:rPr lang="en-GB" sz="2400" i="1" dirty="0">
                <a:solidFill>
                  <a:srgbClr val="0070C0"/>
                </a:solidFill>
              </a:rPr>
              <a:t> </a:t>
            </a:r>
            <a:r>
              <a:rPr lang="en-GB" sz="2400" i="1" dirty="0" err="1">
                <a:solidFill>
                  <a:srgbClr val="0070C0"/>
                </a:solidFill>
              </a:rPr>
              <a:t>ruckeri</a:t>
            </a:r>
            <a:r>
              <a:rPr lang="en-GB" sz="2400" dirty="0"/>
              <a:t>, -to parts of Northern Europe- due to uncontrolled shipments.</a:t>
            </a:r>
          </a:p>
          <a:p>
            <a:pPr algn="just"/>
            <a:r>
              <a:rPr lang="en-GB" sz="2400" dirty="0"/>
              <a:t>WSSV- believed to have been transmitted through seed brought to India clandestinely from Southeast Asian countries, where the virus has been amplified before as reported by certain authors (Shankar and Mohan, 1998). </a:t>
            </a:r>
          </a:p>
          <a:p>
            <a:pPr algn="just"/>
            <a:endParaRPr lang="en-GB" sz="2400" dirty="0"/>
          </a:p>
        </p:txBody>
      </p:sp>
      <p:graphicFrame>
        <p:nvGraphicFramePr>
          <p:cNvPr id="4" name="Table 3"/>
          <p:cNvGraphicFramePr>
            <a:graphicFrameLocks noGrp="1"/>
          </p:cNvGraphicFramePr>
          <p:nvPr/>
        </p:nvGraphicFramePr>
        <p:xfrm>
          <a:off x="4071934" y="690130"/>
          <a:ext cx="4572032" cy="5944815"/>
        </p:xfrm>
        <a:graphic>
          <a:graphicData uri="http://schemas.openxmlformats.org/drawingml/2006/table">
            <a:tbl>
              <a:tblPr/>
              <a:tblGrid>
                <a:gridCol w="1618880">
                  <a:extLst>
                    <a:ext uri="{9D8B030D-6E8A-4147-A177-3AD203B41FA5}">
                      <a16:colId xmlns="" xmlns:a16="http://schemas.microsoft.com/office/drawing/2014/main" val="20000"/>
                    </a:ext>
                  </a:extLst>
                </a:gridCol>
                <a:gridCol w="1220950">
                  <a:extLst>
                    <a:ext uri="{9D8B030D-6E8A-4147-A177-3AD203B41FA5}">
                      <a16:colId xmlns="" xmlns:a16="http://schemas.microsoft.com/office/drawing/2014/main" val="20001"/>
                    </a:ext>
                  </a:extLst>
                </a:gridCol>
                <a:gridCol w="1732202">
                  <a:extLst>
                    <a:ext uri="{9D8B030D-6E8A-4147-A177-3AD203B41FA5}">
                      <a16:colId xmlns="" xmlns:a16="http://schemas.microsoft.com/office/drawing/2014/main" val="20002"/>
                    </a:ext>
                  </a:extLst>
                </a:gridCol>
              </a:tblGrid>
              <a:tr h="914643">
                <a:tc>
                  <a:txBody>
                    <a:bodyPr/>
                    <a:lstStyle/>
                    <a:p>
                      <a:pPr>
                        <a:lnSpc>
                          <a:spcPct val="150000"/>
                        </a:lnSpc>
                        <a:spcAft>
                          <a:spcPts val="0"/>
                        </a:spcAft>
                      </a:pPr>
                      <a:r>
                        <a:rPr lang="en-GB" sz="2000" b="1" dirty="0">
                          <a:latin typeface="Times New Roman"/>
                          <a:ea typeface="Arial"/>
                          <a:cs typeface="Times New Roman"/>
                        </a:rPr>
                        <a:t>Parasite species </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GB" sz="2000" b="1" dirty="0">
                          <a:latin typeface="Times New Roman"/>
                          <a:ea typeface="Arial"/>
                          <a:cs typeface="Times New Roman"/>
                        </a:rPr>
                        <a:t>Host </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GB" sz="2000" b="1">
                          <a:latin typeface="Times New Roman"/>
                          <a:ea typeface="Arial"/>
                          <a:cs typeface="Times New Roman"/>
                        </a:rPr>
                        <a:t>Record</a:t>
                      </a:r>
                      <a:endParaRPr lang="en-GB"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914643">
                <a:tc>
                  <a:txBody>
                    <a:bodyPr/>
                    <a:lstStyle/>
                    <a:p>
                      <a:pPr>
                        <a:lnSpc>
                          <a:spcPct val="150000"/>
                        </a:lnSpc>
                        <a:spcAft>
                          <a:spcPts val="0"/>
                        </a:spcAft>
                      </a:pPr>
                      <a:r>
                        <a:rPr lang="en-GB" sz="2000" i="1" dirty="0" err="1">
                          <a:latin typeface="Times New Roman"/>
                          <a:ea typeface="Arial"/>
                          <a:cs typeface="Times New Roman"/>
                        </a:rPr>
                        <a:t>Tripartiella</a:t>
                      </a:r>
                      <a:endParaRPr lang="en-GB" sz="2000" i="1" dirty="0">
                        <a:latin typeface="Times New Roman"/>
                        <a:ea typeface="Arial"/>
                        <a:cs typeface="Times New Roman"/>
                      </a:endParaRPr>
                    </a:p>
                    <a:p>
                      <a:pPr>
                        <a:lnSpc>
                          <a:spcPct val="150000"/>
                        </a:lnSpc>
                        <a:spcAft>
                          <a:spcPts val="0"/>
                        </a:spcAft>
                      </a:pPr>
                      <a:r>
                        <a:rPr lang="en-GB" sz="2000" i="1" dirty="0" err="1">
                          <a:latin typeface="Times New Roman"/>
                          <a:ea typeface="Arial"/>
                          <a:cs typeface="Times New Roman"/>
                        </a:rPr>
                        <a:t>copiosa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GB" sz="2000" i="1">
                          <a:latin typeface="Times New Roman"/>
                          <a:ea typeface="Arial"/>
                          <a:cs typeface="Times New Roman"/>
                        </a:rPr>
                        <a:t>C. carpio</a:t>
                      </a:r>
                      <a:endParaRPr lang="en-GB"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GB" sz="2000">
                          <a:latin typeface="Times New Roman"/>
                          <a:ea typeface="Arial"/>
                          <a:cs typeface="Times New Roman"/>
                        </a:rPr>
                        <a:t>Das and Haldar (1987)</a:t>
                      </a:r>
                      <a:endParaRPr lang="en-GB"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914643">
                <a:tc>
                  <a:txBody>
                    <a:bodyPr/>
                    <a:lstStyle/>
                    <a:p>
                      <a:pPr>
                        <a:lnSpc>
                          <a:spcPct val="150000"/>
                        </a:lnSpc>
                        <a:spcAft>
                          <a:spcPts val="0"/>
                        </a:spcAft>
                      </a:pPr>
                      <a:r>
                        <a:rPr lang="en-GB" sz="2000" i="1" dirty="0">
                          <a:latin typeface="Times New Roman"/>
                          <a:ea typeface="Arial"/>
                          <a:cs typeface="Times New Roman"/>
                        </a:rPr>
                        <a:t>T. </a:t>
                      </a:r>
                      <a:r>
                        <a:rPr lang="en-GB" sz="2000" i="1" dirty="0" err="1">
                          <a:latin typeface="Times New Roman"/>
                          <a:ea typeface="Arial"/>
                          <a:cs typeface="Times New Roman"/>
                        </a:rPr>
                        <a:t>obtusa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GB" sz="2000" i="1">
                          <a:latin typeface="Times New Roman"/>
                          <a:ea typeface="Arial"/>
                          <a:cs typeface="Times New Roman"/>
                        </a:rPr>
                        <a:t>C. idella</a:t>
                      </a:r>
                      <a:endParaRPr lang="en-GB"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GB" sz="2000" dirty="0">
                          <a:latin typeface="Times New Roman"/>
                          <a:ea typeface="Arial"/>
                          <a:cs typeface="Times New Roman"/>
                        </a:rPr>
                        <a:t>Das and </a:t>
                      </a:r>
                      <a:r>
                        <a:rPr lang="en-GB" sz="2000" dirty="0" err="1">
                          <a:latin typeface="Times New Roman"/>
                          <a:ea typeface="Arial"/>
                          <a:cs typeface="Times New Roman"/>
                        </a:rPr>
                        <a:t>Haldar</a:t>
                      </a:r>
                      <a:r>
                        <a:rPr lang="en-GB" sz="2000" dirty="0">
                          <a:latin typeface="Times New Roman"/>
                          <a:ea typeface="Arial"/>
                          <a:cs typeface="Times New Roman"/>
                        </a:rPr>
                        <a:t> (1987)</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1298479">
                <a:tc>
                  <a:txBody>
                    <a:bodyPr/>
                    <a:lstStyle/>
                    <a:p>
                      <a:pPr>
                        <a:lnSpc>
                          <a:spcPct val="150000"/>
                        </a:lnSpc>
                        <a:spcAft>
                          <a:spcPts val="0"/>
                        </a:spcAft>
                      </a:pPr>
                      <a:r>
                        <a:rPr lang="en-GB" sz="2000" i="1" dirty="0" err="1">
                          <a:latin typeface="Times New Roman"/>
                          <a:ea typeface="Arial"/>
                          <a:cs typeface="Times New Roman"/>
                        </a:rPr>
                        <a:t>Trichodina</a:t>
                      </a:r>
                      <a:endParaRPr lang="en-GB" sz="2000" i="1" dirty="0">
                        <a:latin typeface="Times New Roman"/>
                        <a:ea typeface="Arial"/>
                        <a:cs typeface="Times New Roman"/>
                      </a:endParaRPr>
                    </a:p>
                    <a:p>
                      <a:pPr>
                        <a:lnSpc>
                          <a:spcPct val="150000"/>
                        </a:lnSpc>
                        <a:spcAft>
                          <a:spcPts val="0"/>
                        </a:spcAft>
                      </a:pPr>
                      <a:r>
                        <a:rPr lang="en-GB" sz="2000" i="1" dirty="0" err="1">
                          <a:latin typeface="Times New Roman"/>
                          <a:ea typeface="Arial"/>
                          <a:cs typeface="Times New Roman"/>
                        </a:rPr>
                        <a:t>nigra</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GB" sz="2000" i="1" dirty="0">
                          <a:latin typeface="Times New Roman"/>
                          <a:ea typeface="Arial"/>
                          <a:cs typeface="Times New Roman"/>
                        </a:rPr>
                        <a:t>O.</a:t>
                      </a:r>
                      <a:r>
                        <a:rPr lang="en-GB" sz="2000" i="1" baseline="0" dirty="0">
                          <a:latin typeface="Times New Roman"/>
                          <a:ea typeface="Arial"/>
                          <a:cs typeface="Times New Roman"/>
                        </a:rPr>
                        <a:t> </a:t>
                      </a:r>
                      <a:r>
                        <a:rPr lang="en-GB" sz="2000" i="1" dirty="0" err="1">
                          <a:latin typeface="Times New Roman"/>
                          <a:ea typeface="Arial"/>
                          <a:cs typeface="Times New Roman"/>
                        </a:rPr>
                        <a:t>mosssambicus</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GB" sz="2000">
                          <a:latin typeface="Times New Roman"/>
                          <a:ea typeface="Arial"/>
                          <a:cs typeface="Times New Roman"/>
                        </a:rPr>
                        <a:t>Mukherjee and Haldar (1982)</a:t>
                      </a:r>
                      <a:endParaRPr lang="en-GB"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914643">
                <a:tc>
                  <a:txBody>
                    <a:bodyPr/>
                    <a:lstStyle/>
                    <a:p>
                      <a:pPr>
                        <a:lnSpc>
                          <a:spcPct val="150000"/>
                        </a:lnSpc>
                        <a:spcAft>
                          <a:spcPts val="0"/>
                        </a:spcAft>
                      </a:pPr>
                      <a:r>
                        <a:rPr lang="en-GB" sz="2000" i="1">
                          <a:latin typeface="Times New Roman"/>
                          <a:ea typeface="Arial"/>
                          <a:cs typeface="Times New Roman"/>
                        </a:rPr>
                        <a:t>T. reticulata </a:t>
                      </a:r>
                      <a:endParaRPr lang="en-GB"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GB" sz="2000" i="1">
                          <a:latin typeface="Times New Roman"/>
                          <a:ea typeface="Arial"/>
                          <a:cs typeface="Times New Roman"/>
                        </a:rPr>
                        <a:t>H. molitrix</a:t>
                      </a:r>
                      <a:endParaRPr lang="en-GB"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GB" sz="2000">
                          <a:latin typeface="Times New Roman"/>
                          <a:ea typeface="Arial"/>
                          <a:cs typeface="Times New Roman"/>
                        </a:rPr>
                        <a:t>Mishra and Das (1995)</a:t>
                      </a:r>
                      <a:endParaRPr lang="en-GB"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914643">
                <a:tc>
                  <a:txBody>
                    <a:bodyPr/>
                    <a:lstStyle/>
                    <a:p>
                      <a:pPr>
                        <a:lnSpc>
                          <a:spcPct val="150000"/>
                        </a:lnSpc>
                        <a:spcAft>
                          <a:spcPts val="0"/>
                        </a:spcAft>
                      </a:pPr>
                      <a:r>
                        <a:rPr lang="en-GB" sz="2000" i="1" dirty="0" err="1">
                          <a:latin typeface="Times New Roman"/>
                          <a:ea typeface="Arial"/>
                          <a:cs typeface="Times New Roman"/>
                        </a:rPr>
                        <a:t>Neoergasilus</a:t>
                      </a:r>
                      <a:r>
                        <a:rPr lang="en-GB" sz="2000" i="1" dirty="0">
                          <a:latin typeface="Times New Roman"/>
                          <a:ea typeface="Arial"/>
                          <a:cs typeface="Times New Roman"/>
                        </a:rPr>
                        <a:t> </a:t>
                      </a:r>
                      <a:r>
                        <a:rPr lang="en-GB" sz="2000" i="1" dirty="0" err="1">
                          <a:latin typeface="Times New Roman"/>
                          <a:ea typeface="Arial"/>
                          <a:cs typeface="Times New Roman"/>
                        </a:rPr>
                        <a:t>japonicus</a:t>
                      </a:r>
                      <a:r>
                        <a:rPr lang="en-GB" sz="2000" i="1" dirty="0">
                          <a:latin typeface="Times New Roman"/>
                          <a:ea typeface="Arial"/>
                          <a:cs typeface="Times New Roman"/>
                        </a:rPr>
                        <a:t> </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GB" sz="2000" i="1">
                          <a:latin typeface="Times New Roman"/>
                          <a:ea typeface="Arial"/>
                          <a:cs typeface="Times New Roman"/>
                        </a:rPr>
                        <a:t>C. idella</a:t>
                      </a:r>
                      <a:endParaRPr lang="en-GB"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GB" sz="2000" dirty="0">
                          <a:latin typeface="Times New Roman"/>
                          <a:ea typeface="Arial"/>
                          <a:cs typeface="Times New Roman"/>
                        </a:rPr>
                        <a:t>Das and </a:t>
                      </a:r>
                      <a:r>
                        <a:rPr lang="en-GB" sz="2000" dirty="0" err="1">
                          <a:latin typeface="Times New Roman"/>
                          <a:ea typeface="Arial"/>
                          <a:cs typeface="Times New Roman"/>
                        </a:rPr>
                        <a:t>Haldar</a:t>
                      </a:r>
                      <a:r>
                        <a:rPr lang="en-GB" sz="2000" dirty="0">
                          <a:latin typeface="Times New Roman"/>
                          <a:ea typeface="Arial"/>
                          <a:cs typeface="Times New Roman"/>
                        </a:rPr>
                        <a:t> (1988)</a:t>
                      </a:r>
                      <a:endParaRPr lang="en-GB"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341823"/>
            <a:ext cx="7500990" cy="586848"/>
          </a:xfrm>
          <a:noFill/>
        </p:spPr>
        <p:txBody>
          <a:bodyPr>
            <a:normAutofit fontScale="90000"/>
          </a:bodyPr>
          <a:lstStyle/>
          <a:p>
            <a:pPr lvl="0" algn="ctr"/>
            <a:r>
              <a:rPr lang="en-US" sz="3200" b="1" dirty="0"/>
              <a:t>IMPARTMENT OF GROWTH OF NATIVE SPECIES</a:t>
            </a:r>
            <a:endParaRPr lang="en-GB" sz="3200" b="1" dirty="0"/>
          </a:p>
        </p:txBody>
      </p:sp>
      <p:sp>
        <p:nvSpPr>
          <p:cNvPr id="3" name="Content Placeholder 2"/>
          <p:cNvSpPr>
            <a:spLocks noGrp="1"/>
          </p:cNvSpPr>
          <p:nvPr>
            <p:ph idx="1"/>
          </p:nvPr>
        </p:nvSpPr>
        <p:spPr>
          <a:xfrm>
            <a:off x="457200" y="1071546"/>
            <a:ext cx="7543824" cy="1785950"/>
          </a:xfrm>
        </p:spPr>
        <p:txBody>
          <a:bodyPr>
            <a:normAutofit/>
          </a:bodyPr>
          <a:lstStyle/>
          <a:p>
            <a:pPr algn="just"/>
            <a:r>
              <a:rPr lang="en-US" sz="2400" dirty="0"/>
              <a:t>Being a prolific breeder and hardy in nature, Tilapia has overcrowded many water bodies, resulting in prevention of growth of IMC in pond waters. </a:t>
            </a:r>
            <a:endParaRPr lang="en-GB" sz="2400" dirty="0"/>
          </a:p>
          <a:p>
            <a:pPr algn="just">
              <a:buNone/>
            </a:pPr>
            <a:endParaRPr lang="en-GB" dirty="0"/>
          </a:p>
        </p:txBody>
      </p:sp>
      <p:sp>
        <p:nvSpPr>
          <p:cNvPr id="5" name="Content Placeholder 2"/>
          <p:cNvSpPr txBox="1">
            <a:spLocks/>
          </p:cNvSpPr>
          <p:nvPr/>
        </p:nvSpPr>
        <p:spPr>
          <a:xfrm>
            <a:off x="755576" y="3071810"/>
            <a:ext cx="7174010" cy="3429024"/>
          </a:xfrm>
          <a:prstGeom prst="rect">
            <a:avLst/>
          </a:prstGeom>
        </p:spPr>
        <p:txBody>
          <a:bodyPr vert="horz">
            <a:normAutofit fontScale="92500" lnSpcReduction="20000"/>
          </a:bodyPr>
          <a:lstStyle/>
          <a:p>
            <a:pPr marL="274320" marR="0" lvl="0" indent="-274320" algn="just"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US" sz="2600" b="0" i="0" u="none" strike="noStrike" kern="1200" cap="none" spc="0" normalizeH="0" baseline="0" noProof="0" dirty="0">
                <a:ln>
                  <a:noFill/>
                </a:ln>
                <a:solidFill>
                  <a:schemeClr val="tx1"/>
                </a:solidFill>
                <a:effectLst/>
                <a:uLnTx/>
                <a:uFillTx/>
                <a:latin typeface="+mn-lt"/>
                <a:ea typeface="+mn-ea"/>
                <a:cs typeface="+mn-cs"/>
              </a:rPr>
              <a:t>Introduction of Tilapia -</a:t>
            </a:r>
            <a:r>
              <a:rPr kumimoji="0" lang="en-US" sz="2600" b="0" i="0" u="none" strike="noStrike" kern="1200" cap="none" spc="0" normalizeH="0" baseline="0" noProof="0" dirty="0" err="1">
                <a:ln>
                  <a:noFill/>
                </a:ln>
                <a:solidFill>
                  <a:schemeClr val="tx1"/>
                </a:solidFill>
                <a:effectLst/>
                <a:uLnTx/>
                <a:uFillTx/>
                <a:latin typeface="+mn-lt"/>
                <a:ea typeface="+mn-ea"/>
                <a:cs typeface="+mn-cs"/>
              </a:rPr>
              <a:t>Bharathapuzha</a:t>
            </a:r>
            <a:r>
              <a:rPr kumimoji="0" lang="en-US" sz="2600" b="0" i="0" u="none" strike="noStrike" kern="1200" cap="none" spc="0" normalizeH="0" baseline="0" noProof="0" dirty="0">
                <a:ln>
                  <a:noFill/>
                </a:ln>
                <a:solidFill>
                  <a:schemeClr val="tx1"/>
                </a:solidFill>
                <a:effectLst/>
                <a:uLnTx/>
                <a:uFillTx/>
                <a:latin typeface="+mn-lt"/>
                <a:ea typeface="+mn-ea"/>
                <a:cs typeface="+mn-cs"/>
              </a:rPr>
              <a:t> (the longest river in Kerala) –resulted- replacing native fish fauna in many areas. </a:t>
            </a:r>
          </a:p>
          <a:p>
            <a:pPr marL="274320" marR="0" lvl="0" indent="-274320" algn="just"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US" sz="2600" b="0" i="0" u="none" strike="noStrike" kern="1200" cap="none" spc="0" normalizeH="0" baseline="0" noProof="0" dirty="0">
                <a:ln>
                  <a:noFill/>
                </a:ln>
                <a:solidFill>
                  <a:schemeClr val="tx1"/>
                </a:solidFill>
                <a:effectLst/>
                <a:uLnTx/>
                <a:uFillTx/>
                <a:latin typeface="+mn-lt"/>
                <a:ea typeface="+mn-ea"/>
                <a:cs typeface="+mn-cs"/>
              </a:rPr>
              <a:t>It has also been reported that frequent gill net fishing to collect Tilapias have resulted in disappearance of freshwater turtles in certain water bodies. </a:t>
            </a:r>
          </a:p>
          <a:p>
            <a:pPr marL="274320" marR="0" lvl="0" indent="-274320" algn="just"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US" sz="2600" b="0" i="0" u="none" strike="noStrike" kern="1200" cap="none" spc="0" normalizeH="0" baseline="0" noProof="0" dirty="0">
                <a:ln>
                  <a:noFill/>
                </a:ln>
                <a:solidFill>
                  <a:schemeClr val="tx1"/>
                </a:solidFill>
                <a:effectLst/>
                <a:uLnTx/>
                <a:uFillTx/>
                <a:latin typeface="+mn-lt"/>
                <a:ea typeface="+mn-ea"/>
                <a:cs typeface="+mn-cs"/>
              </a:rPr>
              <a:t>The introduction of </a:t>
            </a:r>
            <a:r>
              <a:rPr kumimoji="0" lang="en-US" sz="2600" b="0" i="1" u="none" strike="noStrike" kern="1200" cap="none" spc="0" normalizeH="0" baseline="0" noProof="0" dirty="0" err="1">
                <a:ln>
                  <a:noFill/>
                </a:ln>
                <a:solidFill>
                  <a:schemeClr val="tx1"/>
                </a:solidFill>
                <a:effectLst/>
                <a:uLnTx/>
                <a:uFillTx/>
                <a:latin typeface="+mn-lt"/>
                <a:ea typeface="+mn-ea"/>
                <a:cs typeface="+mn-cs"/>
              </a:rPr>
              <a:t>C.carpio</a:t>
            </a:r>
            <a:r>
              <a:rPr kumimoji="0" lang="en-US" sz="2600" b="0" i="0" u="none" strike="noStrike" kern="1200" cap="none" spc="0" normalizeH="0" baseline="0" noProof="0" dirty="0">
                <a:ln>
                  <a:noFill/>
                </a:ln>
                <a:solidFill>
                  <a:schemeClr val="tx1"/>
                </a:solidFill>
                <a:effectLst/>
                <a:uLnTx/>
                <a:uFillTx/>
                <a:latin typeface="+mn-lt"/>
                <a:ea typeface="+mn-ea"/>
                <a:cs typeface="+mn-cs"/>
              </a:rPr>
              <a:t> into </a:t>
            </a:r>
            <a:r>
              <a:rPr kumimoji="0" lang="en-US" sz="2600" b="0" i="0" u="none" strike="noStrike" kern="1200" cap="none" spc="0" normalizeH="0" baseline="0" noProof="0" dirty="0" err="1">
                <a:ln>
                  <a:noFill/>
                </a:ln>
                <a:solidFill>
                  <a:schemeClr val="tx1"/>
                </a:solidFill>
                <a:effectLst/>
                <a:uLnTx/>
                <a:uFillTx/>
                <a:latin typeface="+mn-lt"/>
                <a:ea typeface="+mn-ea"/>
                <a:cs typeface="+mn-cs"/>
              </a:rPr>
              <a:t>Dal</a:t>
            </a:r>
            <a:r>
              <a:rPr kumimoji="0" lang="en-US" sz="2600" b="0" i="0" u="none" strike="noStrike" kern="1200" cap="none" spc="0" normalizeH="0" baseline="0" noProof="0" dirty="0">
                <a:ln>
                  <a:noFill/>
                </a:ln>
                <a:solidFill>
                  <a:schemeClr val="tx1"/>
                </a:solidFill>
                <a:effectLst/>
                <a:uLnTx/>
                <a:uFillTx/>
                <a:latin typeface="+mn-lt"/>
                <a:ea typeface="+mn-ea"/>
                <a:cs typeface="+mn-cs"/>
              </a:rPr>
              <a:t> lake and </a:t>
            </a:r>
            <a:r>
              <a:rPr kumimoji="0" lang="en-US" sz="2600" b="0" i="0" u="none" strike="noStrike" kern="1200" cap="none" spc="0" normalizeH="0" baseline="0" noProof="0" dirty="0" err="1">
                <a:ln>
                  <a:noFill/>
                </a:ln>
                <a:solidFill>
                  <a:schemeClr val="tx1"/>
                </a:solidFill>
                <a:effectLst/>
                <a:uLnTx/>
                <a:uFillTx/>
                <a:latin typeface="+mn-lt"/>
                <a:ea typeface="+mn-ea"/>
                <a:cs typeface="+mn-cs"/>
              </a:rPr>
              <a:t>Loktak</a:t>
            </a:r>
            <a:r>
              <a:rPr kumimoji="0" lang="en-US" sz="2600" b="0" i="0" u="none" strike="noStrike" kern="1200" cap="none" spc="0" normalizeH="0" baseline="0" noProof="0" dirty="0">
                <a:ln>
                  <a:noFill/>
                </a:ln>
                <a:solidFill>
                  <a:schemeClr val="tx1"/>
                </a:solidFill>
                <a:effectLst/>
                <a:uLnTx/>
                <a:uFillTx/>
                <a:latin typeface="+mn-lt"/>
                <a:ea typeface="+mn-ea"/>
                <a:cs typeface="+mn-cs"/>
              </a:rPr>
              <a:t> lake has affected the indigenous fish population. </a:t>
            </a:r>
            <a:endParaRPr kumimoji="0" lang="en-GB" sz="2600" b="0" i="0" u="none" strike="noStrike" kern="1200" cap="none" spc="0" normalizeH="0" baseline="0" noProof="0" dirty="0">
              <a:ln>
                <a:noFill/>
              </a:ln>
              <a:solidFill>
                <a:schemeClr val="tx1"/>
              </a:solidFill>
              <a:effectLst/>
              <a:uLnTx/>
              <a:uFillTx/>
              <a:latin typeface="+mn-lt"/>
              <a:ea typeface="+mn-ea"/>
              <a:cs typeface="+mn-cs"/>
            </a:endParaRPr>
          </a:p>
          <a:p>
            <a:pPr marL="274320" marR="0" lvl="0" indent="-274320" algn="just" defTabSz="914400" rtl="0" eaLnBrk="1" fontAlgn="auto" latinLnBrk="0" hangingPunct="1">
              <a:lnSpc>
                <a:spcPct val="100000"/>
              </a:lnSpc>
              <a:spcBef>
                <a:spcPts val="600"/>
              </a:spcBef>
              <a:spcAft>
                <a:spcPts val="0"/>
              </a:spcAft>
              <a:buClr>
                <a:schemeClr val="tx2"/>
              </a:buClr>
              <a:buSzPct val="73000"/>
              <a:buFont typeface="Wingdings 2"/>
              <a:buChar char=""/>
              <a:tabLst/>
              <a:defRPr/>
            </a:pPr>
            <a:endParaRPr kumimoji="0" lang="en-GB"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itle 1"/>
          <p:cNvSpPr txBox="1">
            <a:spLocks/>
          </p:cNvSpPr>
          <p:nvPr/>
        </p:nvSpPr>
        <p:spPr>
          <a:xfrm>
            <a:off x="1928794" y="2342086"/>
            <a:ext cx="5286412" cy="586848"/>
          </a:xfrm>
          <a:prstGeom prst="rect">
            <a:avLst/>
          </a:prstGeom>
          <a:noFill/>
        </p:spPr>
        <p:txBody>
          <a:bodyPr vert="horz" lIns="91440" tIns="45720" rIns="91440" bIns="45720" rtlCol="0" anchor="t">
            <a:normAutofit fontScale="97500"/>
          </a:bodyPr>
          <a:lstStyle/>
          <a:p>
            <a:pPr marL="0" marR="0" lvl="0" indent="0" algn="ctr" defTabSz="685800" rtl="0" eaLnBrk="1" fontAlgn="auto" latinLnBrk="0" hangingPunct="1">
              <a:lnSpc>
                <a:spcPct val="89000"/>
              </a:lnSpc>
              <a:spcBef>
                <a:spcPct val="0"/>
              </a:spcBef>
              <a:spcAft>
                <a:spcPts val="0"/>
              </a:spcAft>
              <a:buClrTx/>
              <a:buSzTx/>
              <a:buFontTx/>
              <a:buNone/>
              <a:tabLst/>
              <a:defRPr/>
            </a:pPr>
            <a:r>
              <a:rPr kumimoji="0" lang="en-GB" sz="3200" b="1" i="0" u="none" strike="noStrike" kern="1200" cap="none" spc="0" normalizeH="0" baseline="0" noProof="0" dirty="0">
                <a:ln>
                  <a:noFill/>
                </a:ln>
                <a:solidFill>
                  <a:schemeClr val="tx2"/>
                </a:solidFill>
                <a:effectLst/>
                <a:uLnTx/>
                <a:uFillTx/>
                <a:latin typeface="+mj-lt"/>
                <a:ea typeface="+mj-ea"/>
                <a:cs typeface="+mj-cs"/>
              </a:rPr>
              <a:t>EFFECT</a:t>
            </a:r>
            <a:r>
              <a:rPr kumimoji="0" lang="en-GB" sz="3200" b="1" i="0" u="none" strike="noStrike" kern="1200" cap="none" spc="0" normalizeH="0" noProof="0" dirty="0">
                <a:ln>
                  <a:noFill/>
                </a:ln>
                <a:solidFill>
                  <a:schemeClr val="tx2"/>
                </a:solidFill>
                <a:effectLst/>
                <a:uLnTx/>
                <a:uFillTx/>
                <a:latin typeface="+mj-lt"/>
                <a:ea typeface="+mj-ea"/>
                <a:cs typeface="+mj-cs"/>
              </a:rPr>
              <a:t> IN FISH FAUNA</a:t>
            </a:r>
            <a:endParaRPr kumimoji="0" lang="en-GB" sz="3200" b="1"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604" y="214290"/>
            <a:ext cx="6543692" cy="642942"/>
          </a:xfrm>
          <a:noFill/>
        </p:spPr>
        <p:txBody>
          <a:bodyPr>
            <a:normAutofit/>
          </a:bodyPr>
          <a:lstStyle/>
          <a:p>
            <a:pPr lvl="0" algn="ctr"/>
            <a:r>
              <a:rPr lang="en-US" sz="3100" b="1" dirty="0"/>
              <a:t>CAUSE TURBIDITY OF POND WATER</a:t>
            </a:r>
            <a:endParaRPr lang="en-GB" b="1" dirty="0"/>
          </a:p>
        </p:txBody>
      </p:sp>
      <p:sp>
        <p:nvSpPr>
          <p:cNvPr id="3" name="Content Placeholder 2"/>
          <p:cNvSpPr>
            <a:spLocks noGrp="1"/>
          </p:cNvSpPr>
          <p:nvPr>
            <p:ph idx="1"/>
          </p:nvPr>
        </p:nvSpPr>
        <p:spPr>
          <a:xfrm>
            <a:off x="457200" y="928670"/>
            <a:ext cx="8258204" cy="2000264"/>
          </a:xfrm>
        </p:spPr>
        <p:txBody>
          <a:bodyPr>
            <a:noAutofit/>
          </a:bodyPr>
          <a:lstStyle/>
          <a:p>
            <a:pPr algn="just"/>
            <a:r>
              <a:rPr lang="en-US" sz="2400" dirty="0"/>
              <a:t>Common carp -sucking food organisms in the mud on the pond bottom and margins- water muddy and weakens the base of the pond dyke-resulting in erosion. </a:t>
            </a:r>
          </a:p>
          <a:p>
            <a:pPr algn="just"/>
            <a:r>
              <a:rPr lang="en-US" sz="2400" dirty="0"/>
              <a:t>For making the pond water muddy, </a:t>
            </a:r>
            <a:r>
              <a:rPr lang="en-US" sz="2400" i="1" dirty="0"/>
              <a:t>C. carpio</a:t>
            </a:r>
            <a:r>
              <a:rPr lang="en-US" sz="2400" dirty="0"/>
              <a:t> has been considered by anglers as a pest in sport waters. </a:t>
            </a:r>
            <a:endParaRPr lang="en-GB" sz="2400" dirty="0"/>
          </a:p>
          <a:p>
            <a:pPr algn="just"/>
            <a:endParaRPr lang="en-GB" sz="2400" dirty="0"/>
          </a:p>
        </p:txBody>
      </p:sp>
      <p:sp>
        <p:nvSpPr>
          <p:cNvPr id="5" name="Content Placeholder 2"/>
          <p:cNvSpPr txBox="1">
            <a:spLocks/>
          </p:cNvSpPr>
          <p:nvPr/>
        </p:nvSpPr>
        <p:spPr>
          <a:xfrm>
            <a:off x="952500" y="4077072"/>
            <a:ext cx="7239000" cy="2383794"/>
          </a:xfrm>
          <a:prstGeom prst="rect">
            <a:avLst/>
          </a:prstGeom>
        </p:spPr>
        <p:txBody>
          <a:bodyPr vert="horz">
            <a:normAutofit/>
          </a:bodyPr>
          <a:lstStyle/>
          <a:p>
            <a:pPr marL="274320" marR="0" lvl="0" indent="-274320" algn="just"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US" sz="2600" b="0" i="0" u="none" strike="noStrike" kern="1200" cap="none" spc="0" normalizeH="0" baseline="0" noProof="0" dirty="0">
                <a:ln>
                  <a:noFill/>
                </a:ln>
                <a:solidFill>
                  <a:schemeClr val="tx1"/>
                </a:solidFill>
                <a:effectLst/>
                <a:uLnTx/>
                <a:uFillTx/>
                <a:latin typeface="+mn-lt"/>
                <a:ea typeface="+mn-ea"/>
                <a:cs typeface="+mn-cs"/>
              </a:rPr>
              <a:t>In India the culture of exotic carps is uneconomical due to its low cost. </a:t>
            </a:r>
          </a:p>
          <a:p>
            <a:pPr marL="274320" marR="0" lvl="0" indent="-274320" algn="just"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US" sz="2600" b="0" i="0" u="none" strike="noStrike" kern="1200" cap="none" spc="0" normalizeH="0" baseline="0" noProof="0" dirty="0">
                <a:ln>
                  <a:noFill/>
                </a:ln>
                <a:solidFill>
                  <a:schemeClr val="tx1"/>
                </a:solidFill>
                <a:effectLst/>
                <a:uLnTx/>
                <a:uFillTx/>
                <a:latin typeface="+mn-lt"/>
                <a:ea typeface="+mn-ea"/>
                <a:cs typeface="+mn-cs"/>
              </a:rPr>
              <a:t>The flesh of these fishes are poor in quality or have undesirable grass-smell in case of grass carp. </a:t>
            </a:r>
            <a:endParaRPr kumimoji="0" lang="en-GB" sz="2600" b="0" i="0" u="none" strike="noStrike" kern="1200" cap="none" spc="0" normalizeH="0" baseline="0" noProof="0" dirty="0">
              <a:ln>
                <a:noFill/>
              </a:ln>
              <a:solidFill>
                <a:schemeClr val="tx1"/>
              </a:solidFill>
              <a:effectLst/>
              <a:uLnTx/>
              <a:uFillTx/>
              <a:latin typeface="+mn-lt"/>
              <a:ea typeface="+mn-ea"/>
              <a:cs typeface="+mn-cs"/>
            </a:endParaRPr>
          </a:p>
          <a:p>
            <a:pPr marL="274320" marR="0" lvl="0" indent="-274320" algn="just" defTabSz="914400" rtl="0" eaLnBrk="1" fontAlgn="auto" latinLnBrk="0" hangingPunct="1">
              <a:lnSpc>
                <a:spcPct val="100000"/>
              </a:lnSpc>
              <a:spcBef>
                <a:spcPts val="600"/>
              </a:spcBef>
              <a:spcAft>
                <a:spcPts val="0"/>
              </a:spcAft>
              <a:buClr>
                <a:schemeClr val="tx2"/>
              </a:buClr>
              <a:buSzPct val="73000"/>
              <a:buFont typeface="Wingdings 2"/>
              <a:buNone/>
              <a:tabLst/>
              <a:defRPr/>
            </a:pPr>
            <a:endParaRPr kumimoji="0" lang="en-GB"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TextBox 7"/>
          <p:cNvSpPr txBox="1"/>
          <p:nvPr/>
        </p:nvSpPr>
        <p:spPr>
          <a:xfrm>
            <a:off x="1428728" y="3357562"/>
            <a:ext cx="5915594" cy="523220"/>
          </a:xfrm>
          <a:prstGeom prst="rect">
            <a:avLst/>
          </a:prstGeom>
          <a:noFill/>
        </p:spPr>
        <p:txBody>
          <a:bodyPr wrap="none" rtlCol="0">
            <a:spAutoFit/>
          </a:bodyPr>
          <a:lstStyle/>
          <a:p>
            <a:r>
              <a:rPr lang="en-GB" sz="2800" b="1" dirty="0"/>
              <a:t>LOW COST AND POOR FLESH QUALITY</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357166"/>
            <a:ext cx="5472122" cy="571504"/>
          </a:xfrm>
          <a:noFill/>
        </p:spPr>
        <p:txBody>
          <a:bodyPr>
            <a:normAutofit fontScale="90000"/>
          </a:bodyPr>
          <a:lstStyle/>
          <a:p>
            <a:pPr lvl="0"/>
            <a:r>
              <a:rPr lang="en-US" b="1" dirty="0"/>
              <a:t>PROLIFIC BREEDING</a:t>
            </a:r>
            <a:endParaRPr lang="en-GB" b="1" dirty="0"/>
          </a:p>
        </p:txBody>
      </p:sp>
      <p:sp>
        <p:nvSpPr>
          <p:cNvPr id="3" name="Content Placeholder 2"/>
          <p:cNvSpPr>
            <a:spLocks noGrp="1"/>
          </p:cNvSpPr>
          <p:nvPr>
            <p:ph idx="1"/>
          </p:nvPr>
        </p:nvSpPr>
        <p:spPr>
          <a:xfrm>
            <a:off x="457200" y="1000108"/>
            <a:ext cx="8329642" cy="2932948"/>
          </a:xfrm>
        </p:spPr>
        <p:txBody>
          <a:bodyPr>
            <a:normAutofit/>
          </a:bodyPr>
          <a:lstStyle/>
          <a:p>
            <a:pPr algn="just"/>
            <a:r>
              <a:rPr lang="en-US" dirty="0"/>
              <a:t>Guppy and Mosquito Fish (Gambusia)- India -negative impact on aquatic biodiversity. </a:t>
            </a:r>
          </a:p>
          <a:p>
            <a:pPr algn="just"/>
            <a:r>
              <a:rPr lang="en-US" dirty="0"/>
              <a:t>Mosquito Fish -hardy and prolific breeders, -capable of entering into the microhabitats of rare native species -reported as predators. </a:t>
            </a:r>
            <a:endParaRPr lang="en-GB" dirty="0"/>
          </a:p>
          <a:p>
            <a:pPr algn="just"/>
            <a:r>
              <a:rPr lang="en-US" dirty="0"/>
              <a:t>The famous Ichthyologist Mayer (1965) </a:t>
            </a:r>
            <a:r>
              <a:rPr lang="en-US" dirty="0" err="1"/>
              <a:t>labelled</a:t>
            </a:r>
            <a:r>
              <a:rPr lang="en-US" dirty="0"/>
              <a:t> </a:t>
            </a:r>
            <a:r>
              <a:rPr lang="en-US" dirty="0" err="1"/>
              <a:t>Gambusia</a:t>
            </a:r>
            <a:r>
              <a:rPr lang="en-US" dirty="0"/>
              <a:t> as a </a:t>
            </a:r>
            <a:r>
              <a:rPr lang="en-US" b="1" dirty="0"/>
              <a:t>“fish destroyer”</a:t>
            </a:r>
            <a:r>
              <a:rPr lang="en-US" dirty="0"/>
              <a:t> </a:t>
            </a:r>
          </a:p>
          <a:p>
            <a:pPr algn="just"/>
            <a:r>
              <a:rPr lang="en-US" dirty="0"/>
              <a:t>IUCN (1986) has also reported that the cause of extinction of a number of species worldwide has been due to introduction of </a:t>
            </a:r>
            <a:r>
              <a:rPr lang="en-US" dirty="0" err="1"/>
              <a:t>Gambusia</a:t>
            </a:r>
            <a:r>
              <a:rPr lang="en-US" dirty="0"/>
              <a:t>. </a:t>
            </a:r>
            <a:endParaRPr lang="en-GB" dirty="0"/>
          </a:p>
          <a:p>
            <a:pPr algn="just"/>
            <a:endParaRPr lang="en-GB" dirty="0"/>
          </a:p>
        </p:txBody>
      </p:sp>
      <p:pic>
        <p:nvPicPr>
          <p:cNvPr id="2050" name="Picture 2" descr="D:\exotic fish pics\Red-Mosaic-Guppy.png"/>
          <p:cNvPicPr>
            <a:picLocks noChangeAspect="1" noChangeArrowheads="1"/>
          </p:cNvPicPr>
          <p:nvPr/>
        </p:nvPicPr>
        <p:blipFill>
          <a:blip r:embed="rId2"/>
          <a:srcRect/>
          <a:stretch>
            <a:fillRect/>
          </a:stretch>
        </p:blipFill>
        <p:spPr bwMode="auto">
          <a:xfrm>
            <a:off x="1142976" y="4143380"/>
            <a:ext cx="2928958" cy="2433637"/>
          </a:xfrm>
          <a:prstGeom prst="rect">
            <a:avLst/>
          </a:prstGeom>
          <a:noFill/>
        </p:spPr>
      </p:pic>
      <p:pic>
        <p:nvPicPr>
          <p:cNvPr id="2051" name="Picture 3" descr="D:\exotic fish pics\gambusia3.jpg"/>
          <p:cNvPicPr>
            <a:picLocks noChangeAspect="1" noChangeArrowheads="1"/>
          </p:cNvPicPr>
          <p:nvPr/>
        </p:nvPicPr>
        <p:blipFill>
          <a:blip r:embed="rId3" cstate="print"/>
          <a:srcRect b="13793"/>
          <a:stretch>
            <a:fillRect/>
          </a:stretch>
        </p:blipFill>
        <p:spPr bwMode="auto">
          <a:xfrm>
            <a:off x="4714876" y="4143380"/>
            <a:ext cx="3000396" cy="242889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2910" y="500042"/>
            <a:ext cx="8136904" cy="3643338"/>
          </a:xfrm>
        </p:spPr>
        <p:txBody>
          <a:bodyPr>
            <a:noAutofit/>
          </a:bodyPr>
          <a:lstStyle/>
          <a:p>
            <a:pPr algn="just"/>
            <a:r>
              <a:rPr lang="en-GB" sz="2400" dirty="0"/>
              <a:t>Global fish production- peaked- 171 million tonnes- 2016,-aquaculture- 47 %- total and 53 %- if fishes of non-food uses are excluded.</a:t>
            </a:r>
          </a:p>
          <a:p>
            <a:pPr algn="just"/>
            <a:r>
              <a:rPr lang="en-GB" sz="2400" dirty="0"/>
              <a:t>The contributions are made not only by the endemic species but also by exotic species. </a:t>
            </a:r>
          </a:p>
          <a:p>
            <a:pPr algn="just"/>
            <a:r>
              <a:rPr lang="en-GB" sz="2400" dirty="0"/>
              <a:t>To augment ﬁsh production, a number of exotic ﬁshes have been introduced for aquaculture purposes throughout the world</a:t>
            </a:r>
          </a:p>
        </p:txBody>
      </p:sp>
      <p:pic>
        <p:nvPicPr>
          <p:cNvPr id="1026" name="Picture 2" descr="E:\exotic fish pics\800px-Rainbow_Trout.jpg"/>
          <p:cNvPicPr>
            <a:picLocks noChangeAspect="1" noChangeArrowheads="1"/>
          </p:cNvPicPr>
          <p:nvPr/>
        </p:nvPicPr>
        <p:blipFill>
          <a:blip r:embed="rId2"/>
          <a:srcRect/>
          <a:stretch>
            <a:fillRect/>
          </a:stretch>
        </p:blipFill>
        <p:spPr bwMode="auto">
          <a:xfrm>
            <a:off x="827584" y="4214818"/>
            <a:ext cx="2438400" cy="1928826"/>
          </a:xfrm>
          <a:prstGeom prst="rect">
            <a:avLst/>
          </a:prstGeom>
          <a:noFill/>
        </p:spPr>
      </p:pic>
      <p:sp>
        <p:nvSpPr>
          <p:cNvPr id="5" name="TextBox 4"/>
          <p:cNvSpPr txBox="1"/>
          <p:nvPr/>
        </p:nvSpPr>
        <p:spPr>
          <a:xfrm>
            <a:off x="1222680" y="6154884"/>
            <a:ext cx="1648208" cy="369332"/>
          </a:xfrm>
          <a:prstGeom prst="rect">
            <a:avLst/>
          </a:prstGeom>
          <a:noFill/>
        </p:spPr>
        <p:txBody>
          <a:bodyPr wrap="none" rtlCol="0">
            <a:spAutoFit/>
          </a:bodyPr>
          <a:lstStyle/>
          <a:p>
            <a:r>
              <a:rPr lang="en-US" dirty="0">
                <a:solidFill>
                  <a:srgbClr val="0070C0"/>
                </a:solidFill>
              </a:rPr>
              <a:t>Rainbow trout</a:t>
            </a:r>
          </a:p>
        </p:txBody>
      </p:sp>
      <p:pic>
        <p:nvPicPr>
          <p:cNvPr id="1027" name="Picture 3" descr="E:\exotic fish pics\atlantic salmon.jpg"/>
          <p:cNvPicPr>
            <a:picLocks noChangeAspect="1" noChangeArrowheads="1"/>
          </p:cNvPicPr>
          <p:nvPr/>
        </p:nvPicPr>
        <p:blipFill>
          <a:blip r:embed="rId3" cstate="print"/>
          <a:srcRect/>
          <a:stretch>
            <a:fillRect/>
          </a:stretch>
        </p:blipFill>
        <p:spPr bwMode="auto">
          <a:xfrm>
            <a:off x="3762742" y="4214818"/>
            <a:ext cx="2214546" cy="1857412"/>
          </a:xfrm>
          <a:prstGeom prst="rect">
            <a:avLst/>
          </a:prstGeom>
          <a:noFill/>
        </p:spPr>
      </p:pic>
      <p:sp>
        <p:nvSpPr>
          <p:cNvPr id="7" name="TextBox 6"/>
          <p:cNvSpPr txBox="1"/>
          <p:nvPr/>
        </p:nvSpPr>
        <p:spPr>
          <a:xfrm>
            <a:off x="3973776" y="6117442"/>
            <a:ext cx="1792478" cy="369332"/>
          </a:xfrm>
          <a:prstGeom prst="rect">
            <a:avLst/>
          </a:prstGeom>
          <a:noFill/>
        </p:spPr>
        <p:txBody>
          <a:bodyPr wrap="none" rtlCol="0">
            <a:spAutoFit/>
          </a:bodyPr>
          <a:lstStyle/>
          <a:p>
            <a:r>
              <a:rPr lang="en-US" dirty="0">
                <a:solidFill>
                  <a:srgbClr val="0070C0"/>
                </a:solidFill>
              </a:rPr>
              <a:t>Atlantic salmon</a:t>
            </a:r>
          </a:p>
        </p:txBody>
      </p:sp>
      <p:pic>
        <p:nvPicPr>
          <p:cNvPr id="10" name="Picture 9" descr="E:\exotic fish pics\brown trout2.jpg"/>
          <p:cNvPicPr>
            <a:picLocks noChangeAspect="1" noChangeArrowheads="1"/>
          </p:cNvPicPr>
          <p:nvPr/>
        </p:nvPicPr>
        <p:blipFill>
          <a:blip r:embed="rId4"/>
          <a:srcRect/>
          <a:stretch>
            <a:fillRect/>
          </a:stretch>
        </p:blipFill>
        <p:spPr bwMode="auto">
          <a:xfrm>
            <a:off x="6286512" y="4286256"/>
            <a:ext cx="2643174" cy="1784810"/>
          </a:xfrm>
          <a:prstGeom prst="rect">
            <a:avLst/>
          </a:prstGeom>
          <a:noFill/>
        </p:spPr>
      </p:pic>
      <p:sp>
        <p:nvSpPr>
          <p:cNvPr id="11" name="TextBox 10"/>
          <p:cNvSpPr txBox="1"/>
          <p:nvPr/>
        </p:nvSpPr>
        <p:spPr>
          <a:xfrm>
            <a:off x="7149444" y="6143644"/>
            <a:ext cx="1306640" cy="369332"/>
          </a:xfrm>
          <a:prstGeom prst="rect">
            <a:avLst/>
          </a:prstGeom>
          <a:noFill/>
        </p:spPr>
        <p:txBody>
          <a:bodyPr wrap="none" rtlCol="0">
            <a:spAutoFit/>
          </a:bodyPr>
          <a:lstStyle/>
          <a:p>
            <a:r>
              <a:rPr lang="en-US" b="1" dirty="0">
                <a:solidFill>
                  <a:srgbClr val="0070C0"/>
                </a:solidFill>
              </a:rPr>
              <a:t>Brown trout</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662" y="357166"/>
            <a:ext cx="6257940" cy="680068"/>
          </a:xfrm>
          <a:noFill/>
        </p:spPr>
        <p:txBody>
          <a:bodyPr>
            <a:normAutofit fontScale="90000"/>
          </a:bodyPr>
          <a:lstStyle/>
          <a:p>
            <a:pPr lvl="0" algn="ctr"/>
            <a:r>
              <a:rPr lang="en-US" b="1" dirty="0"/>
              <a:t>VORACIOUS FEEDING HABIT</a:t>
            </a:r>
            <a:endParaRPr lang="en-GB" b="1" dirty="0"/>
          </a:p>
        </p:txBody>
      </p:sp>
      <p:sp>
        <p:nvSpPr>
          <p:cNvPr id="3" name="Content Placeholder 2"/>
          <p:cNvSpPr>
            <a:spLocks noGrp="1"/>
          </p:cNvSpPr>
          <p:nvPr>
            <p:ph idx="1"/>
          </p:nvPr>
        </p:nvSpPr>
        <p:spPr>
          <a:xfrm>
            <a:off x="538786" y="1167944"/>
            <a:ext cx="8115328" cy="2646056"/>
          </a:xfrm>
        </p:spPr>
        <p:txBody>
          <a:bodyPr>
            <a:noAutofit/>
          </a:bodyPr>
          <a:lstStyle/>
          <a:p>
            <a:pPr algn="just"/>
            <a:r>
              <a:rPr lang="en-US" sz="2400" dirty="0"/>
              <a:t>The fishes illegally imported to India consist of the carnivorous and voracious feeders such as the Big-head Carp and the African Catfish and the aquarium fish, the Red Piranha (</a:t>
            </a:r>
            <a:r>
              <a:rPr lang="en-US" sz="2400" i="1" dirty="0" err="1"/>
              <a:t>Serrasalmus</a:t>
            </a:r>
            <a:r>
              <a:rPr lang="en-US" sz="2400" i="1" dirty="0"/>
              <a:t> </a:t>
            </a:r>
            <a:r>
              <a:rPr lang="en-US" sz="2400" i="1" dirty="0" err="1"/>
              <a:t>nattereri</a:t>
            </a:r>
            <a:r>
              <a:rPr lang="en-US" sz="2400" dirty="0"/>
              <a:t>). </a:t>
            </a:r>
          </a:p>
          <a:p>
            <a:pPr algn="just"/>
            <a:r>
              <a:rPr lang="en-US" sz="2400" dirty="0"/>
              <a:t>These fishes are reported to consume the eggs and larvae of native fish fauna and are the reason of extinction of several native species.</a:t>
            </a:r>
          </a:p>
        </p:txBody>
      </p:sp>
      <p:pic>
        <p:nvPicPr>
          <p:cNvPr id="3074" name="Picture 2" descr="D:\exotic fish pics\BigheadCarp.jpg"/>
          <p:cNvPicPr>
            <a:picLocks noChangeAspect="1" noChangeArrowheads="1"/>
          </p:cNvPicPr>
          <p:nvPr/>
        </p:nvPicPr>
        <p:blipFill>
          <a:blip r:embed="rId2"/>
          <a:srcRect/>
          <a:stretch>
            <a:fillRect/>
          </a:stretch>
        </p:blipFill>
        <p:spPr bwMode="auto">
          <a:xfrm>
            <a:off x="357158" y="4071942"/>
            <a:ext cx="2571768" cy="2286016"/>
          </a:xfrm>
          <a:prstGeom prst="rect">
            <a:avLst/>
          </a:prstGeom>
          <a:noFill/>
        </p:spPr>
      </p:pic>
      <p:sp>
        <p:nvSpPr>
          <p:cNvPr id="5" name="TextBox 4"/>
          <p:cNvSpPr txBox="1"/>
          <p:nvPr/>
        </p:nvSpPr>
        <p:spPr>
          <a:xfrm>
            <a:off x="571472" y="6417254"/>
            <a:ext cx="1590500" cy="369332"/>
          </a:xfrm>
          <a:prstGeom prst="rect">
            <a:avLst/>
          </a:prstGeom>
          <a:noFill/>
        </p:spPr>
        <p:txBody>
          <a:bodyPr wrap="none" rtlCol="0">
            <a:spAutoFit/>
          </a:bodyPr>
          <a:lstStyle/>
          <a:p>
            <a:r>
              <a:rPr lang="en-GB" dirty="0"/>
              <a:t>Big head carp</a:t>
            </a:r>
          </a:p>
        </p:txBody>
      </p:sp>
      <p:pic>
        <p:nvPicPr>
          <p:cNvPr id="3075" name="Picture 3" descr="D:\exotic fish pics\magur.jpg"/>
          <p:cNvPicPr>
            <a:picLocks noChangeAspect="1" noChangeArrowheads="1"/>
          </p:cNvPicPr>
          <p:nvPr/>
        </p:nvPicPr>
        <p:blipFill>
          <a:blip r:embed="rId3"/>
          <a:srcRect/>
          <a:stretch>
            <a:fillRect/>
          </a:stretch>
        </p:blipFill>
        <p:spPr bwMode="auto">
          <a:xfrm>
            <a:off x="3071803" y="4071942"/>
            <a:ext cx="2857520" cy="2286016"/>
          </a:xfrm>
          <a:prstGeom prst="rect">
            <a:avLst/>
          </a:prstGeom>
          <a:noFill/>
        </p:spPr>
      </p:pic>
      <p:sp>
        <p:nvSpPr>
          <p:cNvPr id="7" name="TextBox 6"/>
          <p:cNvSpPr txBox="1"/>
          <p:nvPr/>
        </p:nvSpPr>
        <p:spPr>
          <a:xfrm>
            <a:off x="3500430" y="6488668"/>
            <a:ext cx="1689886" cy="369332"/>
          </a:xfrm>
          <a:prstGeom prst="rect">
            <a:avLst/>
          </a:prstGeom>
          <a:noFill/>
        </p:spPr>
        <p:txBody>
          <a:bodyPr wrap="none" rtlCol="0">
            <a:spAutoFit/>
          </a:bodyPr>
          <a:lstStyle/>
          <a:p>
            <a:r>
              <a:rPr lang="en-GB" dirty="0"/>
              <a:t>African catfish</a:t>
            </a:r>
          </a:p>
        </p:txBody>
      </p:sp>
      <p:pic>
        <p:nvPicPr>
          <p:cNvPr id="3076" name="Picture 4" descr="D:\exotic fish pics\piranha (1).jpg"/>
          <p:cNvPicPr>
            <a:picLocks noChangeAspect="1" noChangeArrowheads="1"/>
          </p:cNvPicPr>
          <p:nvPr/>
        </p:nvPicPr>
        <p:blipFill>
          <a:blip r:embed="rId4"/>
          <a:srcRect/>
          <a:stretch>
            <a:fillRect/>
          </a:stretch>
        </p:blipFill>
        <p:spPr bwMode="auto">
          <a:xfrm>
            <a:off x="6072198" y="4071942"/>
            <a:ext cx="2571767" cy="2286016"/>
          </a:xfrm>
          <a:prstGeom prst="rect">
            <a:avLst/>
          </a:prstGeom>
          <a:noFill/>
        </p:spPr>
      </p:pic>
      <p:sp>
        <p:nvSpPr>
          <p:cNvPr id="9" name="TextBox 8"/>
          <p:cNvSpPr txBox="1"/>
          <p:nvPr/>
        </p:nvSpPr>
        <p:spPr>
          <a:xfrm>
            <a:off x="6786578" y="6488692"/>
            <a:ext cx="1414426" cy="369332"/>
          </a:xfrm>
          <a:prstGeom prst="rect">
            <a:avLst/>
          </a:prstGeom>
          <a:noFill/>
        </p:spPr>
        <p:txBody>
          <a:bodyPr wrap="none" rtlCol="0">
            <a:spAutoFit/>
          </a:bodyPr>
          <a:lstStyle/>
          <a:p>
            <a:r>
              <a:rPr lang="en-GB" dirty="0"/>
              <a:t>Red piranha</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4546" y="357166"/>
            <a:ext cx="5214974" cy="642942"/>
          </a:xfrm>
          <a:noFill/>
        </p:spPr>
        <p:txBody>
          <a:bodyPr>
            <a:normAutofit fontScale="90000"/>
          </a:bodyPr>
          <a:lstStyle/>
          <a:p>
            <a:r>
              <a:rPr lang="en-GB" b="1" dirty="0"/>
              <a:t>RECOMMENDATIONS</a:t>
            </a:r>
          </a:p>
        </p:txBody>
      </p:sp>
      <p:sp>
        <p:nvSpPr>
          <p:cNvPr id="3" name="Content Placeholder 2"/>
          <p:cNvSpPr>
            <a:spLocks noGrp="1"/>
          </p:cNvSpPr>
          <p:nvPr>
            <p:ph idx="1"/>
          </p:nvPr>
        </p:nvSpPr>
        <p:spPr>
          <a:xfrm>
            <a:off x="457200" y="1214422"/>
            <a:ext cx="8686800" cy="5429288"/>
          </a:xfrm>
        </p:spPr>
        <p:txBody>
          <a:bodyPr>
            <a:noAutofit/>
          </a:bodyPr>
          <a:lstStyle/>
          <a:p>
            <a:pPr lvl="0" algn="just"/>
            <a:r>
              <a:rPr lang="en-GB" sz="2400" dirty="0"/>
              <a:t>Information on the </a:t>
            </a:r>
            <a:r>
              <a:rPr lang="en-GB" sz="2400" dirty="0">
                <a:solidFill>
                  <a:srgbClr val="FF0000"/>
                </a:solidFill>
              </a:rPr>
              <a:t>biology of exotic species </a:t>
            </a:r>
            <a:r>
              <a:rPr lang="en-GB" sz="2400" dirty="0"/>
              <a:t>and their </a:t>
            </a:r>
            <a:r>
              <a:rPr lang="en-GB" sz="2400" dirty="0">
                <a:solidFill>
                  <a:srgbClr val="FF0000"/>
                </a:solidFill>
              </a:rPr>
              <a:t>probable impact on the indigenous biodiversity </a:t>
            </a:r>
            <a:r>
              <a:rPr lang="en-GB" sz="2400" dirty="0"/>
              <a:t>has to be evaluated on a pilot scale before listing as probable for introduction.</a:t>
            </a:r>
          </a:p>
          <a:p>
            <a:pPr lvl="0" algn="just"/>
            <a:r>
              <a:rPr lang="en-GB" sz="2400" dirty="0">
                <a:solidFill>
                  <a:srgbClr val="FF0000"/>
                </a:solidFill>
              </a:rPr>
              <a:t>Strict quarantine </a:t>
            </a:r>
            <a:r>
              <a:rPr lang="en-GB" sz="2400" dirty="0"/>
              <a:t>before entry into a new country/ region.</a:t>
            </a:r>
          </a:p>
          <a:p>
            <a:pPr lvl="0" algn="just"/>
            <a:r>
              <a:rPr lang="en-GB" sz="2400" dirty="0"/>
              <a:t>Dominantly </a:t>
            </a:r>
            <a:r>
              <a:rPr lang="en-GB" sz="2400" dirty="0">
                <a:solidFill>
                  <a:srgbClr val="FF0000"/>
                </a:solidFill>
              </a:rPr>
              <a:t>herbivore</a:t>
            </a:r>
            <a:r>
              <a:rPr lang="en-GB" sz="2400" dirty="0"/>
              <a:t> species should get preference in selection for culture.</a:t>
            </a:r>
          </a:p>
          <a:p>
            <a:pPr lvl="0" algn="just"/>
            <a:r>
              <a:rPr lang="en-GB" sz="2400" dirty="0">
                <a:solidFill>
                  <a:srgbClr val="FF0000"/>
                </a:solidFill>
              </a:rPr>
              <a:t>Indigenous species should be preferred for stocking </a:t>
            </a:r>
            <a:r>
              <a:rPr lang="en-GB" sz="2400" dirty="0"/>
              <a:t>and given similar treatments as given to exotics.</a:t>
            </a:r>
          </a:p>
          <a:p>
            <a:pPr lvl="0" algn="just"/>
            <a:r>
              <a:rPr lang="en-GB" sz="2400" dirty="0"/>
              <a:t>The term </a:t>
            </a:r>
            <a:r>
              <a:rPr lang="en-GB" sz="2400" dirty="0">
                <a:solidFill>
                  <a:srgbClr val="FF0000"/>
                </a:solidFill>
              </a:rPr>
              <a:t>“trash fish” in </a:t>
            </a:r>
            <a:r>
              <a:rPr lang="en-GB" sz="2400" dirty="0" err="1">
                <a:solidFill>
                  <a:srgbClr val="FF0000"/>
                </a:solidFill>
              </a:rPr>
              <a:t>polyculture</a:t>
            </a:r>
            <a:r>
              <a:rPr lang="en-GB" sz="2400" dirty="0">
                <a:solidFill>
                  <a:srgbClr val="FF0000"/>
                </a:solidFill>
              </a:rPr>
              <a:t> should be dropped</a:t>
            </a:r>
            <a:r>
              <a:rPr lang="en-GB" sz="2400" dirty="0"/>
              <a:t>. They should be included in the production system and not belittled.</a:t>
            </a:r>
          </a:p>
          <a:p>
            <a:pPr lvl="0" algn="just"/>
            <a:r>
              <a:rPr lang="en-GB" sz="2400" dirty="0">
                <a:solidFill>
                  <a:srgbClr val="FF0000"/>
                </a:solidFill>
              </a:rPr>
              <a:t>Filling environment</a:t>
            </a:r>
            <a:r>
              <a:rPr lang="en-GB" sz="2400" dirty="0"/>
              <a:t>, because of the absence of similar desirable species in the locality transplantation.</a:t>
            </a:r>
          </a:p>
          <a:p>
            <a:pPr lvl="0" algn="just"/>
            <a:endParaRPr lang="en-GB" sz="24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401080" cy="6286544"/>
          </a:xfrm>
        </p:spPr>
        <p:txBody>
          <a:bodyPr>
            <a:noAutofit/>
          </a:bodyPr>
          <a:lstStyle/>
          <a:p>
            <a:pPr lvl="0" algn="just"/>
            <a:r>
              <a:rPr lang="en-GB" sz="2000" dirty="0">
                <a:solidFill>
                  <a:srgbClr val="FF0000"/>
                </a:solidFill>
              </a:rPr>
              <a:t>Not accompanying with pest, parasites or diseases </a:t>
            </a:r>
            <a:r>
              <a:rPr lang="en-GB" sz="2000" dirty="0"/>
              <a:t>such as “ulcerative syndrome” which might attack native species.</a:t>
            </a:r>
          </a:p>
          <a:p>
            <a:pPr lvl="0" algn="just"/>
            <a:r>
              <a:rPr lang="en-GB" sz="2000" dirty="0">
                <a:solidFill>
                  <a:srgbClr val="FF0000"/>
                </a:solidFill>
              </a:rPr>
              <a:t>Introduction of new exotic species should be strictly controlled </a:t>
            </a:r>
            <a:r>
              <a:rPr lang="en-GB" sz="2000" dirty="0"/>
              <a:t>and exotics already introduced should only be used </a:t>
            </a:r>
            <a:r>
              <a:rPr lang="en-GB" sz="2000" dirty="0">
                <a:solidFill>
                  <a:srgbClr val="FF0000"/>
                </a:solidFill>
              </a:rPr>
              <a:t>for pond culture</a:t>
            </a:r>
            <a:r>
              <a:rPr lang="en-GB" sz="2000" dirty="0"/>
              <a:t>.</a:t>
            </a:r>
          </a:p>
          <a:p>
            <a:pPr lvl="0" algn="just"/>
            <a:r>
              <a:rPr lang="en-GB" sz="2000" dirty="0"/>
              <a:t>High risk species such as grass carp, common carp and African catfish </a:t>
            </a:r>
            <a:r>
              <a:rPr lang="en-GB" sz="2000" dirty="0">
                <a:solidFill>
                  <a:srgbClr val="FF0000"/>
                </a:solidFill>
              </a:rPr>
              <a:t>should not be stocked in the natural water bodies</a:t>
            </a:r>
            <a:r>
              <a:rPr lang="en-GB" sz="2000" dirty="0"/>
              <a:t>.</a:t>
            </a:r>
          </a:p>
          <a:p>
            <a:pPr lvl="0" algn="just"/>
            <a:r>
              <a:rPr lang="en-GB" sz="2000" dirty="0"/>
              <a:t>Enhance </a:t>
            </a:r>
            <a:r>
              <a:rPr lang="en-GB" sz="2000" dirty="0">
                <a:solidFill>
                  <a:srgbClr val="FF0000"/>
                </a:solidFill>
              </a:rPr>
              <a:t>public awareness </a:t>
            </a:r>
            <a:r>
              <a:rPr lang="en-GB" sz="2000" dirty="0"/>
              <a:t>on potential negative impacts of these species.</a:t>
            </a:r>
          </a:p>
          <a:p>
            <a:pPr lvl="0" algn="just"/>
            <a:r>
              <a:rPr lang="en-GB" sz="2000" dirty="0">
                <a:solidFill>
                  <a:srgbClr val="FF0000"/>
                </a:solidFill>
              </a:rPr>
              <a:t>Conduct research </a:t>
            </a:r>
            <a:r>
              <a:rPr lang="en-GB" sz="2000" dirty="0"/>
              <a:t>to evaluate negative impacts of already introduced exotic species and socio economic benefit of using native and less risk exotic species.</a:t>
            </a:r>
          </a:p>
          <a:p>
            <a:pPr lvl="0" algn="just"/>
            <a:r>
              <a:rPr lang="en-GB" sz="2000" dirty="0"/>
              <a:t>Develop </a:t>
            </a:r>
            <a:r>
              <a:rPr lang="en-GB" sz="2000" dirty="0">
                <a:solidFill>
                  <a:srgbClr val="FF0000"/>
                </a:solidFill>
              </a:rPr>
              <a:t>culture technique for indigenous species</a:t>
            </a:r>
            <a:r>
              <a:rPr lang="en-GB" sz="2000" dirty="0"/>
              <a:t>.</a:t>
            </a:r>
          </a:p>
          <a:p>
            <a:pPr lvl="0" algn="just"/>
            <a:r>
              <a:rPr lang="en-GB" sz="2000" dirty="0"/>
              <a:t>Should </a:t>
            </a:r>
            <a:r>
              <a:rPr lang="en-GB" sz="2000" dirty="0">
                <a:solidFill>
                  <a:srgbClr val="FF0000"/>
                </a:solidFill>
              </a:rPr>
              <a:t>develop appropriate policies management tools </a:t>
            </a:r>
            <a:r>
              <a:rPr lang="en-GB" sz="2000" dirty="0"/>
              <a:t>taking both positive and negative impacts into account.</a:t>
            </a:r>
          </a:p>
          <a:p>
            <a:pPr lvl="0" algn="just"/>
            <a:r>
              <a:rPr lang="en-GB" sz="2000" dirty="0">
                <a:solidFill>
                  <a:srgbClr val="FF0000"/>
                </a:solidFill>
              </a:rPr>
              <a:t>Strengthen the manpower </a:t>
            </a:r>
            <a:r>
              <a:rPr lang="en-GB" sz="2000" dirty="0"/>
              <a:t>and build the capacity for implementing policies and regulations.</a:t>
            </a:r>
          </a:p>
          <a:p>
            <a:pPr algn="just"/>
            <a:r>
              <a:rPr lang="en-GB" sz="2000" dirty="0">
                <a:solidFill>
                  <a:srgbClr val="FF0000"/>
                </a:solidFill>
              </a:rPr>
              <a:t>Code of conduct for exotic species </a:t>
            </a:r>
            <a:r>
              <a:rPr lang="en-GB" sz="2000" dirty="0"/>
              <a:t>(import and their use) should be developed</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3757439-0FCD-4C48-8327-6EA2C192231D}"/>
              </a:ext>
            </a:extLst>
          </p:cNvPr>
          <p:cNvSpPr>
            <a:spLocks noGrp="1"/>
          </p:cNvSpPr>
          <p:nvPr>
            <p:ph type="title"/>
          </p:nvPr>
        </p:nvSpPr>
        <p:spPr>
          <a:xfrm>
            <a:off x="1028700" y="685800"/>
            <a:ext cx="7503740" cy="726976"/>
          </a:xfrm>
        </p:spPr>
        <p:txBody>
          <a:bodyPr>
            <a:normAutofit/>
          </a:bodyPr>
          <a:lstStyle/>
          <a:p>
            <a:pPr algn="ctr"/>
            <a:r>
              <a:rPr lang="en-GB" sz="3200" b="1" dirty="0"/>
              <a:t>REGULATIONS ON USE OF EXOTIC SPECIES</a:t>
            </a:r>
            <a:endParaRPr lang="en-IN" sz="3200" dirty="0"/>
          </a:p>
        </p:txBody>
      </p:sp>
      <p:sp>
        <p:nvSpPr>
          <p:cNvPr id="3" name="Content Placeholder 2">
            <a:extLst>
              <a:ext uri="{FF2B5EF4-FFF2-40B4-BE49-F238E27FC236}">
                <a16:creationId xmlns="" xmlns:a16="http://schemas.microsoft.com/office/drawing/2014/main" id="{ACB85A36-015E-410F-9AEF-5F5ABF5D44D5}"/>
              </a:ext>
            </a:extLst>
          </p:cNvPr>
          <p:cNvSpPr>
            <a:spLocks noGrp="1"/>
          </p:cNvSpPr>
          <p:nvPr>
            <p:ph sz="half" idx="1"/>
          </p:nvPr>
        </p:nvSpPr>
        <p:spPr>
          <a:xfrm>
            <a:off x="755576" y="1464623"/>
            <a:ext cx="3888432" cy="4844697"/>
          </a:xfrm>
        </p:spPr>
        <p:txBody>
          <a:bodyPr>
            <a:normAutofit lnSpcReduction="10000"/>
          </a:bodyPr>
          <a:lstStyle/>
          <a:p>
            <a:pPr algn="just"/>
            <a:r>
              <a:rPr lang="en-US" dirty="0"/>
              <a:t>Important agreements- WTO is the Sanitary and Phytosanitary measures.</a:t>
            </a:r>
          </a:p>
          <a:p>
            <a:pPr algn="just"/>
            <a:r>
              <a:rPr lang="en-US" dirty="0"/>
              <a:t> The SPS agreement specifies that measures should be applied only to the extent necessary to protect human and plant life or health.</a:t>
            </a:r>
          </a:p>
          <a:p>
            <a:pPr algn="just"/>
            <a:r>
              <a:rPr lang="en-US" dirty="0"/>
              <a:t>SPS agreement- standards, guidelines and recommendations developed by Office International des Epizooties (OIE), the World Organization for Animal Health, which provides an international benchmark.</a:t>
            </a:r>
            <a:endParaRPr lang="en-GB" dirty="0"/>
          </a:p>
          <a:p>
            <a:endParaRPr lang="en-IN" dirty="0"/>
          </a:p>
        </p:txBody>
      </p:sp>
      <p:sp>
        <p:nvSpPr>
          <p:cNvPr id="4" name="Content Placeholder 3">
            <a:extLst>
              <a:ext uri="{FF2B5EF4-FFF2-40B4-BE49-F238E27FC236}">
                <a16:creationId xmlns="" xmlns:a16="http://schemas.microsoft.com/office/drawing/2014/main" id="{34956384-B087-4FED-B9A7-563C6DA6F618}"/>
              </a:ext>
            </a:extLst>
          </p:cNvPr>
          <p:cNvSpPr>
            <a:spLocks noGrp="1"/>
          </p:cNvSpPr>
          <p:nvPr>
            <p:ph sz="half" idx="2"/>
          </p:nvPr>
        </p:nvSpPr>
        <p:spPr>
          <a:xfrm>
            <a:off x="4932040" y="1464623"/>
            <a:ext cx="3888432" cy="4707577"/>
          </a:xfrm>
        </p:spPr>
        <p:txBody>
          <a:bodyPr>
            <a:normAutofit lnSpcReduction="10000"/>
          </a:bodyPr>
          <a:lstStyle/>
          <a:p>
            <a:pPr marL="274320" lvl="0" indent="-274320" defTabSz="914400">
              <a:lnSpc>
                <a:spcPct val="100000"/>
              </a:lnSpc>
              <a:spcBef>
                <a:spcPts val="600"/>
              </a:spcBef>
              <a:spcAft>
                <a:spcPts val="0"/>
              </a:spcAft>
              <a:buClr>
                <a:schemeClr val="tx2"/>
              </a:buClr>
              <a:buSzPct val="73000"/>
              <a:buFont typeface="Wingdings 2"/>
              <a:buChar char=""/>
              <a:defRPr/>
            </a:pPr>
            <a:r>
              <a:rPr lang="en-GB" dirty="0">
                <a:solidFill>
                  <a:schemeClr val="tx1"/>
                </a:solidFill>
              </a:rPr>
              <a:t>ICAR, NBFGR, NFDB, etc. taking a </a:t>
            </a:r>
            <a:r>
              <a:rPr lang="en-GB" dirty="0" err="1">
                <a:solidFill>
                  <a:schemeClr val="tx1"/>
                </a:solidFill>
              </a:rPr>
              <a:t>statewise</a:t>
            </a:r>
            <a:r>
              <a:rPr lang="en-GB" dirty="0">
                <a:solidFill>
                  <a:schemeClr val="tx1"/>
                </a:solidFill>
              </a:rPr>
              <a:t> and nation wise approach respectively.</a:t>
            </a:r>
          </a:p>
          <a:p>
            <a:pPr marL="274320" lvl="0" indent="-274320" algn="just" defTabSz="914400">
              <a:lnSpc>
                <a:spcPct val="100000"/>
              </a:lnSpc>
              <a:spcBef>
                <a:spcPts val="600"/>
              </a:spcBef>
              <a:spcAft>
                <a:spcPts val="0"/>
              </a:spcAft>
              <a:buClr>
                <a:schemeClr val="tx2"/>
              </a:buClr>
              <a:buSzPct val="73000"/>
              <a:buFont typeface="Wingdings 2"/>
              <a:buChar char=""/>
              <a:defRPr/>
            </a:pPr>
            <a:r>
              <a:rPr lang="en-GB" dirty="0"/>
              <a:t>To finally involving major intergovernmental agencies like FAO, NACA, World Fisheries centre, ICES, etc. to coordinate, monitor and manage the transfers and introduction of species on international level</a:t>
            </a:r>
            <a:r>
              <a:rPr lang="en-GB" dirty="0">
                <a:solidFill>
                  <a:schemeClr val="tx1"/>
                </a:solidFill>
              </a:rPr>
              <a:t> .</a:t>
            </a:r>
          </a:p>
          <a:p>
            <a:endParaRPr lang="en-IN" dirty="0"/>
          </a:p>
        </p:txBody>
      </p:sp>
    </p:spTree>
    <p:extLst>
      <p:ext uri="{BB962C8B-B14F-4D97-AF65-F5344CB8AC3E}">
        <p14:creationId xmlns="" xmlns:p14="http://schemas.microsoft.com/office/powerpoint/2010/main" val="374499380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142852"/>
            <a:ext cx="7274812" cy="830997"/>
          </a:xfrm>
          <a:prstGeom prst="rect">
            <a:avLst/>
          </a:prstGeom>
          <a:solidFill>
            <a:schemeClr val="accent2">
              <a:lumMod val="40000"/>
              <a:lumOff val="60000"/>
            </a:schemeClr>
          </a:solidFill>
        </p:spPr>
        <p:txBody>
          <a:bodyPr wrap="square" rtlCol="0">
            <a:spAutoFit/>
          </a:bodyPr>
          <a:lstStyle/>
          <a:p>
            <a:pPr algn="ctr"/>
            <a:r>
              <a:rPr lang="en-US" sz="2400" b="1" dirty="0"/>
              <a:t>The American fisheries society protocol consist of the following steps:</a:t>
            </a:r>
          </a:p>
        </p:txBody>
      </p:sp>
      <p:sp>
        <p:nvSpPr>
          <p:cNvPr id="5" name="Rounded Rectangle 4"/>
          <p:cNvSpPr/>
          <p:nvPr/>
        </p:nvSpPr>
        <p:spPr>
          <a:xfrm>
            <a:off x="285720" y="1000108"/>
            <a:ext cx="2214578"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RATIONALE</a:t>
            </a:r>
          </a:p>
        </p:txBody>
      </p:sp>
      <p:sp>
        <p:nvSpPr>
          <p:cNvPr id="8" name="Bent-Up Arrow 7"/>
          <p:cNvSpPr/>
          <p:nvPr/>
        </p:nvSpPr>
        <p:spPr>
          <a:xfrm rot="5400000">
            <a:off x="750067" y="1964521"/>
            <a:ext cx="488064" cy="44063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9" name="Rounded Rectangle 8"/>
          <p:cNvSpPr/>
          <p:nvPr/>
        </p:nvSpPr>
        <p:spPr>
          <a:xfrm>
            <a:off x="1214414" y="2143116"/>
            <a:ext cx="1928826" cy="7143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SEARCH</a:t>
            </a:r>
          </a:p>
        </p:txBody>
      </p:sp>
      <p:sp>
        <p:nvSpPr>
          <p:cNvPr id="10" name="Bent-Up Arrow 9"/>
          <p:cNvSpPr/>
          <p:nvPr/>
        </p:nvSpPr>
        <p:spPr>
          <a:xfrm rot="5400000">
            <a:off x="1784576" y="2858838"/>
            <a:ext cx="555754" cy="55307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1" name="Rounded Rectangle 10"/>
          <p:cNvSpPr/>
          <p:nvPr/>
        </p:nvSpPr>
        <p:spPr>
          <a:xfrm>
            <a:off x="2357422" y="2928934"/>
            <a:ext cx="3214710" cy="8429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PRELIMINARY ASSESSMENT OF  THE IMPACTS</a:t>
            </a:r>
          </a:p>
        </p:txBody>
      </p:sp>
      <p:sp>
        <p:nvSpPr>
          <p:cNvPr id="12" name="Rounded Rectangle 11"/>
          <p:cNvSpPr/>
          <p:nvPr/>
        </p:nvSpPr>
        <p:spPr>
          <a:xfrm>
            <a:off x="4429124" y="4714884"/>
            <a:ext cx="2214578" cy="6286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EXPERIMENTAL RESEARCH</a:t>
            </a:r>
          </a:p>
        </p:txBody>
      </p:sp>
      <p:sp>
        <p:nvSpPr>
          <p:cNvPr id="13" name="Rounded Rectangle 12"/>
          <p:cNvSpPr/>
          <p:nvPr/>
        </p:nvSpPr>
        <p:spPr>
          <a:xfrm>
            <a:off x="3428992" y="3857628"/>
            <a:ext cx="2357454" cy="7715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PUBLICITY AND REVIEWS</a:t>
            </a:r>
          </a:p>
        </p:txBody>
      </p:sp>
      <p:sp>
        <p:nvSpPr>
          <p:cNvPr id="14" name="Rounded Rectangle 13"/>
          <p:cNvSpPr/>
          <p:nvPr/>
        </p:nvSpPr>
        <p:spPr>
          <a:xfrm>
            <a:off x="6500826" y="6357958"/>
            <a:ext cx="2071702" cy="5000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INTRODUCTION</a:t>
            </a:r>
          </a:p>
        </p:txBody>
      </p:sp>
      <p:sp>
        <p:nvSpPr>
          <p:cNvPr id="15" name="Rounded Rectangle 14"/>
          <p:cNvSpPr/>
          <p:nvPr/>
        </p:nvSpPr>
        <p:spPr>
          <a:xfrm>
            <a:off x="5429256" y="5572140"/>
            <a:ext cx="2500330" cy="6286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EVALUATION AND RECOMMENDATION</a:t>
            </a:r>
          </a:p>
        </p:txBody>
      </p:sp>
      <p:sp>
        <p:nvSpPr>
          <p:cNvPr id="16" name="Bent-Up Arrow 15"/>
          <p:cNvSpPr/>
          <p:nvPr/>
        </p:nvSpPr>
        <p:spPr>
          <a:xfrm rot="5400000">
            <a:off x="2879228" y="3764450"/>
            <a:ext cx="509590" cy="553070"/>
          </a:xfrm>
          <a:prstGeom prst="bentUpArrow">
            <a:avLst>
              <a:gd name="adj1" fmla="val 25000"/>
              <a:gd name="adj2" fmla="val 25000"/>
              <a:gd name="adj3" fmla="val 1703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7" name="Bent-Up Arrow 16"/>
          <p:cNvSpPr/>
          <p:nvPr/>
        </p:nvSpPr>
        <p:spPr>
          <a:xfrm rot="5400000">
            <a:off x="3856278" y="4644788"/>
            <a:ext cx="555754" cy="55307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8" name="Bent-Up Arrow 17"/>
          <p:cNvSpPr/>
          <p:nvPr/>
        </p:nvSpPr>
        <p:spPr>
          <a:xfrm rot="5400000">
            <a:off x="4856410" y="5359168"/>
            <a:ext cx="555754" cy="55307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9" name="Bent-Up Arrow 18"/>
          <p:cNvSpPr/>
          <p:nvPr/>
        </p:nvSpPr>
        <p:spPr>
          <a:xfrm rot="5400000">
            <a:off x="5963699" y="6180705"/>
            <a:ext cx="484316" cy="55307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001156" cy="1071546"/>
          </a:xfrm>
          <a:solidFill>
            <a:schemeClr val="bg2">
              <a:lumMod val="75000"/>
            </a:schemeClr>
          </a:solidFill>
        </p:spPr>
        <p:txBody>
          <a:bodyPr>
            <a:noAutofit/>
          </a:bodyPr>
          <a:lstStyle/>
          <a:p>
            <a:pPr algn="ctr"/>
            <a:r>
              <a:rPr lang="en-GB" sz="2800" dirty="0"/>
              <a:t>Illegal and unauthorised culture of exotic fish species in India</a:t>
            </a:r>
          </a:p>
        </p:txBody>
      </p:sp>
      <p:graphicFrame>
        <p:nvGraphicFramePr>
          <p:cNvPr id="5" name="Table 4"/>
          <p:cNvGraphicFramePr>
            <a:graphicFrameLocks noGrp="1"/>
          </p:cNvGraphicFramePr>
          <p:nvPr/>
        </p:nvGraphicFramePr>
        <p:xfrm>
          <a:off x="-1" y="1214422"/>
          <a:ext cx="9144000" cy="5643577"/>
        </p:xfrm>
        <a:graphic>
          <a:graphicData uri="http://schemas.openxmlformats.org/drawingml/2006/table">
            <a:tbl>
              <a:tblPr>
                <a:tableStyleId>{9DCAF9ED-07DC-4A11-8D7F-57B35C25682E}</a:tableStyleId>
              </a:tblPr>
              <a:tblGrid>
                <a:gridCol w="1486835">
                  <a:extLst>
                    <a:ext uri="{9D8B030D-6E8A-4147-A177-3AD203B41FA5}">
                      <a16:colId xmlns="" xmlns:a16="http://schemas.microsoft.com/office/drawing/2014/main" val="20000"/>
                    </a:ext>
                  </a:extLst>
                </a:gridCol>
                <a:gridCol w="1137832">
                  <a:extLst>
                    <a:ext uri="{9D8B030D-6E8A-4147-A177-3AD203B41FA5}">
                      <a16:colId xmlns="" xmlns:a16="http://schemas.microsoft.com/office/drawing/2014/main" val="20001"/>
                    </a:ext>
                  </a:extLst>
                </a:gridCol>
                <a:gridCol w="877484">
                  <a:extLst>
                    <a:ext uri="{9D8B030D-6E8A-4147-A177-3AD203B41FA5}">
                      <a16:colId xmlns="" xmlns:a16="http://schemas.microsoft.com/office/drawing/2014/main" val="20002"/>
                    </a:ext>
                  </a:extLst>
                </a:gridCol>
                <a:gridCol w="1095452">
                  <a:extLst>
                    <a:ext uri="{9D8B030D-6E8A-4147-A177-3AD203B41FA5}">
                      <a16:colId xmlns="" xmlns:a16="http://schemas.microsoft.com/office/drawing/2014/main" val="20003"/>
                    </a:ext>
                  </a:extLst>
                </a:gridCol>
                <a:gridCol w="1095452">
                  <a:extLst>
                    <a:ext uri="{9D8B030D-6E8A-4147-A177-3AD203B41FA5}">
                      <a16:colId xmlns="" xmlns:a16="http://schemas.microsoft.com/office/drawing/2014/main" val="20004"/>
                    </a:ext>
                  </a:extLst>
                </a:gridCol>
                <a:gridCol w="1565452">
                  <a:extLst>
                    <a:ext uri="{9D8B030D-6E8A-4147-A177-3AD203B41FA5}">
                      <a16:colId xmlns="" xmlns:a16="http://schemas.microsoft.com/office/drawing/2014/main" val="20005"/>
                    </a:ext>
                  </a:extLst>
                </a:gridCol>
                <a:gridCol w="1885493">
                  <a:extLst>
                    <a:ext uri="{9D8B030D-6E8A-4147-A177-3AD203B41FA5}">
                      <a16:colId xmlns="" xmlns:a16="http://schemas.microsoft.com/office/drawing/2014/main" val="20006"/>
                    </a:ext>
                  </a:extLst>
                </a:gridCol>
              </a:tblGrid>
              <a:tr h="547015">
                <a:tc>
                  <a:txBody>
                    <a:bodyPr/>
                    <a:lstStyle/>
                    <a:p>
                      <a:pPr algn="ctr">
                        <a:lnSpc>
                          <a:spcPct val="107000"/>
                        </a:lnSpc>
                        <a:spcAft>
                          <a:spcPts val="65"/>
                        </a:spcAft>
                      </a:pPr>
                      <a:r>
                        <a:rPr lang="en-GB" sz="1600" dirty="0"/>
                        <a:t>Species</a:t>
                      </a:r>
                      <a:endParaRPr lang="en-GB" sz="1400" dirty="0">
                        <a:latin typeface="Calibri"/>
                        <a:ea typeface="Calibri"/>
                        <a:cs typeface="Times New Roman"/>
                      </a:endParaRPr>
                    </a:p>
                  </a:txBody>
                  <a:tcPr marL="55801" marR="55801" marT="0" marB="0"/>
                </a:tc>
                <a:tc>
                  <a:txBody>
                    <a:bodyPr/>
                    <a:lstStyle/>
                    <a:p>
                      <a:pPr marL="194945" algn="ctr">
                        <a:lnSpc>
                          <a:spcPct val="107000"/>
                        </a:lnSpc>
                        <a:spcAft>
                          <a:spcPts val="0"/>
                        </a:spcAft>
                      </a:pPr>
                      <a:r>
                        <a:rPr lang="en-GB" sz="1600"/>
                        <a:t>Reason</a:t>
                      </a:r>
                      <a:endParaRPr lang="en-GB" sz="1400">
                        <a:latin typeface="Calibri"/>
                        <a:ea typeface="Calibri"/>
                        <a:cs typeface="Times New Roman"/>
                      </a:endParaRPr>
                    </a:p>
                  </a:txBody>
                  <a:tcPr marL="55801" marR="55801" marT="0" marB="0"/>
                </a:tc>
                <a:tc>
                  <a:txBody>
                    <a:bodyPr/>
                    <a:lstStyle/>
                    <a:p>
                      <a:pPr marL="117475" algn="ctr">
                        <a:lnSpc>
                          <a:spcPct val="107000"/>
                        </a:lnSpc>
                        <a:spcAft>
                          <a:spcPts val="0"/>
                        </a:spcAft>
                      </a:pPr>
                      <a:r>
                        <a:rPr lang="en-GB" sz="1600"/>
                        <a:t>Year</a:t>
                      </a:r>
                      <a:endParaRPr lang="en-GB" sz="1400">
                        <a:latin typeface="Calibri"/>
                        <a:ea typeface="Calibri"/>
                        <a:cs typeface="Times New Roman"/>
                      </a:endParaRPr>
                    </a:p>
                  </a:txBody>
                  <a:tcPr marL="55801" marR="55801" marT="0" marB="0"/>
                </a:tc>
                <a:tc>
                  <a:txBody>
                    <a:bodyPr/>
                    <a:lstStyle/>
                    <a:p>
                      <a:pPr marL="233045" algn="ctr">
                        <a:lnSpc>
                          <a:spcPct val="107000"/>
                        </a:lnSpc>
                        <a:spcAft>
                          <a:spcPts val="0"/>
                        </a:spcAft>
                      </a:pPr>
                      <a:r>
                        <a:rPr lang="en-GB" sz="1600"/>
                        <a:t>Source</a:t>
                      </a:r>
                      <a:endParaRPr lang="en-GB" sz="1400">
                        <a:latin typeface="Calibri"/>
                        <a:ea typeface="Calibri"/>
                        <a:cs typeface="Times New Roman"/>
                      </a:endParaRPr>
                    </a:p>
                  </a:txBody>
                  <a:tcPr marL="55801" marR="55801" marT="0" marB="0"/>
                </a:tc>
                <a:tc>
                  <a:txBody>
                    <a:bodyPr/>
                    <a:lstStyle/>
                    <a:p>
                      <a:pPr marL="233045" algn="ctr">
                        <a:lnSpc>
                          <a:spcPct val="107000"/>
                        </a:lnSpc>
                        <a:spcAft>
                          <a:spcPts val="0"/>
                        </a:spcAft>
                      </a:pPr>
                      <a:r>
                        <a:rPr lang="en-GB" sz="1600"/>
                        <a:t>Place</a:t>
                      </a:r>
                      <a:endParaRPr lang="en-GB" sz="1400">
                        <a:latin typeface="Calibri"/>
                        <a:ea typeface="Calibri"/>
                        <a:cs typeface="Times New Roman"/>
                      </a:endParaRPr>
                    </a:p>
                  </a:txBody>
                  <a:tcPr marL="55801" marR="55801" marT="0" marB="0"/>
                </a:tc>
                <a:tc>
                  <a:txBody>
                    <a:bodyPr/>
                    <a:lstStyle/>
                    <a:p>
                      <a:pPr marL="158115" algn="ctr">
                        <a:lnSpc>
                          <a:spcPct val="107000"/>
                        </a:lnSpc>
                        <a:spcAft>
                          <a:spcPts val="0"/>
                        </a:spcAft>
                      </a:pPr>
                      <a:r>
                        <a:rPr lang="en-GB" sz="1600"/>
                        <a:t>Present status</a:t>
                      </a:r>
                      <a:endParaRPr lang="en-GB" sz="1400">
                        <a:latin typeface="Calibri"/>
                        <a:ea typeface="Calibri"/>
                        <a:cs typeface="Times New Roman"/>
                      </a:endParaRPr>
                    </a:p>
                  </a:txBody>
                  <a:tcPr marL="55801" marR="55801" marT="0" marB="0"/>
                </a:tc>
                <a:tc>
                  <a:txBody>
                    <a:bodyPr/>
                    <a:lstStyle/>
                    <a:p>
                      <a:pPr marR="635" algn="ctr">
                        <a:lnSpc>
                          <a:spcPct val="107000"/>
                        </a:lnSpc>
                        <a:spcAft>
                          <a:spcPts val="0"/>
                        </a:spcAft>
                      </a:pPr>
                      <a:r>
                        <a:rPr lang="en-GB" sz="1600"/>
                        <a:t>Remarks</a:t>
                      </a:r>
                      <a:endParaRPr lang="en-GB" sz="1400">
                        <a:latin typeface="Calibri"/>
                        <a:ea typeface="Calibri"/>
                        <a:cs typeface="Times New Roman"/>
                      </a:endParaRPr>
                    </a:p>
                  </a:txBody>
                  <a:tcPr marL="55801" marR="55801" marT="0" marB="0"/>
                </a:tc>
                <a:extLst>
                  <a:ext uri="{0D108BD9-81ED-4DB2-BD59-A6C34878D82A}">
                    <a16:rowId xmlns="" xmlns:a16="http://schemas.microsoft.com/office/drawing/2014/main" val="10000"/>
                  </a:ext>
                </a:extLst>
              </a:tr>
              <a:tr h="2735076">
                <a:tc>
                  <a:txBody>
                    <a:bodyPr/>
                    <a:lstStyle/>
                    <a:p>
                      <a:pPr>
                        <a:lnSpc>
                          <a:spcPct val="107000"/>
                        </a:lnSpc>
                        <a:spcAft>
                          <a:spcPts val="60"/>
                        </a:spcAft>
                      </a:pPr>
                      <a:r>
                        <a:rPr lang="en-GB" sz="1600" i="1" dirty="0" err="1"/>
                        <a:t>Oreochromis</a:t>
                      </a:r>
                      <a:r>
                        <a:rPr lang="en-GB" sz="1600" i="1" dirty="0"/>
                        <a:t> </a:t>
                      </a:r>
                      <a:r>
                        <a:rPr lang="en-GB" sz="1600" i="1" dirty="0" err="1"/>
                        <a:t>niloticus</a:t>
                      </a:r>
                      <a:endParaRPr lang="en-GB" sz="1400" i="1" dirty="0"/>
                    </a:p>
                    <a:p>
                      <a:pPr marL="47625">
                        <a:lnSpc>
                          <a:spcPct val="107000"/>
                        </a:lnSpc>
                        <a:spcAft>
                          <a:spcPts val="0"/>
                        </a:spcAft>
                      </a:pPr>
                      <a:r>
                        <a:rPr lang="en-GB" sz="1600" dirty="0"/>
                        <a:t>L. (Nile tilapia)</a:t>
                      </a:r>
                      <a:endParaRPr lang="en-GB" sz="1400" dirty="0">
                        <a:latin typeface="Calibri"/>
                        <a:ea typeface="Calibri"/>
                        <a:cs typeface="Times New Roman"/>
                      </a:endParaRPr>
                    </a:p>
                  </a:txBody>
                  <a:tcPr marL="55801" marR="55801" marT="0" marB="0"/>
                </a:tc>
                <a:tc>
                  <a:txBody>
                    <a:bodyPr/>
                    <a:lstStyle/>
                    <a:p>
                      <a:pPr>
                        <a:lnSpc>
                          <a:spcPct val="107000"/>
                        </a:lnSpc>
                        <a:spcAft>
                          <a:spcPts val="0"/>
                        </a:spcAft>
                      </a:pPr>
                      <a:r>
                        <a:rPr lang="en-GB" sz="1600" dirty="0"/>
                        <a:t>Aquaculture</a:t>
                      </a:r>
                      <a:endParaRPr lang="en-GB" sz="1400" dirty="0">
                        <a:latin typeface="Calibri"/>
                        <a:ea typeface="Calibri"/>
                        <a:cs typeface="Times New Roman"/>
                      </a:endParaRPr>
                    </a:p>
                  </a:txBody>
                  <a:tcPr marL="55801" marR="55801" marT="0" marB="0"/>
                </a:tc>
                <a:tc>
                  <a:txBody>
                    <a:bodyPr/>
                    <a:lstStyle/>
                    <a:p>
                      <a:pPr marL="47625" marR="207010" indent="-47625">
                        <a:lnSpc>
                          <a:spcPct val="107000"/>
                        </a:lnSpc>
                        <a:spcAft>
                          <a:spcPts val="0"/>
                        </a:spcAft>
                      </a:pPr>
                      <a:r>
                        <a:rPr lang="en-GB" sz="1600" dirty="0"/>
                        <a:t>1987 </a:t>
                      </a:r>
                      <a:endParaRPr lang="en-GB" sz="1400" dirty="0">
                        <a:latin typeface="Calibri"/>
                        <a:ea typeface="Calibri"/>
                        <a:cs typeface="Times New Roman"/>
                      </a:endParaRPr>
                    </a:p>
                  </a:txBody>
                  <a:tcPr marL="55801" marR="55801" marT="0" marB="0"/>
                </a:tc>
                <a:tc>
                  <a:txBody>
                    <a:bodyPr/>
                    <a:lstStyle/>
                    <a:p>
                      <a:pPr marL="47625" marR="194310" indent="-47625" algn="ctr">
                        <a:lnSpc>
                          <a:spcPct val="114000"/>
                        </a:lnSpc>
                        <a:spcAft>
                          <a:spcPts val="5"/>
                        </a:spcAft>
                      </a:pPr>
                      <a:r>
                        <a:rPr lang="en-GB" sz="1600"/>
                        <a:t>Thailand and Israel</a:t>
                      </a:r>
                      <a:endParaRPr lang="en-GB" sz="1400">
                        <a:latin typeface="Calibri"/>
                        <a:ea typeface="Calibri"/>
                        <a:cs typeface="Times New Roman"/>
                      </a:endParaRPr>
                    </a:p>
                  </a:txBody>
                  <a:tcPr marL="55801" marR="55801" marT="0" marB="0"/>
                </a:tc>
                <a:tc>
                  <a:txBody>
                    <a:bodyPr/>
                    <a:lstStyle/>
                    <a:p>
                      <a:pPr marL="47625" marR="194310" indent="-47625">
                        <a:lnSpc>
                          <a:spcPct val="114000"/>
                        </a:lnSpc>
                        <a:spcAft>
                          <a:spcPts val="5"/>
                        </a:spcAft>
                      </a:pPr>
                      <a:r>
                        <a:rPr lang="en-GB" sz="1600"/>
                        <a:t>Tamil Nadu, West Bengal,</a:t>
                      </a:r>
                      <a:endParaRPr lang="en-GB" sz="1400"/>
                    </a:p>
                    <a:p>
                      <a:pPr marL="47625">
                        <a:lnSpc>
                          <a:spcPct val="107000"/>
                        </a:lnSpc>
                        <a:spcAft>
                          <a:spcPts val="0"/>
                        </a:spcAft>
                      </a:pPr>
                      <a:r>
                        <a:rPr lang="en-GB" sz="1600"/>
                        <a:t>Rajasthan</a:t>
                      </a:r>
                      <a:endParaRPr lang="en-GB" sz="1400">
                        <a:latin typeface="Calibri"/>
                        <a:ea typeface="Calibri"/>
                        <a:cs typeface="Times New Roman"/>
                      </a:endParaRPr>
                    </a:p>
                  </a:txBody>
                  <a:tcPr marL="55801" marR="55801" marT="0" marB="0"/>
                </a:tc>
                <a:tc>
                  <a:txBody>
                    <a:bodyPr/>
                    <a:lstStyle/>
                    <a:p>
                      <a:pPr marL="47625" marR="202565" indent="-47625">
                        <a:lnSpc>
                          <a:spcPct val="107000"/>
                        </a:lnSpc>
                        <a:spcAft>
                          <a:spcPts val="0"/>
                        </a:spcAft>
                      </a:pPr>
                      <a:r>
                        <a:rPr lang="en-GB" sz="1600"/>
                        <a:t>Commercial culture production in Andhra Pradesh. Natural population exists in rivers and reservoirs</a:t>
                      </a:r>
                      <a:endParaRPr lang="en-GB" sz="1400">
                        <a:latin typeface="Calibri"/>
                        <a:ea typeface="Calibri"/>
                        <a:cs typeface="Times New Roman"/>
                      </a:endParaRPr>
                    </a:p>
                  </a:txBody>
                  <a:tcPr marL="55801" marR="55801" marT="0" marB="0"/>
                </a:tc>
                <a:tc>
                  <a:txBody>
                    <a:bodyPr/>
                    <a:lstStyle/>
                    <a:p>
                      <a:pPr marL="47625" indent="-47625">
                        <a:lnSpc>
                          <a:spcPct val="107000"/>
                        </a:lnSpc>
                        <a:spcAft>
                          <a:spcPts val="0"/>
                        </a:spcAft>
                      </a:pPr>
                      <a:r>
                        <a:rPr lang="en-GB" sz="1600"/>
                        <a:t>Government considered its regulated culture owing to increased demand. Adverse impact perceived</a:t>
                      </a:r>
                      <a:endParaRPr lang="en-GB" sz="1400">
                        <a:latin typeface="Calibri"/>
                        <a:ea typeface="Calibri"/>
                        <a:cs typeface="Times New Roman"/>
                      </a:endParaRPr>
                    </a:p>
                  </a:txBody>
                  <a:tcPr marL="55801" marR="55801" marT="0" marB="0"/>
                </a:tc>
                <a:extLst>
                  <a:ext uri="{0D108BD9-81ED-4DB2-BD59-A6C34878D82A}">
                    <a16:rowId xmlns="" xmlns:a16="http://schemas.microsoft.com/office/drawing/2014/main" val="10001"/>
                  </a:ext>
                </a:extLst>
              </a:tr>
              <a:tr h="2361486">
                <a:tc>
                  <a:txBody>
                    <a:bodyPr/>
                    <a:lstStyle/>
                    <a:p>
                      <a:pPr>
                        <a:lnSpc>
                          <a:spcPct val="107000"/>
                        </a:lnSpc>
                        <a:spcAft>
                          <a:spcPts val="80"/>
                        </a:spcAft>
                      </a:pPr>
                      <a:r>
                        <a:rPr lang="en-GB" sz="1600" i="1" dirty="0"/>
                        <a:t>Tilapia </a:t>
                      </a:r>
                      <a:r>
                        <a:rPr lang="en-GB" sz="1600" i="1" dirty="0" err="1"/>
                        <a:t>zilli</a:t>
                      </a:r>
                      <a:r>
                        <a:rPr lang="en-GB" sz="1600" i="1" dirty="0"/>
                        <a:t> </a:t>
                      </a:r>
                      <a:r>
                        <a:rPr lang="en-GB" sz="1600" dirty="0" err="1"/>
                        <a:t>Gervais</a:t>
                      </a:r>
                      <a:r>
                        <a:rPr lang="en-GB" sz="1600" dirty="0"/>
                        <a:t>,</a:t>
                      </a:r>
                      <a:endParaRPr lang="en-GB" sz="1400" dirty="0"/>
                    </a:p>
                    <a:p>
                      <a:pPr marL="47625">
                        <a:lnSpc>
                          <a:spcPct val="107000"/>
                        </a:lnSpc>
                        <a:spcAft>
                          <a:spcPts val="65"/>
                        </a:spcAft>
                      </a:pPr>
                      <a:r>
                        <a:rPr lang="en-GB" sz="1600" dirty="0"/>
                        <a:t>1848 (Red belly</a:t>
                      </a:r>
                      <a:endParaRPr lang="en-GB" sz="1400" dirty="0"/>
                    </a:p>
                    <a:p>
                      <a:pPr marL="47625">
                        <a:lnSpc>
                          <a:spcPct val="107000"/>
                        </a:lnSpc>
                        <a:spcAft>
                          <a:spcPts val="0"/>
                        </a:spcAft>
                      </a:pPr>
                      <a:r>
                        <a:rPr lang="en-GB" sz="1600" dirty="0"/>
                        <a:t>tilapia)</a:t>
                      </a:r>
                      <a:endParaRPr lang="en-GB" sz="1400" dirty="0">
                        <a:latin typeface="Calibri"/>
                        <a:ea typeface="Calibri"/>
                        <a:cs typeface="Times New Roman"/>
                      </a:endParaRPr>
                    </a:p>
                  </a:txBody>
                  <a:tcPr marL="55801" marR="55801" marT="0" marB="0"/>
                </a:tc>
                <a:tc>
                  <a:txBody>
                    <a:bodyPr/>
                    <a:lstStyle/>
                    <a:p>
                      <a:pPr marR="175260">
                        <a:lnSpc>
                          <a:spcPct val="107000"/>
                        </a:lnSpc>
                        <a:spcAft>
                          <a:spcPts val="0"/>
                        </a:spcAft>
                      </a:pPr>
                      <a:r>
                        <a:rPr lang="en-GB" sz="1600"/>
                        <a:t>Aquatic weed control in irrigation systems</a:t>
                      </a:r>
                      <a:endParaRPr lang="en-GB" sz="1400">
                        <a:latin typeface="Calibri"/>
                        <a:ea typeface="Calibri"/>
                        <a:cs typeface="Times New Roman"/>
                      </a:endParaRPr>
                    </a:p>
                  </a:txBody>
                  <a:tcPr marL="55801" marR="55801" marT="0" marB="0"/>
                </a:tc>
                <a:tc>
                  <a:txBody>
                    <a:bodyPr/>
                    <a:lstStyle/>
                    <a:p>
                      <a:pPr>
                        <a:lnSpc>
                          <a:spcPct val="107000"/>
                        </a:lnSpc>
                        <a:spcAft>
                          <a:spcPts val="0"/>
                        </a:spcAft>
                      </a:pPr>
                      <a:r>
                        <a:rPr lang="en-GB" sz="1600" dirty="0"/>
                        <a:t>1986 </a:t>
                      </a:r>
                      <a:endParaRPr lang="en-GB" sz="1400" dirty="0">
                        <a:latin typeface="Calibri"/>
                        <a:ea typeface="Calibri"/>
                        <a:cs typeface="Times New Roman"/>
                      </a:endParaRPr>
                    </a:p>
                  </a:txBody>
                  <a:tcPr marL="55801" marR="55801" marT="0" marB="0"/>
                </a:tc>
                <a:tc>
                  <a:txBody>
                    <a:bodyPr/>
                    <a:lstStyle/>
                    <a:p>
                      <a:pPr algn="ctr">
                        <a:lnSpc>
                          <a:spcPct val="107000"/>
                        </a:lnSpc>
                        <a:spcAft>
                          <a:spcPts val="60"/>
                        </a:spcAft>
                      </a:pPr>
                      <a:r>
                        <a:rPr lang="en-GB" sz="1600" dirty="0"/>
                        <a:t>Thailand</a:t>
                      </a:r>
                      <a:endParaRPr lang="en-GB" sz="1400" dirty="0">
                        <a:latin typeface="Calibri"/>
                        <a:ea typeface="Calibri"/>
                        <a:cs typeface="Times New Roman"/>
                      </a:endParaRPr>
                    </a:p>
                  </a:txBody>
                  <a:tcPr marL="55801" marR="55801" marT="0" marB="0"/>
                </a:tc>
                <a:tc>
                  <a:txBody>
                    <a:bodyPr/>
                    <a:lstStyle/>
                    <a:p>
                      <a:pPr>
                        <a:lnSpc>
                          <a:spcPct val="107000"/>
                        </a:lnSpc>
                        <a:spcAft>
                          <a:spcPts val="60"/>
                        </a:spcAft>
                      </a:pPr>
                      <a:r>
                        <a:rPr lang="en-GB" sz="1600" dirty="0" err="1"/>
                        <a:t>Indira</a:t>
                      </a:r>
                      <a:r>
                        <a:rPr lang="en-GB" sz="1600" dirty="0"/>
                        <a:t> Gandhi Canal,</a:t>
                      </a:r>
                      <a:endParaRPr lang="en-GB" sz="1400" dirty="0"/>
                    </a:p>
                    <a:p>
                      <a:pPr>
                        <a:lnSpc>
                          <a:spcPct val="107000"/>
                        </a:lnSpc>
                        <a:spcAft>
                          <a:spcPts val="0"/>
                        </a:spcAft>
                      </a:pPr>
                      <a:r>
                        <a:rPr lang="en-GB" sz="1600" dirty="0"/>
                        <a:t>Rajasthan</a:t>
                      </a:r>
                      <a:endParaRPr lang="en-GB" sz="1400" dirty="0">
                        <a:latin typeface="Calibri"/>
                        <a:ea typeface="Calibri"/>
                        <a:cs typeface="Times New Roman"/>
                      </a:endParaRPr>
                    </a:p>
                  </a:txBody>
                  <a:tcPr marL="55801" marR="55801" marT="0" marB="0"/>
                </a:tc>
                <a:tc>
                  <a:txBody>
                    <a:bodyPr/>
                    <a:lstStyle/>
                    <a:p>
                      <a:pPr marR="107315">
                        <a:lnSpc>
                          <a:spcPct val="107000"/>
                        </a:lnSpc>
                        <a:spcAft>
                          <a:spcPts val="0"/>
                        </a:spcAft>
                      </a:pPr>
                      <a:r>
                        <a:rPr lang="en-GB" sz="1600"/>
                        <a:t>Present in freshwater farms in addition to the Indira Gandhi Canal in Rajasthan</a:t>
                      </a:r>
                      <a:endParaRPr lang="en-GB" sz="1400">
                        <a:latin typeface="Calibri"/>
                        <a:ea typeface="Calibri"/>
                        <a:cs typeface="Times New Roman"/>
                      </a:endParaRPr>
                    </a:p>
                  </a:txBody>
                  <a:tcPr marL="55801" marR="55801" marT="0" marB="0"/>
                </a:tc>
                <a:tc>
                  <a:txBody>
                    <a:bodyPr/>
                    <a:lstStyle/>
                    <a:p>
                      <a:pPr marL="47625" indent="-47625">
                        <a:lnSpc>
                          <a:spcPct val="114000"/>
                        </a:lnSpc>
                        <a:spcAft>
                          <a:spcPts val="5"/>
                        </a:spcAft>
                      </a:pPr>
                      <a:r>
                        <a:rPr lang="en-GB" sz="1600" dirty="0"/>
                        <a:t>Impact not perceived, but introduction was</a:t>
                      </a:r>
                      <a:endParaRPr lang="en-GB" sz="1400" dirty="0"/>
                    </a:p>
                    <a:p>
                      <a:pPr marL="47625">
                        <a:lnSpc>
                          <a:spcPct val="107000"/>
                        </a:lnSpc>
                        <a:spcAft>
                          <a:spcPts val="0"/>
                        </a:spcAft>
                      </a:pPr>
                      <a:r>
                        <a:rPr lang="en-GB" sz="1600" dirty="0"/>
                        <a:t>unnecessary</a:t>
                      </a:r>
                      <a:endParaRPr lang="en-GB" sz="1400" dirty="0">
                        <a:latin typeface="Calibri"/>
                        <a:ea typeface="Calibri"/>
                        <a:cs typeface="Times New Roman"/>
                      </a:endParaRPr>
                    </a:p>
                  </a:txBody>
                  <a:tcPr marL="55801" marR="55801" marT="0" marB="0"/>
                </a:tc>
                <a:extLst>
                  <a:ext uri="{0D108BD9-81ED-4DB2-BD59-A6C34878D82A}">
                    <a16:rowId xmlns="" xmlns:a16="http://schemas.microsoft.com/office/drawing/2014/main" val="10002"/>
                  </a:ext>
                </a:extLst>
              </a:tr>
            </a:tbl>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 y="0"/>
          <a:ext cx="9144000" cy="6858000"/>
        </p:xfrm>
        <a:graphic>
          <a:graphicData uri="http://schemas.openxmlformats.org/drawingml/2006/table">
            <a:tbl>
              <a:tblPr>
                <a:tableStyleId>{9DCAF9ED-07DC-4A11-8D7F-57B35C25682E}</a:tableStyleId>
              </a:tblPr>
              <a:tblGrid>
                <a:gridCol w="1843554">
                  <a:extLst>
                    <a:ext uri="{9D8B030D-6E8A-4147-A177-3AD203B41FA5}">
                      <a16:colId xmlns="" xmlns:a16="http://schemas.microsoft.com/office/drawing/2014/main" val="20000"/>
                    </a:ext>
                  </a:extLst>
                </a:gridCol>
                <a:gridCol w="884907">
                  <a:extLst>
                    <a:ext uri="{9D8B030D-6E8A-4147-A177-3AD203B41FA5}">
                      <a16:colId xmlns="" xmlns:a16="http://schemas.microsoft.com/office/drawing/2014/main" val="20001"/>
                    </a:ext>
                  </a:extLst>
                </a:gridCol>
                <a:gridCol w="773691">
                  <a:extLst>
                    <a:ext uri="{9D8B030D-6E8A-4147-A177-3AD203B41FA5}">
                      <a16:colId xmlns="" xmlns:a16="http://schemas.microsoft.com/office/drawing/2014/main" val="20002"/>
                    </a:ext>
                  </a:extLst>
                </a:gridCol>
                <a:gridCol w="1095452">
                  <a:extLst>
                    <a:ext uri="{9D8B030D-6E8A-4147-A177-3AD203B41FA5}">
                      <a16:colId xmlns="" xmlns:a16="http://schemas.microsoft.com/office/drawing/2014/main" val="20003"/>
                    </a:ext>
                  </a:extLst>
                </a:gridCol>
                <a:gridCol w="1095452">
                  <a:extLst>
                    <a:ext uri="{9D8B030D-6E8A-4147-A177-3AD203B41FA5}">
                      <a16:colId xmlns="" xmlns:a16="http://schemas.microsoft.com/office/drawing/2014/main" val="20004"/>
                    </a:ext>
                  </a:extLst>
                </a:gridCol>
                <a:gridCol w="1565451">
                  <a:extLst>
                    <a:ext uri="{9D8B030D-6E8A-4147-A177-3AD203B41FA5}">
                      <a16:colId xmlns="" xmlns:a16="http://schemas.microsoft.com/office/drawing/2014/main" val="20005"/>
                    </a:ext>
                  </a:extLst>
                </a:gridCol>
                <a:gridCol w="1885493">
                  <a:extLst>
                    <a:ext uri="{9D8B030D-6E8A-4147-A177-3AD203B41FA5}">
                      <a16:colId xmlns="" xmlns:a16="http://schemas.microsoft.com/office/drawing/2014/main" val="20006"/>
                    </a:ext>
                  </a:extLst>
                </a:gridCol>
              </a:tblGrid>
              <a:tr h="2014073">
                <a:tc>
                  <a:txBody>
                    <a:bodyPr/>
                    <a:lstStyle/>
                    <a:p>
                      <a:pPr marL="47625" marR="91440" indent="-47625">
                        <a:lnSpc>
                          <a:spcPct val="107000"/>
                        </a:lnSpc>
                        <a:spcAft>
                          <a:spcPts val="0"/>
                        </a:spcAft>
                      </a:pPr>
                      <a:r>
                        <a:rPr lang="en-GB" sz="1800" i="1" dirty="0" err="1"/>
                        <a:t>Aristichthys</a:t>
                      </a:r>
                      <a:r>
                        <a:rPr lang="en-GB" sz="1800" i="1" dirty="0"/>
                        <a:t> </a:t>
                      </a:r>
                      <a:r>
                        <a:rPr lang="en-GB" sz="1800" i="1" dirty="0" err="1"/>
                        <a:t>nobils</a:t>
                      </a:r>
                      <a:r>
                        <a:rPr lang="en-GB" sz="1800" i="1" dirty="0"/>
                        <a:t> </a:t>
                      </a:r>
                      <a:r>
                        <a:rPr lang="en-GB" sz="1800" dirty="0"/>
                        <a:t>Richard (Bighead)</a:t>
                      </a:r>
                      <a:endParaRPr lang="en-GB" sz="1600" dirty="0">
                        <a:latin typeface="Calibri"/>
                        <a:ea typeface="Calibri"/>
                        <a:cs typeface="Times New Roman"/>
                      </a:endParaRPr>
                    </a:p>
                  </a:txBody>
                  <a:tcPr marL="68580" marR="68580" marT="0" marB="0"/>
                </a:tc>
                <a:tc>
                  <a:txBody>
                    <a:bodyPr/>
                    <a:lstStyle/>
                    <a:p>
                      <a:pPr>
                        <a:lnSpc>
                          <a:spcPct val="107000"/>
                        </a:lnSpc>
                        <a:spcAft>
                          <a:spcPts val="0"/>
                        </a:spcAft>
                      </a:pPr>
                      <a:r>
                        <a:rPr lang="en-GB" sz="1800" dirty="0"/>
                        <a:t>Aquaculture</a:t>
                      </a:r>
                      <a:endParaRPr lang="en-GB" sz="1600" dirty="0">
                        <a:latin typeface="Calibri"/>
                        <a:ea typeface="Calibri"/>
                        <a:cs typeface="Times New Roman"/>
                      </a:endParaRPr>
                    </a:p>
                  </a:txBody>
                  <a:tcPr marL="68580" marR="68580" marT="0" marB="0"/>
                </a:tc>
                <a:tc>
                  <a:txBody>
                    <a:bodyPr/>
                    <a:lstStyle/>
                    <a:p>
                      <a:pPr marL="47625" marR="290195" indent="-47625">
                        <a:lnSpc>
                          <a:spcPct val="107000"/>
                        </a:lnSpc>
                        <a:spcAft>
                          <a:spcPts val="0"/>
                        </a:spcAft>
                      </a:pPr>
                      <a:r>
                        <a:rPr lang="en-GB" sz="1800"/>
                        <a:t>1980 </a:t>
                      </a:r>
                      <a:endParaRPr lang="en-GB" sz="1600">
                        <a:latin typeface="Calibri"/>
                        <a:ea typeface="Calibri"/>
                        <a:cs typeface="Times New Roman"/>
                      </a:endParaRPr>
                    </a:p>
                  </a:txBody>
                  <a:tcPr marL="68580" marR="68580" marT="0" marB="0"/>
                </a:tc>
                <a:tc>
                  <a:txBody>
                    <a:bodyPr/>
                    <a:lstStyle/>
                    <a:p>
                      <a:pPr algn="ctr">
                        <a:lnSpc>
                          <a:spcPct val="107000"/>
                        </a:lnSpc>
                        <a:spcAft>
                          <a:spcPts val="0"/>
                        </a:spcAft>
                      </a:pPr>
                      <a:r>
                        <a:rPr lang="en-GB" sz="1800"/>
                        <a:t>Bangladesh and Nepal</a:t>
                      </a:r>
                      <a:endParaRPr lang="en-GB" sz="1600">
                        <a:latin typeface="Calibri"/>
                        <a:ea typeface="Calibri"/>
                        <a:cs typeface="Times New Roman"/>
                      </a:endParaRPr>
                    </a:p>
                  </a:txBody>
                  <a:tcPr marL="68580" marR="68580" marT="0" marB="0"/>
                </a:tc>
                <a:tc>
                  <a:txBody>
                    <a:bodyPr/>
                    <a:lstStyle/>
                    <a:p>
                      <a:pPr>
                        <a:lnSpc>
                          <a:spcPct val="107000"/>
                        </a:lnSpc>
                        <a:spcAft>
                          <a:spcPts val="0"/>
                        </a:spcAft>
                      </a:pPr>
                      <a:r>
                        <a:rPr lang="en-GB" sz="1800"/>
                        <a:t>West Bengal</a:t>
                      </a:r>
                      <a:endParaRPr lang="en-GB" sz="1600">
                        <a:latin typeface="Calibri"/>
                        <a:ea typeface="Calibri"/>
                        <a:cs typeface="Times New Roman"/>
                      </a:endParaRPr>
                    </a:p>
                  </a:txBody>
                  <a:tcPr marL="68580" marR="68580" marT="0" marB="0"/>
                </a:tc>
                <a:tc>
                  <a:txBody>
                    <a:bodyPr/>
                    <a:lstStyle/>
                    <a:p>
                      <a:pPr marL="47625" marR="635" indent="-47625">
                        <a:lnSpc>
                          <a:spcPct val="107000"/>
                        </a:lnSpc>
                        <a:spcAft>
                          <a:spcPts val="0"/>
                        </a:spcAft>
                      </a:pPr>
                      <a:r>
                        <a:rPr lang="en-GB" sz="1800"/>
                        <a:t>Widely cultivated and some are present in natural waters</a:t>
                      </a:r>
                      <a:endParaRPr lang="en-GB" sz="1600">
                        <a:latin typeface="Calibri"/>
                        <a:ea typeface="Calibri"/>
                        <a:cs typeface="Times New Roman"/>
                      </a:endParaRPr>
                    </a:p>
                  </a:txBody>
                  <a:tcPr marL="68580" marR="68580" marT="0" marB="0"/>
                </a:tc>
                <a:tc>
                  <a:txBody>
                    <a:bodyPr/>
                    <a:lstStyle/>
                    <a:p>
                      <a:pPr>
                        <a:lnSpc>
                          <a:spcPct val="107000"/>
                        </a:lnSpc>
                        <a:spcAft>
                          <a:spcPts val="60"/>
                        </a:spcAft>
                      </a:pPr>
                      <a:r>
                        <a:rPr lang="en-GB" sz="1800"/>
                        <a:t>A banned species in</a:t>
                      </a:r>
                      <a:endParaRPr lang="en-GB" sz="1600"/>
                    </a:p>
                    <a:p>
                      <a:pPr marL="47625">
                        <a:lnSpc>
                          <a:spcPct val="107000"/>
                        </a:lnSpc>
                        <a:spcAft>
                          <a:spcPts val="0"/>
                        </a:spcAft>
                      </a:pPr>
                      <a:r>
                        <a:rPr lang="en-GB" sz="1800"/>
                        <a:t>aquaculture. Significant adverse impact perceived</a:t>
                      </a:r>
                      <a:endParaRPr lang="en-GB" sz="1600">
                        <a:latin typeface="Calibri"/>
                        <a:ea typeface="Calibri"/>
                        <a:cs typeface="Times New Roman"/>
                      </a:endParaRPr>
                    </a:p>
                  </a:txBody>
                  <a:tcPr marL="68580" marR="68580" marT="0" marB="0"/>
                </a:tc>
                <a:extLst>
                  <a:ext uri="{0D108BD9-81ED-4DB2-BD59-A6C34878D82A}">
                    <a16:rowId xmlns="" xmlns:a16="http://schemas.microsoft.com/office/drawing/2014/main" val="10000"/>
                  </a:ext>
                </a:extLst>
              </a:tr>
              <a:tr h="2035623">
                <a:tc>
                  <a:txBody>
                    <a:bodyPr/>
                    <a:lstStyle/>
                    <a:p>
                      <a:pPr>
                        <a:lnSpc>
                          <a:spcPct val="107000"/>
                        </a:lnSpc>
                        <a:spcAft>
                          <a:spcPts val="60"/>
                        </a:spcAft>
                      </a:pPr>
                      <a:r>
                        <a:rPr lang="en-GB" sz="1800" i="1" dirty="0" err="1"/>
                        <a:t>Ictalurus</a:t>
                      </a:r>
                      <a:r>
                        <a:rPr lang="en-GB" sz="1800" i="1" dirty="0"/>
                        <a:t> </a:t>
                      </a:r>
                      <a:r>
                        <a:rPr lang="en-GB" sz="1800" i="1" dirty="0" err="1"/>
                        <a:t>punctatus</a:t>
                      </a:r>
                      <a:endParaRPr lang="en-GB" sz="1600" i="1" dirty="0"/>
                    </a:p>
                    <a:p>
                      <a:pPr marL="47625">
                        <a:lnSpc>
                          <a:spcPct val="107000"/>
                        </a:lnSpc>
                        <a:spcAft>
                          <a:spcPts val="65"/>
                        </a:spcAft>
                      </a:pPr>
                      <a:r>
                        <a:rPr lang="en-GB" sz="1800" dirty="0"/>
                        <a:t>Rafinesque, 1818</a:t>
                      </a:r>
                      <a:endParaRPr lang="en-GB" sz="1600" dirty="0"/>
                    </a:p>
                    <a:p>
                      <a:pPr marL="47625">
                        <a:lnSpc>
                          <a:spcPct val="107000"/>
                        </a:lnSpc>
                        <a:spcAft>
                          <a:spcPts val="0"/>
                        </a:spcAft>
                      </a:pPr>
                      <a:r>
                        <a:rPr lang="en-GB" sz="1800" dirty="0"/>
                        <a:t>(Channel catfish)</a:t>
                      </a:r>
                      <a:endParaRPr lang="en-GB" sz="1600" dirty="0">
                        <a:latin typeface="Calibri"/>
                        <a:ea typeface="Calibri"/>
                        <a:cs typeface="Times New Roman"/>
                      </a:endParaRPr>
                    </a:p>
                  </a:txBody>
                  <a:tcPr marL="68580" marR="68580" marT="0" marB="0"/>
                </a:tc>
                <a:tc>
                  <a:txBody>
                    <a:bodyPr/>
                    <a:lstStyle/>
                    <a:p>
                      <a:pPr>
                        <a:lnSpc>
                          <a:spcPct val="107000"/>
                        </a:lnSpc>
                        <a:spcAft>
                          <a:spcPts val="0"/>
                        </a:spcAft>
                      </a:pPr>
                      <a:r>
                        <a:rPr lang="en-GB" sz="1800"/>
                        <a:t>-do-</a:t>
                      </a:r>
                      <a:endParaRPr lang="en-GB" sz="1600">
                        <a:latin typeface="Calibri"/>
                        <a:ea typeface="Calibri"/>
                        <a:cs typeface="Times New Roman"/>
                      </a:endParaRPr>
                    </a:p>
                  </a:txBody>
                  <a:tcPr marL="68580" marR="68580" marT="0" marB="0"/>
                </a:tc>
                <a:tc>
                  <a:txBody>
                    <a:bodyPr/>
                    <a:lstStyle/>
                    <a:p>
                      <a:pPr>
                        <a:lnSpc>
                          <a:spcPct val="107000"/>
                        </a:lnSpc>
                        <a:spcAft>
                          <a:spcPts val="0"/>
                        </a:spcAft>
                      </a:pPr>
                      <a:r>
                        <a:rPr lang="en-GB" sz="1800"/>
                        <a:t>1990</a:t>
                      </a:r>
                      <a:endParaRPr lang="en-GB" sz="1600">
                        <a:latin typeface="Calibri"/>
                        <a:ea typeface="Calibri"/>
                        <a:cs typeface="Times New Roman"/>
                      </a:endParaRPr>
                    </a:p>
                  </a:txBody>
                  <a:tcPr marL="68580" marR="68580" marT="0" marB="0"/>
                </a:tc>
                <a:tc>
                  <a:txBody>
                    <a:bodyPr/>
                    <a:lstStyle/>
                    <a:p>
                      <a:pPr algn="ctr">
                        <a:lnSpc>
                          <a:spcPct val="107000"/>
                        </a:lnSpc>
                        <a:spcAft>
                          <a:spcPts val="60"/>
                        </a:spcAft>
                      </a:pPr>
                      <a:endParaRPr lang="en-GB" sz="1800" dirty="0">
                        <a:latin typeface="Times New Roman"/>
                        <a:ea typeface="Calibri"/>
                        <a:cs typeface="Times New Roman"/>
                      </a:endParaRPr>
                    </a:p>
                  </a:txBody>
                  <a:tcPr marL="68580" marR="68580" marT="0" marB="0"/>
                </a:tc>
                <a:tc>
                  <a:txBody>
                    <a:bodyPr/>
                    <a:lstStyle/>
                    <a:p>
                      <a:pPr>
                        <a:lnSpc>
                          <a:spcPct val="107000"/>
                        </a:lnSpc>
                        <a:spcAft>
                          <a:spcPts val="60"/>
                        </a:spcAft>
                      </a:pPr>
                      <a:r>
                        <a:rPr lang="en-GB" sz="1800"/>
                        <a:t>Thanjavur (TN)</a:t>
                      </a:r>
                      <a:endParaRPr lang="en-GB" sz="1600"/>
                    </a:p>
                    <a:p>
                      <a:pPr marL="47625">
                        <a:lnSpc>
                          <a:spcPct val="107000"/>
                        </a:lnSpc>
                        <a:spcAft>
                          <a:spcPts val="0"/>
                        </a:spcAft>
                      </a:pPr>
                      <a:r>
                        <a:rPr lang="en-GB" sz="1800"/>
                        <a:t>West Bengal</a:t>
                      </a:r>
                      <a:endParaRPr lang="en-GB" sz="1600">
                        <a:latin typeface="Calibri"/>
                        <a:ea typeface="Calibri"/>
                        <a:cs typeface="Times New Roman"/>
                      </a:endParaRPr>
                    </a:p>
                  </a:txBody>
                  <a:tcPr marL="68580" marR="68580" marT="0" marB="0"/>
                </a:tc>
                <a:tc>
                  <a:txBody>
                    <a:bodyPr/>
                    <a:lstStyle/>
                    <a:p>
                      <a:pPr>
                        <a:lnSpc>
                          <a:spcPct val="107000"/>
                        </a:lnSpc>
                        <a:spcAft>
                          <a:spcPts val="0"/>
                        </a:spcAft>
                      </a:pPr>
                      <a:r>
                        <a:rPr lang="en-GB" sz="1800"/>
                        <a:t>Limited occurrence</a:t>
                      </a:r>
                      <a:endParaRPr lang="en-GB" sz="1600">
                        <a:latin typeface="Calibri"/>
                        <a:ea typeface="Calibri"/>
                        <a:cs typeface="Times New Roman"/>
                      </a:endParaRPr>
                    </a:p>
                  </a:txBody>
                  <a:tcPr marL="68580" marR="68580" marT="0" marB="0"/>
                </a:tc>
                <a:tc>
                  <a:txBody>
                    <a:bodyPr/>
                    <a:lstStyle/>
                    <a:p>
                      <a:pPr marL="47625" indent="-47625">
                        <a:lnSpc>
                          <a:spcPct val="107000"/>
                        </a:lnSpc>
                        <a:spcAft>
                          <a:spcPts val="0"/>
                        </a:spcAft>
                      </a:pPr>
                      <a:r>
                        <a:rPr lang="en-GB" sz="1800"/>
                        <a:t>Unauthorized trials were not successful</a:t>
                      </a:r>
                      <a:endParaRPr lang="en-GB" sz="1600">
                        <a:latin typeface="Calibri"/>
                        <a:ea typeface="Calibri"/>
                        <a:cs typeface="Times New Roman"/>
                      </a:endParaRPr>
                    </a:p>
                  </a:txBody>
                  <a:tcPr marL="68580" marR="68580" marT="0" marB="0"/>
                </a:tc>
                <a:extLst>
                  <a:ext uri="{0D108BD9-81ED-4DB2-BD59-A6C34878D82A}">
                    <a16:rowId xmlns="" xmlns:a16="http://schemas.microsoft.com/office/drawing/2014/main" val="10001"/>
                  </a:ext>
                </a:extLst>
              </a:tr>
              <a:tr h="2808304">
                <a:tc>
                  <a:txBody>
                    <a:bodyPr/>
                    <a:lstStyle/>
                    <a:p>
                      <a:pPr marL="47625" marR="180340" indent="-47625">
                        <a:lnSpc>
                          <a:spcPct val="114000"/>
                        </a:lnSpc>
                        <a:spcAft>
                          <a:spcPts val="5"/>
                        </a:spcAft>
                      </a:pPr>
                      <a:r>
                        <a:rPr lang="en-GB" sz="1800" i="1" dirty="0" err="1"/>
                        <a:t>Clarias</a:t>
                      </a:r>
                      <a:r>
                        <a:rPr lang="en-GB" sz="1800" i="1" dirty="0"/>
                        <a:t> </a:t>
                      </a:r>
                      <a:r>
                        <a:rPr lang="en-GB" sz="1800" i="1" dirty="0" err="1"/>
                        <a:t>gariepinus</a:t>
                      </a:r>
                      <a:r>
                        <a:rPr lang="en-GB" sz="1800" i="1" dirty="0"/>
                        <a:t> </a:t>
                      </a:r>
                      <a:r>
                        <a:rPr lang="en-GB" sz="1800" dirty="0"/>
                        <a:t>Burch. 1822 (African</a:t>
                      </a:r>
                      <a:endParaRPr lang="en-GB" sz="1600" dirty="0"/>
                    </a:p>
                    <a:p>
                      <a:pPr marL="47625">
                        <a:lnSpc>
                          <a:spcPct val="107000"/>
                        </a:lnSpc>
                        <a:spcAft>
                          <a:spcPts val="0"/>
                        </a:spcAft>
                      </a:pPr>
                      <a:r>
                        <a:rPr lang="en-GB" sz="1800" dirty="0"/>
                        <a:t>catfish)</a:t>
                      </a:r>
                      <a:endParaRPr lang="en-GB" sz="1600" dirty="0">
                        <a:latin typeface="Calibri"/>
                        <a:ea typeface="Calibri"/>
                        <a:cs typeface="Times New Roman"/>
                      </a:endParaRPr>
                    </a:p>
                  </a:txBody>
                  <a:tcPr marL="68580" marR="68580" marT="0" marB="0"/>
                </a:tc>
                <a:tc>
                  <a:txBody>
                    <a:bodyPr/>
                    <a:lstStyle/>
                    <a:p>
                      <a:pPr>
                        <a:lnSpc>
                          <a:spcPct val="107000"/>
                        </a:lnSpc>
                        <a:spcAft>
                          <a:spcPts val="0"/>
                        </a:spcAft>
                      </a:pPr>
                      <a:r>
                        <a:rPr lang="en-GB" sz="1800"/>
                        <a:t>-do-</a:t>
                      </a:r>
                      <a:endParaRPr lang="en-GB" sz="1600">
                        <a:latin typeface="Calibri"/>
                        <a:ea typeface="Calibri"/>
                        <a:cs typeface="Times New Roman"/>
                      </a:endParaRPr>
                    </a:p>
                  </a:txBody>
                  <a:tcPr marL="68580" marR="68580" marT="0" marB="0"/>
                </a:tc>
                <a:tc>
                  <a:txBody>
                    <a:bodyPr/>
                    <a:lstStyle/>
                    <a:p>
                      <a:pPr>
                        <a:lnSpc>
                          <a:spcPct val="107000"/>
                        </a:lnSpc>
                        <a:spcAft>
                          <a:spcPts val="0"/>
                        </a:spcAft>
                      </a:pPr>
                      <a:r>
                        <a:rPr lang="en-GB" sz="1800"/>
                        <a:t>Possibly 1994</a:t>
                      </a:r>
                      <a:endParaRPr lang="en-GB" sz="1600">
                        <a:latin typeface="Calibri"/>
                        <a:ea typeface="Calibri"/>
                        <a:cs typeface="Times New Roman"/>
                      </a:endParaRPr>
                    </a:p>
                  </a:txBody>
                  <a:tcPr marL="68580" marR="68580" marT="0" marB="0"/>
                </a:tc>
                <a:tc>
                  <a:txBody>
                    <a:bodyPr/>
                    <a:lstStyle/>
                    <a:p>
                      <a:pPr algn="ctr">
                        <a:lnSpc>
                          <a:spcPct val="107000"/>
                        </a:lnSpc>
                        <a:spcAft>
                          <a:spcPts val="0"/>
                        </a:spcAft>
                      </a:pPr>
                      <a:endParaRPr lang="en-GB" sz="1800">
                        <a:latin typeface="Times New Roman"/>
                        <a:ea typeface="Calibri"/>
                        <a:cs typeface="Times New Roman"/>
                      </a:endParaRPr>
                    </a:p>
                  </a:txBody>
                  <a:tcPr marL="68580" marR="68580" marT="0" marB="0"/>
                </a:tc>
                <a:tc>
                  <a:txBody>
                    <a:bodyPr/>
                    <a:lstStyle/>
                    <a:p>
                      <a:pPr>
                        <a:lnSpc>
                          <a:spcPct val="107000"/>
                        </a:lnSpc>
                        <a:spcAft>
                          <a:spcPts val="0"/>
                        </a:spcAft>
                      </a:pPr>
                      <a:r>
                        <a:rPr lang="en-GB" sz="1800"/>
                        <a:t>West Bengal</a:t>
                      </a:r>
                      <a:endParaRPr lang="en-GB" sz="1600">
                        <a:latin typeface="Calibri"/>
                        <a:ea typeface="Calibri"/>
                        <a:cs typeface="Times New Roman"/>
                      </a:endParaRPr>
                    </a:p>
                  </a:txBody>
                  <a:tcPr marL="68580" marR="68580" marT="0" marB="0"/>
                </a:tc>
                <a:tc>
                  <a:txBody>
                    <a:bodyPr/>
                    <a:lstStyle/>
                    <a:p>
                      <a:pPr marL="47625" marR="269240" indent="-47625">
                        <a:lnSpc>
                          <a:spcPct val="107000"/>
                        </a:lnSpc>
                        <a:spcAft>
                          <a:spcPts val="0"/>
                        </a:spcAft>
                      </a:pPr>
                      <a:r>
                        <a:rPr lang="en-GB" sz="1800"/>
                        <a:t>Widely cultured and some are present in natural waters</a:t>
                      </a:r>
                      <a:endParaRPr lang="en-GB" sz="1600">
                        <a:latin typeface="Calibri"/>
                        <a:ea typeface="Calibri"/>
                        <a:cs typeface="Times New Roman"/>
                      </a:endParaRPr>
                    </a:p>
                  </a:txBody>
                  <a:tcPr marL="68580" marR="68580" marT="0" marB="0"/>
                </a:tc>
                <a:tc>
                  <a:txBody>
                    <a:bodyPr/>
                    <a:lstStyle/>
                    <a:p>
                      <a:pPr>
                        <a:lnSpc>
                          <a:spcPct val="107000"/>
                        </a:lnSpc>
                        <a:spcAft>
                          <a:spcPts val="60"/>
                        </a:spcAft>
                      </a:pPr>
                      <a:r>
                        <a:rPr lang="en-GB" sz="1800" dirty="0"/>
                        <a:t>A banned species in</a:t>
                      </a:r>
                      <a:endParaRPr lang="en-GB" sz="1600" dirty="0"/>
                    </a:p>
                    <a:p>
                      <a:pPr marL="47625">
                        <a:lnSpc>
                          <a:spcPct val="107000"/>
                        </a:lnSpc>
                        <a:spcAft>
                          <a:spcPts val="0"/>
                        </a:spcAft>
                      </a:pPr>
                      <a:r>
                        <a:rPr lang="en-GB" sz="1800" dirty="0"/>
                        <a:t>aquaculture. Significant adverse impact perceived</a:t>
                      </a:r>
                      <a:endParaRPr lang="en-GB" sz="1600" dirty="0">
                        <a:latin typeface="Calibri"/>
                        <a:ea typeface="Calibri"/>
                        <a:cs typeface="Times New Roman"/>
                      </a:endParaRPr>
                    </a:p>
                  </a:txBody>
                  <a:tcPr marL="68580" marR="68580" marT="0" marB="0"/>
                </a:tc>
                <a:extLst>
                  <a:ext uri="{0D108BD9-81ED-4DB2-BD59-A6C34878D82A}">
                    <a16:rowId xmlns="" xmlns:a16="http://schemas.microsoft.com/office/drawing/2014/main" val="10002"/>
                  </a:ext>
                </a:extLst>
              </a:tr>
            </a:tbl>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 y="0"/>
          <a:ext cx="9143999" cy="6858000"/>
        </p:xfrm>
        <a:graphic>
          <a:graphicData uri="http://schemas.openxmlformats.org/drawingml/2006/table">
            <a:tbl>
              <a:tblPr>
                <a:tableStyleId>{9DCAF9ED-07DC-4A11-8D7F-57B35C25682E}</a:tableStyleId>
              </a:tblPr>
              <a:tblGrid>
                <a:gridCol w="1524000">
                  <a:extLst>
                    <a:ext uri="{9D8B030D-6E8A-4147-A177-3AD203B41FA5}">
                      <a16:colId xmlns="" xmlns:a16="http://schemas.microsoft.com/office/drawing/2014/main" val="20000"/>
                    </a:ext>
                  </a:extLst>
                </a:gridCol>
                <a:gridCol w="1066800">
                  <a:extLst>
                    <a:ext uri="{9D8B030D-6E8A-4147-A177-3AD203B41FA5}">
                      <a16:colId xmlns="" xmlns:a16="http://schemas.microsoft.com/office/drawing/2014/main" val="20001"/>
                    </a:ext>
                  </a:extLst>
                </a:gridCol>
                <a:gridCol w="1066800">
                  <a:extLst>
                    <a:ext uri="{9D8B030D-6E8A-4147-A177-3AD203B41FA5}">
                      <a16:colId xmlns="" xmlns:a16="http://schemas.microsoft.com/office/drawing/2014/main" val="20002"/>
                    </a:ext>
                  </a:extLst>
                </a:gridCol>
                <a:gridCol w="940004">
                  <a:extLst>
                    <a:ext uri="{9D8B030D-6E8A-4147-A177-3AD203B41FA5}">
                      <a16:colId xmlns="" xmlns:a16="http://schemas.microsoft.com/office/drawing/2014/main" val="20003"/>
                    </a:ext>
                  </a:extLst>
                </a:gridCol>
                <a:gridCol w="1269796">
                  <a:extLst>
                    <a:ext uri="{9D8B030D-6E8A-4147-A177-3AD203B41FA5}">
                      <a16:colId xmlns="" xmlns:a16="http://schemas.microsoft.com/office/drawing/2014/main" val="20004"/>
                    </a:ext>
                  </a:extLst>
                </a:gridCol>
                <a:gridCol w="1524000">
                  <a:extLst>
                    <a:ext uri="{9D8B030D-6E8A-4147-A177-3AD203B41FA5}">
                      <a16:colId xmlns="" xmlns:a16="http://schemas.microsoft.com/office/drawing/2014/main" val="20005"/>
                    </a:ext>
                  </a:extLst>
                </a:gridCol>
                <a:gridCol w="1752599">
                  <a:extLst>
                    <a:ext uri="{9D8B030D-6E8A-4147-A177-3AD203B41FA5}">
                      <a16:colId xmlns="" xmlns:a16="http://schemas.microsoft.com/office/drawing/2014/main" val="20006"/>
                    </a:ext>
                  </a:extLst>
                </a:gridCol>
              </a:tblGrid>
              <a:tr h="2436523">
                <a:tc>
                  <a:txBody>
                    <a:bodyPr/>
                    <a:lstStyle/>
                    <a:p>
                      <a:pPr marL="47625" marR="137795" indent="-47625">
                        <a:lnSpc>
                          <a:spcPct val="114000"/>
                        </a:lnSpc>
                        <a:spcAft>
                          <a:spcPts val="0"/>
                        </a:spcAft>
                      </a:pPr>
                      <a:r>
                        <a:rPr lang="en-GB" sz="1600" i="1" dirty="0" err="1"/>
                        <a:t>Pangasianodon</a:t>
                      </a:r>
                      <a:r>
                        <a:rPr lang="en-GB" sz="1600" i="1" dirty="0"/>
                        <a:t> </a:t>
                      </a:r>
                      <a:r>
                        <a:rPr lang="en-GB" sz="1600" i="1" dirty="0" err="1"/>
                        <a:t>hypophthalmus</a:t>
                      </a:r>
                      <a:r>
                        <a:rPr lang="en-GB" sz="1600" i="1" dirty="0"/>
                        <a:t> </a:t>
                      </a:r>
                      <a:r>
                        <a:rPr lang="en-GB" sz="1600" dirty="0" err="1"/>
                        <a:t>Sauvage</a:t>
                      </a:r>
                      <a:endParaRPr lang="en-GB" sz="1400" dirty="0"/>
                    </a:p>
                    <a:p>
                      <a:pPr marL="47625">
                        <a:lnSpc>
                          <a:spcPct val="107000"/>
                        </a:lnSpc>
                        <a:spcAft>
                          <a:spcPts val="0"/>
                        </a:spcAft>
                      </a:pPr>
                      <a:r>
                        <a:rPr lang="en-GB" sz="1600" dirty="0"/>
                        <a:t>(</a:t>
                      </a:r>
                      <a:r>
                        <a:rPr lang="en-GB" sz="1600" dirty="0" err="1"/>
                        <a:t>Sutchi</a:t>
                      </a:r>
                      <a:r>
                        <a:rPr lang="en-GB" sz="1600" dirty="0"/>
                        <a:t> catfish)</a:t>
                      </a:r>
                      <a:endParaRPr lang="en-GB" sz="1400" dirty="0">
                        <a:latin typeface="Calibri"/>
                        <a:ea typeface="Calibri"/>
                        <a:cs typeface="Times New Roman"/>
                      </a:endParaRPr>
                    </a:p>
                  </a:txBody>
                  <a:tcPr marL="50596" marR="50596" marT="0" marB="0"/>
                </a:tc>
                <a:tc>
                  <a:txBody>
                    <a:bodyPr/>
                    <a:lstStyle/>
                    <a:p>
                      <a:pPr marL="47625" marR="138430" indent="-47625">
                        <a:lnSpc>
                          <a:spcPct val="107000"/>
                        </a:lnSpc>
                        <a:spcAft>
                          <a:spcPts val="0"/>
                        </a:spcAft>
                      </a:pPr>
                      <a:r>
                        <a:rPr lang="en-GB" sz="1600"/>
                        <a:t>Aquaculture and aquarium purpose</a:t>
                      </a:r>
                      <a:endParaRPr lang="en-GB" sz="1400">
                        <a:latin typeface="Calibri"/>
                        <a:ea typeface="Calibri"/>
                        <a:cs typeface="Times New Roman"/>
                      </a:endParaRPr>
                    </a:p>
                  </a:txBody>
                  <a:tcPr marL="50596" marR="50596" marT="0" marB="0"/>
                </a:tc>
                <a:tc>
                  <a:txBody>
                    <a:bodyPr/>
                    <a:lstStyle/>
                    <a:p>
                      <a:pPr>
                        <a:lnSpc>
                          <a:spcPct val="107000"/>
                        </a:lnSpc>
                        <a:spcAft>
                          <a:spcPts val="0"/>
                        </a:spcAft>
                      </a:pPr>
                      <a:r>
                        <a:rPr lang="en-GB" sz="1600" dirty="0"/>
                        <a:t>Possibly 1997</a:t>
                      </a:r>
                      <a:endParaRPr lang="en-GB" sz="1400" dirty="0">
                        <a:latin typeface="Calibri"/>
                        <a:ea typeface="Calibri"/>
                        <a:cs typeface="Times New Roman"/>
                      </a:endParaRPr>
                    </a:p>
                  </a:txBody>
                  <a:tcPr marL="50596" marR="50596" marT="0" marB="0"/>
                </a:tc>
                <a:tc>
                  <a:txBody>
                    <a:bodyPr/>
                    <a:lstStyle/>
                    <a:p>
                      <a:pPr algn="ctr">
                        <a:lnSpc>
                          <a:spcPct val="107000"/>
                        </a:lnSpc>
                        <a:spcAft>
                          <a:spcPts val="0"/>
                        </a:spcAft>
                      </a:pPr>
                      <a:endParaRPr lang="en-GB" sz="1600">
                        <a:latin typeface="Times New Roman"/>
                        <a:ea typeface="Calibri"/>
                        <a:cs typeface="Times New Roman"/>
                      </a:endParaRPr>
                    </a:p>
                  </a:txBody>
                  <a:tcPr marL="50596" marR="50596" marT="0" marB="0"/>
                </a:tc>
                <a:tc>
                  <a:txBody>
                    <a:bodyPr/>
                    <a:lstStyle/>
                    <a:p>
                      <a:pPr>
                        <a:lnSpc>
                          <a:spcPct val="107000"/>
                        </a:lnSpc>
                        <a:spcAft>
                          <a:spcPts val="0"/>
                        </a:spcAft>
                      </a:pPr>
                      <a:r>
                        <a:rPr lang="en-GB" sz="1600"/>
                        <a:t>West Bengal</a:t>
                      </a:r>
                      <a:endParaRPr lang="en-GB" sz="1400">
                        <a:latin typeface="Calibri"/>
                        <a:ea typeface="Calibri"/>
                        <a:cs typeface="Times New Roman"/>
                      </a:endParaRPr>
                    </a:p>
                  </a:txBody>
                  <a:tcPr marL="50596" marR="50596" marT="0" marB="0"/>
                </a:tc>
                <a:tc>
                  <a:txBody>
                    <a:bodyPr/>
                    <a:lstStyle/>
                    <a:p>
                      <a:pPr marL="47625" marR="64770" indent="-47625">
                        <a:lnSpc>
                          <a:spcPct val="114000"/>
                        </a:lnSpc>
                        <a:spcAft>
                          <a:spcPts val="5"/>
                        </a:spcAft>
                      </a:pPr>
                      <a:r>
                        <a:rPr lang="en-GB" sz="1600"/>
                        <a:t>Cultured mostly in coastal states.</a:t>
                      </a:r>
                      <a:endParaRPr lang="en-GB" sz="1400"/>
                    </a:p>
                    <a:p>
                      <a:pPr marL="47625" marR="258445">
                        <a:lnSpc>
                          <a:spcPct val="107000"/>
                        </a:lnSpc>
                        <a:spcAft>
                          <a:spcPts val="0"/>
                        </a:spcAft>
                      </a:pPr>
                      <a:r>
                        <a:rPr lang="en-GB" sz="1600"/>
                        <a:t>Some are present in natural waters</a:t>
                      </a:r>
                      <a:endParaRPr lang="en-GB" sz="1400">
                        <a:latin typeface="Calibri"/>
                        <a:ea typeface="Calibri"/>
                        <a:cs typeface="Times New Roman"/>
                      </a:endParaRPr>
                    </a:p>
                  </a:txBody>
                  <a:tcPr marL="50596" marR="50596" marT="0" marB="0"/>
                </a:tc>
                <a:tc>
                  <a:txBody>
                    <a:bodyPr/>
                    <a:lstStyle/>
                    <a:p>
                      <a:pPr marL="47625" indent="-47625">
                        <a:lnSpc>
                          <a:spcPct val="107000"/>
                        </a:lnSpc>
                        <a:spcAft>
                          <a:spcPts val="0"/>
                        </a:spcAft>
                      </a:pPr>
                      <a:r>
                        <a:rPr lang="en-GB" sz="1600"/>
                        <a:t>Some adverse ecological impact perceived. However, government considered its regulated culture</a:t>
                      </a:r>
                      <a:endParaRPr lang="en-GB" sz="1400">
                        <a:latin typeface="Calibri"/>
                        <a:ea typeface="Calibri"/>
                        <a:cs typeface="Times New Roman"/>
                      </a:endParaRPr>
                    </a:p>
                  </a:txBody>
                  <a:tcPr marL="50596" marR="50596" marT="0" marB="0"/>
                </a:tc>
                <a:extLst>
                  <a:ext uri="{0D108BD9-81ED-4DB2-BD59-A6C34878D82A}">
                    <a16:rowId xmlns="" xmlns:a16="http://schemas.microsoft.com/office/drawing/2014/main" val="10000"/>
                  </a:ext>
                </a:extLst>
              </a:tr>
              <a:tr h="2579536">
                <a:tc>
                  <a:txBody>
                    <a:bodyPr/>
                    <a:lstStyle/>
                    <a:p>
                      <a:pPr marL="47625" marR="154940" indent="-47625">
                        <a:lnSpc>
                          <a:spcPct val="120000"/>
                        </a:lnSpc>
                        <a:spcAft>
                          <a:spcPts val="0"/>
                        </a:spcAft>
                      </a:pPr>
                      <a:r>
                        <a:rPr lang="en-GB" sz="1600" i="1" dirty="0" err="1"/>
                        <a:t>Mylopharyngodon</a:t>
                      </a:r>
                      <a:r>
                        <a:rPr lang="en-GB" sz="1600" i="1" dirty="0"/>
                        <a:t> </a:t>
                      </a:r>
                      <a:r>
                        <a:rPr lang="en-GB" sz="1600" i="1" dirty="0" err="1"/>
                        <a:t>piceus</a:t>
                      </a:r>
                      <a:r>
                        <a:rPr lang="en-GB" sz="1600" i="1" dirty="0"/>
                        <a:t> </a:t>
                      </a:r>
                      <a:r>
                        <a:rPr lang="en-GB" sz="1600" dirty="0"/>
                        <a:t>Richardson</a:t>
                      </a:r>
                      <a:endParaRPr lang="en-GB" sz="1400" dirty="0"/>
                    </a:p>
                    <a:p>
                      <a:pPr marL="47625">
                        <a:lnSpc>
                          <a:spcPct val="107000"/>
                        </a:lnSpc>
                        <a:spcAft>
                          <a:spcPts val="0"/>
                        </a:spcAft>
                      </a:pPr>
                      <a:r>
                        <a:rPr lang="en-GB" sz="1600" dirty="0"/>
                        <a:t>(Black carp)</a:t>
                      </a:r>
                      <a:endParaRPr lang="en-GB" sz="1400" dirty="0">
                        <a:latin typeface="Calibri"/>
                        <a:ea typeface="Calibri"/>
                        <a:cs typeface="Times New Roman"/>
                      </a:endParaRPr>
                    </a:p>
                  </a:txBody>
                  <a:tcPr marL="50596" marR="50596" marT="0" marB="0"/>
                </a:tc>
                <a:tc>
                  <a:txBody>
                    <a:bodyPr/>
                    <a:lstStyle/>
                    <a:p>
                      <a:pPr marL="47625" indent="-47625">
                        <a:lnSpc>
                          <a:spcPct val="107000"/>
                        </a:lnSpc>
                        <a:spcAft>
                          <a:spcPts val="0"/>
                        </a:spcAft>
                      </a:pPr>
                      <a:r>
                        <a:rPr lang="en-GB" sz="1600"/>
                        <a:t>Aquaculture and mollusk control</a:t>
                      </a:r>
                      <a:endParaRPr lang="en-GB" sz="1400">
                        <a:latin typeface="Calibri"/>
                        <a:ea typeface="Calibri"/>
                        <a:cs typeface="Times New Roman"/>
                      </a:endParaRPr>
                    </a:p>
                  </a:txBody>
                  <a:tcPr marL="50596" marR="50596" marT="0" marB="0"/>
                </a:tc>
                <a:tc>
                  <a:txBody>
                    <a:bodyPr/>
                    <a:lstStyle/>
                    <a:p>
                      <a:pPr marL="47625" marR="207010" indent="-47625">
                        <a:lnSpc>
                          <a:spcPct val="107000"/>
                        </a:lnSpc>
                        <a:spcAft>
                          <a:spcPts val="0"/>
                        </a:spcAft>
                      </a:pPr>
                      <a:r>
                        <a:rPr lang="en-GB" sz="1600"/>
                        <a:t>Possibly 2005 from Bangladesh</a:t>
                      </a:r>
                      <a:endParaRPr lang="en-GB" sz="1400">
                        <a:latin typeface="Calibri"/>
                        <a:ea typeface="Calibri"/>
                        <a:cs typeface="Times New Roman"/>
                      </a:endParaRPr>
                    </a:p>
                  </a:txBody>
                  <a:tcPr marL="50596" marR="50596" marT="0" marB="0"/>
                </a:tc>
                <a:tc>
                  <a:txBody>
                    <a:bodyPr/>
                    <a:lstStyle/>
                    <a:p>
                      <a:pPr marL="47625" marR="205105" indent="-47625" algn="ctr">
                        <a:lnSpc>
                          <a:spcPct val="107000"/>
                        </a:lnSpc>
                        <a:spcAft>
                          <a:spcPts val="0"/>
                        </a:spcAft>
                      </a:pPr>
                      <a:endParaRPr lang="en-GB" sz="1600" dirty="0">
                        <a:latin typeface="Times New Roman"/>
                        <a:ea typeface="Calibri"/>
                        <a:cs typeface="Times New Roman"/>
                      </a:endParaRPr>
                    </a:p>
                  </a:txBody>
                  <a:tcPr marL="50596" marR="50596" marT="0" marB="0"/>
                </a:tc>
                <a:tc>
                  <a:txBody>
                    <a:bodyPr/>
                    <a:lstStyle/>
                    <a:p>
                      <a:pPr marL="47625" marR="205105" indent="-47625">
                        <a:lnSpc>
                          <a:spcPct val="107000"/>
                        </a:lnSpc>
                        <a:spcAft>
                          <a:spcPts val="0"/>
                        </a:spcAft>
                      </a:pPr>
                      <a:r>
                        <a:rPr lang="en-GB" sz="1600" dirty="0"/>
                        <a:t>24</a:t>
                      </a:r>
                      <a:r>
                        <a:rPr lang="en-GB" sz="1600" baseline="30000" dirty="0"/>
                        <a:t>o</a:t>
                      </a:r>
                      <a:r>
                        <a:rPr lang="en-GB" sz="1600" dirty="0"/>
                        <a:t>N </a:t>
                      </a:r>
                      <a:r>
                        <a:rPr lang="en-GB" sz="1600" dirty="0" err="1"/>
                        <a:t>Parganas</a:t>
                      </a:r>
                      <a:r>
                        <a:rPr lang="en-GB" sz="1600" dirty="0"/>
                        <a:t> of West Bengal</a:t>
                      </a:r>
                      <a:endParaRPr lang="en-GB" sz="1400" dirty="0">
                        <a:latin typeface="Calibri"/>
                        <a:ea typeface="Calibri"/>
                        <a:cs typeface="Times New Roman"/>
                      </a:endParaRPr>
                    </a:p>
                  </a:txBody>
                  <a:tcPr marL="50596" marR="50596" marT="0" marB="0"/>
                </a:tc>
                <a:tc>
                  <a:txBody>
                    <a:bodyPr/>
                    <a:lstStyle/>
                    <a:p>
                      <a:pPr marL="47625" marR="195580" indent="-47625">
                        <a:lnSpc>
                          <a:spcPct val="114000"/>
                        </a:lnSpc>
                        <a:spcAft>
                          <a:spcPts val="0"/>
                        </a:spcAft>
                      </a:pPr>
                      <a:r>
                        <a:rPr lang="en-GB" sz="1600"/>
                        <a:t>Present mainly in West Bengal and have now spread throughout north</a:t>
                      </a:r>
                      <a:endParaRPr lang="en-GB" sz="1400"/>
                    </a:p>
                    <a:p>
                      <a:pPr marL="47625">
                        <a:lnSpc>
                          <a:spcPct val="107000"/>
                        </a:lnSpc>
                        <a:spcAft>
                          <a:spcPts val="0"/>
                        </a:spcAft>
                      </a:pPr>
                      <a:r>
                        <a:rPr lang="en-GB" sz="1600"/>
                        <a:t>India</a:t>
                      </a:r>
                      <a:endParaRPr lang="en-GB" sz="1400">
                        <a:latin typeface="Calibri"/>
                        <a:ea typeface="Calibri"/>
                        <a:cs typeface="Times New Roman"/>
                      </a:endParaRPr>
                    </a:p>
                  </a:txBody>
                  <a:tcPr marL="50596" marR="50596" marT="0" marB="0"/>
                </a:tc>
                <a:tc>
                  <a:txBody>
                    <a:bodyPr/>
                    <a:lstStyle/>
                    <a:p>
                      <a:pPr marL="47625" indent="-47625">
                        <a:lnSpc>
                          <a:spcPct val="107000"/>
                        </a:lnSpc>
                        <a:spcAft>
                          <a:spcPts val="0"/>
                        </a:spcAft>
                      </a:pPr>
                      <a:r>
                        <a:rPr lang="en-GB" sz="1600"/>
                        <a:t>Limited culture and impact not perceived</a:t>
                      </a:r>
                      <a:endParaRPr lang="en-GB" sz="1400">
                        <a:latin typeface="Calibri"/>
                        <a:ea typeface="Calibri"/>
                        <a:cs typeface="Times New Roman"/>
                      </a:endParaRPr>
                    </a:p>
                  </a:txBody>
                  <a:tcPr marL="50596" marR="50596" marT="0" marB="0"/>
                </a:tc>
                <a:extLst>
                  <a:ext uri="{0D108BD9-81ED-4DB2-BD59-A6C34878D82A}">
                    <a16:rowId xmlns="" xmlns:a16="http://schemas.microsoft.com/office/drawing/2014/main" val="10001"/>
                  </a:ext>
                </a:extLst>
              </a:tr>
              <a:tr h="1841941">
                <a:tc>
                  <a:txBody>
                    <a:bodyPr/>
                    <a:lstStyle/>
                    <a:p>
                      <a:pPr marL="47625" marR="176530" indent="-47625">
                        <a:lnSpc>
                          <a:spcPct val="119000"/>
                        </a:lnSpc>
                        <a:spcAft>
                          <a:spcPts val="0"/>
                        </a:spcAft>
                      </a:pPr>
                      <a:r>
                        <a:rPr lang="en-GB" sz="1600" i="1" dirty="0" err="1"/>
                        <a:t>Myliopharyngodon</a:t>
                      </a:r>
                      <a:r>
                        <a:rPr lang="en-GB" sz="1600" i="1" dirty="0"/>
                        <a:t> </a:t>
                      </a:r>
                      <a:r>
                        <a:rPr lang="en-GB" sz="1600" i="1" dirty="0" err="1"/>
                        <a:t>idella</a:t>
                      </a:r>
                      <a:r>
                        <a:rPr lang="en-GB" sz="1600" i="1" dirty="0"/>
                        <a:t> </a:t>
                      </a:r>
                      <a:r>
                        <a:rPr lang="en-GB" sz="1600" dirty="0"/>
                        <a:t>Richardson</a:t>
                      </a:r>
                      <a:endParaRPr lang="en-GB" sz="1400" dirty="0"/>
                    </a:p>
                    <a:p>
                      <a:pPr marL="47625">
                        <a:lnSpc>
                          <a:spcPct val="107000"/>
                        </a:lnSpc>
                        <a:spcAft>
                          <a:spcPts val="0"/>
                        </a:spcAft>
                      </a:pPr>
                      <a:r>
                        <a:rPr lang="en-GB" sz="1600" dirty="0"/>
                        <a:t>(Mud carp)</a:t>
                      </a:r>
                      <a:endParaRPr lang="en-GB" sz="1400" dirty="0">
                        <a:latin typeface="Calibri"/>
                        <a:ea typeface="Calibri"/>
                        <a:cs typeface="Times New Roman"/>
                      </a:endParaRPr>
                    </a:p>
                  </a:txBody>
                  <a:tcPr marL="50596" marR="50596" marT="0" marB="0"/>
                </a:tc>
                <a:tc>
                  <a:txBody>
                    <a:bodyPr/>
                    <a:lstStyle/>
                    <a:p>
                      <a:pPr>
                        <a:lnSpc>
                          <a:spcPct val="107000"/>
                        </a:lnSpc>
                        <a:spcAft>
                          <a:spcPts val="0"/>
                        </a:spcAft>
                      </a:pPr>
                      <a:r>
                        <a:rPr lang="en-GB" sz="1600"/>
                        <a:t>Aquaculture</a:t>
                      </a:r>
                      <a:endParaRPr lang="en-GB" sz="1400">
                        <a:latin typeface="Calibri"/>
                        <a:ea typeface="Calibri"/>
                        <a:cs typeface="Times New Roman"/>
                      </a:endParaRPr>
                    </a:p>
                  </a:txBody>
                  <a:tcPr marL="50596" marR="50596" marT="0" marB="0"/>
                </a:tc>
                <a:tc>
                  <a:txBody>
                    <a:bodyPr/>
                    <a:lstStyle/>
                    <a:p>
                      <a:pPr marL="47625" marR="207010" indent="-47625">
                        <a:lnSpc>
                          <a:spcPct val="107000"/>
                        </a:lnSpc>
                        <a:spcAft>
                          <a:spcPts val="0"/>
                        </a:spcAft>
                      </a:pPr>
                      <a:r>
                        <a:rPr lang="en-GB" sz="1600"/>
                        <a:t>Possibly 2005 </a:t>
                      </a:r>
                      <a:endParaRPr lang="en-GB" sz="1400">
                        <a:latin typeface="Calibri"/>
                        <a:ea typeface="Calibri"/>
                        <a:cs typeface="Times New Roman"/>
                      </a:endParaRPr>
                    </a:p>
                  </a:txBody>
                  <a:tcPr marL="50596" marR="50596" marT="0" marB="0"/>
                </a:tc>
                <a:tc>
                  <a:txBody>
                    <a:bodyPr/>
                    <a:lstStyle/>
                    <a:p>
                      <a:pPr marL="47625" marR="205105" indent="-47625" algn="ctr">
                        <a:lnSpc>
                          <a:spcPct val="107000"/>
                        </a:lnSpc>
                        <a:spcAft>
                          <a:spcPts val="0"/>
                        </a:spcAft>
                      </a:pPr>
                      <a:r>
                        <a:rPr lang="en-GB" sz="1600" dirty="0"/>
                        <a:t>Bangladesh</a:t>
                      </a:r>
                      <a:endParaRPr lang="en-GB" sz="1400" dirty="0">
                        <a:latin typeface="Calibri"/>
                        <a:ea typeface="Calibri"/>
                        <a:cs typeface="Times New Roman"/>
                      </a:endParaRPr>
                    </a:p>
                  </a:txBody>
                  <a:tcPr marL="50596" marR="50596" marT="0" marB="0"/>
                </a:tc>
                <a:tc>
                  <a:txBody>
                    <a:bodyPr/>
                    <a:lstStyle/>
                    <a:p>
                      <a:pPr marL="47625" marR="205105" indent="-47625">
                        <a:lnSpc>
                          <a:spcPct val="107000"/>
                        </a:lnSpc>
                        <a:spcAft>
                          <a:spcPts val="0"/>
                        </a:spcAft>
                      </a:pPr>
                      <a:r>
                        <a:rPr lang="en-GB" sz="1600" dirty="0"/>
                        <a:t>24</a:t>
                      </a:r>
                      <a:r>
                        <a:rPr lang="en-GB" sz="1600" baseline="30000" dirty="0"/>
                        <a:t>o</a:t>
                      </a:r>
                      <a:r>
                        <a:rPr lang="en-GB" sz="1600" dirty="0"/>
                        <a:t>N </a:t>
                      </a:r>
                      <a:r>
                        <a:rPr lang="en-GB" sz="1600" dirty="0" err="1"/>
                        <a:t>Parganas</a:t>
                      </a:r>
                      <a:r>
                        <a:rPr lang="en-GB" sz="1600" dirty="0"/>
                        <a:t> of West Bengal</a:t>
                      </a:r>
                      <a:endParaRPr lang="en-GB" sz="1400" dirty="0">
                        <a:latin typeface="Calibri"/>
                        <a:ea typeface="Calibri"/>
                        <a:cs typeface="Times New Roman"/>
                      </a:endParaRPr>
                    </a:p>
                  </a:txBody>
                  <a:tcPr marL="50596" marR="50596" marT="0" marB="0"/>
                </a:tc>
                <a:tc>
                  <a:txBody>
                    <a:bodyPr/>
                    <a:lstStyle/>
                    <a:p>
                      <a:pPr>
                        <a:lnSpc>
                          <a:spcPct val="107000"/>
                        </a:lnSpc>
                        <a:spcAft>
                          <a:spcPts val="0"/>
                        </a:spcAft>
                      </a:pPr>
                      <a:r>
                        <a:rPr lang="en-GB" sz="1600"/>
                        <a:t>Limited occurrence</a:t>
                      </a:r>
                      <a:endParaRPr lang="en-GB" sz="1400">
                        <a:latin typeface="Calibri"/>
                        <a:ea typeface="Calibri"/>
                        <a:cs typeface="Times New Roman"/>
                      </a:endParaRPr>
                    </a:p>
                  </a:txBody>
                  <a:tcPr marL="50596" marR="50596" marT="0" marB="0"/>
                </a:tc>
                <a:tc>
                  <a:txBody>
                    <a:bodyPr/>
                    <a:lstStyle/>
                    <a:p>
                      <a:pPr marL="47625" indent="-47625">
                        <a:lnSpc>
                          <a:spcPct val="107000"/>
                        </a:lnSpc>
                        <a:spcAft>
                          <a:spcPts val="0"/>
                        </a:spcAft>
                      </a:pPr>
                      <a:r>
                        <a:rPr lang="en-GB" sz="1600" dirty="0"/>
                        <a:t>Limited culture and impact not perceived</a:t>
                      </a:r>
                      <a:endParaRPr lang="en-GB" sz="1400" dirty="0">
                        <a:latin typeface="Calibri"/>
                        <a:ea typeface="Calibri"/>
                        <a:cs typeface="Times New Roman"/>
                      </a:endParaRPr>
                    </a:p>
                  </a:txBody>
                  <a:tcPr marL="50596" marR="50596" marT="0" marB="0"/>
                </a:tc>
                <a:extLst>
                  <a:ext uri="{0D108BD9-81ED-4DB2-BD59-A6C34878D82A}">
                    <a16:rowId xmlns="" xmlns:a16="http://schemas.microsoft.com/office/drawing/2014/main" val="10002"/>
                  </a:ext>
                </a:extLst>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0"/>
          <a:ext cx="9144000" cy="6858000"/>
        </p:xfrm>
        <a:graphic>
          <a:graphicData uri="http://schemas.openxmlformats.org/drawingml/2006/table">
            <a:tbl>
              <a:tblPr>
                <a:tableStyleId>{9DCAF9ED-07DC-4A11-8D7F-57B35C25682E}</a:tableStyleId>
              </a:tblPr>
              <a:tblGrid>
                <a:gridCol w="1459966">
                  <a:extLst>
                    <a:ext uri="{9D8B030D-6E8A-4147-A177-3AD203B41FA5}">
                      <a16:colId xmlns="" xmlns:a16="http://schemas.microsoft.com/office/drawing/2014/main" val="20000"/>
                    </a:ext>
                  </a:extLst>
                </a:gridCol>
                <a:gridCol w="1080034">
                  <a:extLst>
                    <a:ext uri="{9D8B030D-6E8A-4147-A177-3AD203B41FA5}">
                      <a16:colId xmlns="" xmlns:a16="http://schemas.microsoft.com/office/drawing/2014/main" val="20001"/>
                    </a:ext>
                  </a:extLst>
                </a:gridCol>
                <a:gridCol w="962151">
                  <a:extLst>
                    <a:ext uri="{9D8B030D-6E8A-4147-A177-3AD203B41FA5}">
                      <a16:colId xmlns="" xmlns:a16="http://schemas.microsoft.com/office/drawing/2014/main" val="20002"/>
                    </a:ext>
                  </a:extLst>
                </a:gridCol>
                <a:gridCol w="954589">
                  <a:extLst>
                    <a:ext uri="{9D8B030D-6E8A-4147-A177-3AD203B41FA5}">
                      <a16:colId xmlns="" xmlns:a16="http://schemas.microsoft.com/office/drawing/2014/main" val="20003"/>
                    </a:ext>
                  </a:extLst>
                </a:gridCol>
                <a:gridCol w="998924">
                  <a:extLst>
                    <a:ext uri="{9D8B030D-6E8A-4147-A177-3AD203B41FA5}">
                      <a16:colId xmlns="" xmlns:a16="http://schemas.microsoft.com/office/drawing/2014/main" val="20004"/>
                    </a:ext>
                  </a:extLst>
                </a:gridCol>
                <a:gridCol w="2151529">
                  <a:extLst>
                    <a:ext uri="{9D8B030D-6E8A-4147-A177-3AD203B41FA5}">
                      <a16:colId xmlns="" xmlns:a16="http://schemas.microsoft.com/office/drawing/2014/main" val="20005"/>
                    </a:ext>
                  </a:extLst>
                </a:gridCol>
                <a:gridCol w="1536807">
                  <a:extLst>
                    <a:ext uri="{9D8B030D-6E8A-4147-A177-3AD203B41FA5}">
                      <a16:colId xmlns="" xmlns:a16="http://schemas.microsoft.com/office/drawing/2014/main" val="20006"/>
                    </a:ext>
                  </a:extLst>
                </a:gridCol>
              </a:tblGrid>
              <a:tr h="3317330">
                <a:tc>
                  <a:txBody>
                    <a:bodyPr/>
                    <a:lstStyle/>
                    <a:p>
                      <a:pPr>
                        <a:lnSpc>
                          <a:spcPct val="107000"/>
                        </a:lnSpc>
                        <a:spcAft>
                          <a:spcPts val="65"/>
                        </a:spcAft>
                      </a:pPr>
                      <a:r>
                        <a:rPr lang="en-GB" sz="1800" i="1" dirty="0" err="1"/>
                        <a:t>Piaractus</a:t>
                      </a:r>
                      <a:r>
                        <a:rPr lang="en-GB" sz="1800" i="1" dirty="0"/>
                        <a:t> </a:t>
                      </a:r>
                      <a:r>
                        <a:rPr lang="en-GB" sz="1800" i="1" dirty="0" err="1"/>
                        <a:t>brachypomus</a:t>
                      </a:r>
                      <a:endParaRPr lang="en-GB" sz="1600" i="1" dirty="0"/>
                    </a:p>
                    <a:p>
                      <a:pPr marL="47625">
                        <a:lnSpc>
                          <a:spcPct val="107000"/>
                        </a:lnSpc>
                        <a:spcAft>
                          <a:spcPts val="0"/>
                        </a:spcAft>
                      </a:pPr>
                      <a:r>
                        <a:rPr lang="en-GB" sz="1800" dirty="0"/>
                        <a:t>Cuvier 1818 (</a:t>
                      </a:r>
                      <a:r>
                        <a:rPr lang="en-GB" sz="1800" dirty="0" err="1"/>
                        <a:t>Pacu</a:t>
                      </a:r>
                      <a:r>
                        <a:rPr lang="en-GB" sz="1800" dirty="0"/>
                        <a:t>)</a:t>
                      </a:r>
                      <a:endParaRPr lang="en-GB" sz="1600" b="0" dirty="0">
                        <a:latin typeface="Calibri"/>
                        <a:ea typeface="Calibri"/>
                        <a:cs typeface="Times New Roman"/>
                      </a:endParaRPr>
                    </a:p>
                  </a:txBody>
                  <a:tcPr marL="68580" marR="68580" marT="0" marB="0"/>
                </a:tc>
                <a:tc>
                  <a:txBody>
                    <a:bodyPr/>
                    <a:lstStyle/>
                    <a:p>
                      <a:pPr marL="47625" marR="138430" indent="-47625">
                        <a:lnSpc>
                          <a:spcPct val="107000"/>
                        </a:lnSpc>
                        <a:spcAft>
                          <a:spcPts val="0"/>
                        </a:spcAft>
                      </a:pPr>
                      <a:r>
                        <a:rPr lang="en-GB" sz="1800" dirty="0"/>
                        <a:t>Aquaculture and aquarium purpose</a:t>
                      </a:r>
                      <a:endParaRPr lang="en-GB" sz="1600" b="0" dirty="0">
                        <a:latin typeface="Calibri"/>
                        <a:ea typeface="Calibri"/>
                        <a:cs typeface="Times New Roman"/>
                      </a:endParaRPr>
                    </a:p>
                  </a:txBody>
                  <a:tcPr marL="68580" marR="68580" marT="0" marB="0"/>
                </a:tc>
                <a:tc>
                  <a:txBody>
                    <a:bodyPr/>
                    <a:lstStyle/>
                    <a:p>
                      <a:pPr marL="47625" marR="101600" indent="-47625">
                        <a:lnSpc>
                          <a:spcPct val="107000"/>
                        </a:lnSpc>
                        <a:spcAft>
                          <a:spcPts val="0"/>
                        </a:spcAft>
                      </a:pPr>
                      <a:r>
                        <a:rPr lang="en-GB" sz="1800"/>
                        <a:t>Possibly in 2004 </a:t>
                      </a:r>
                      <a:endParaRPr lang="en-GB" sz="1600" b="0">
                        <a:latin typeface="Calibri"/>
                        <a:ea typeface="Calibri"/>
                        <a:cs typeface="Times New Roman"/>
                      </a:endParaRPr>
                    </a:p>
                  </a:txBody>
                  <a:tcPr marL="68580" marR="68580" marT="0" marB="0"/>
                </a:tc>
                <a:tc>
                  <a:txBody>
                    <a:bodyPr/>
                    <a:lstStyle/>
                    <a:p>
                      <a:pPr algn="ctr">
                        <a:lnSpc>
                          <a:spcPct val="107000"/>
                        </a:lnSpc>
                        <a:spcAft>
                          <a:spcPts val="0"/>
                        </a:spcAft>
                      </a:pPr>
                      <a:r>
                        <a:rPr lang="en-GB" sz="1800" dirty="0"/>
                        <a:t>Bangladesh</a:t>
                      </a:r>
                      <a:endParaRPr lang="en-GB" sz="1600" b="0" dirty="0">
                        <a:latin typeface="Calibri"/>
                        <a:ea typeface="Calibri"/>
                        <a:cs typeface="Times New Roman"/>
                      </a:endParaRPr>
                    </a:p>
                  </a:txBody>
                  <a:tcPr marL="68580" marR="68580" marT="0" marB="0"/>
                </a:tc>
                <a:tc>
                  <a:txBody>
                    <a:bodyPr/>
                    <a:lstStyle/>
                    <a:p>
                      <a:pPr>
                        <a:lnSpc>
                          <a:spcPct val="107000"/>
                        </a:lnSpc>
                        <a:spcAft>
                          <a:spcPts val="0"/>
                        </a:spcAft>
                      </a:pPr>
                      <a:r>
                        <a:rPr lang="en-GB" sz="1800" dirty="0"/>
                        <a:t>West Bengal</a:t>
                      </a:r>
                      <a:endParaRPr lang="en-GB" sz="1600" b="0" dirty="0">
                        <a:latin typeface="Calibri"/>
                        <a:ea typeface="Calibri"/>
                        <a:cs typeface="Times New Roman"/>
                      </a:endParaRPr>
                    </a:p>
                  </a:txBody>
                  <a:tcPr marL="68580" marR="68580" marT="0" marB="0"/>
                </a:tc>
                <a:tc>
                  <a:txBody>
                    <a:bodyPr/>
                    <a:lstStyle/>
                    <a:p>
                      <a:pPr marL="47625" marR="258445" indent="-47625">
                        <a:lnSpc>
                          <a:spcPct val="107000"/>
                        </a:lnSpc>
                        <a:spcAft>
                          <a:spcPts val="0"/>
                        </a:spcAft>
                      </a:pPr>
                      <a:r>
                        <a:rPr lang="en-GB" sz="1800"/>
                        <a:t>Large-scale breeding in West Bengal and distributed in AP, Kerala, north-eastern region.</a:t>
                      </a:r>
                      <a:endParaRPr lang="en-GB" sz="1600" b="0">
                        <a:latin typeface="Calibri"/>
                        <a:ea typeface="Calibri"/>
                        <a:cs typeface="Times New Roman"/>
                      </a:endParaRPr>
                    </a:p>
                  </a:txBody>
                  <a:tcPr marL="68580" marR="68580" marT="0" marB="0"/>
                </a:tc>
                <a:tc>
                  <a:txBody>
                    <a:bodyPr/>
                    <a:lstStyle/>
                    <a:p>
                      <a:pPr marL="47625" indent="-47625">
                        <a:lnSpc>
                          <a:spcPct val="107000"/>
                        </a:lnSpc>
                        <a:spcAft>
                          <a:spcPts val="0"/>
                        </a:spcAft>
                      </a:pPr>
                      <a:r>
                        <a:rPr lang="en-GB" sz="1800"/>
                        <a:t>Used for both the aquaculture and aquarium trade</a:t>
                      </a:r>
                      <a:endParaRPr lang="en-GB" sz="1600" b="0">
                        <a:latin typeface="Calibri"/>
                        <a:ea typeface="Calibri"/>
                        <a:cs typeface="Times New Roman"/>
                      </a:endParaRPr>
                    </a:p>
                  </a:txBody>
                  <a:tcPr marL="68580" marR="68580" marT="0" marB="0"/>
                </a:tc>
                <a:extLst>
                  <a:ext uri="{0D108BD9-81ED-4DB2-BD59-A6C34878D82A}">
                    <a16:rowId xmlns="" xmlns:a16="http://schemas.microsoft.com/office/drawing/2014/main" val="10000"/>
                  </a:ext>
                </a:extLst>
              </a:tr>
              <a:tr h="3540670">
                <a:tc>
                  <a:txBody>
                    <a:bodyPr/>
                    <a:lstStyle/>
                    <a:p>
                      <a:pPr>
                        <a:lnSpc>
                          <a:spcPct val="107000"/>
                        </a:lnSpc>
                        <a:spcAft>
                          <a:spcPts val="65"/>
                        </a:spcAft>
                      </a:pPr>
                      <a:r>
                        <a:rPr lang="en-GB" sz="1800" i="1" dirty="0" err="1"/>
                        <a:t>Litopaeneus</a:t>
                      </a:r>
                      <a:r>
                        <a:rPr lang="en-GB" sz="1800" i="1" dirty="0"/>
                        <a:t> </a:t>
                      </a:r>
                      <a:r>
                        <a:rPr lang="en-GB" sz="1800" i="1" dirty="0" err="1"/>
                        <a:t>vannamai</a:t>
                      </a:r>
                      <a:endParaRPr lang="en-GB" sz="1600" i="1" dirty="0"/>
                    </a:p>
                    <a:p>
                      <a:pPr marL="47625">
                        <a:lnSpc>
                          <a:spcPct val="107000"/>
                        </a:lnSpc>
                        <a:spcAft>
                          <a:spcPts val="60"/>
                        </a:spcAft>
                      </a:pPr>
                      <a:r>
                        <a:rPr lang="en-GB" sz="1800" dirty="0"/>
                        <a:t>Boone 1931</a:t>
                      </a:r>
                      <a:endParaRPr lang="en-GB" sz="1600" dirty="0"/>
                    </a:p>
                    <a:p>
                      <a:pPr marL="47625">
                        <a:lnSpc>
                          <a:spcPct val="107000"/>
                        </a:lnSpc>
                        <a:spcAft>
                          <a:spcPts val="0"/>
                        </a:spcAft>
                      </a:pPr>
                      <a:r>
                        <a:rPr lang="en-GB" sz="1800" dirty="0"/>
                        <a:t>(White leg shrimp)</a:t>
                      </a:r>
                      <a:endParaRPr lang="en-GB" sz="1600" b="0" dirty="0">
                        <a:latin typeface="Calibri"/>
                        <a:ea typeface="Calibri"/>
                        <a:cs typeface="Times New Roman"/>
                      </a:endParaRPr>
                    </a:p>
                  </a:txBody>
                  <a:tcPr marL="68580" marR="68580" marT="0" marB="0"/>
                </a:tc>
                <a:tc>
                  <a:txBody>
                    <a:bodyPr/>
                    <a:lstStyle/>
                    <a:p>
                      <a:pPr>
                        <a:lnSpc>
                          <a:spcPct val="107000"/>
                        </a:lnSpc>
                        <a:spcAft>
                          <a:spcPts val="0"/>
                        </a:spcAft>
                      </a:pPr>
                      <a:r>
                        <a:rPr lang="en-GB" sz="1800" dirty="0"/>
                        <a:t>Aquaculture</a:t>
                      </a:r>
                      <a:endParaRPr lang="en-GB" sz="1600" b="0" dirty="0">
                        <a:latin typeface="Calibri"/>
                        <a:ea typeface="Calibri"/>
                        <a:cs typeface="Times New Roman"/>
                      </a:endParaRPr>
                    </a:p>
                  </a:txBody>
                  <a:tcPr marL="68580" marR="68580" marT="0" marB="0"/>
                </a:tc>
                <a:tc>
                  <a:txBody>
                    <a:bodyPr/>
                    <a:lstStyle/>
                    <a:p>
                      <a:pPr marL="47625" marR="168910" indent="-47625">
                        <a:lnSpc>
                          <a:spcPct val="107000"/>
                        </a:lnSpc>
                        <a:spcAft>
                          <a:spcPts val="0"/>
                        </a:spcAft>
                      </a:pPr>
                      <a:r>
                        <a:rPr lang="en-GB" sz="1800" dirty="0"/>
                        <a:t>2001 </a:t>
                      </a:r>
                      <a:endParaRPr lang="en-GB" sz="1600" b="0" dirty="0">
                        <a:latin typeface="Calibri"/>
                        <a:ea typeface="Calibri"/>
                        <a:cs typeface="Times New Roman"/>
                      </a:endParaRPr>
                    </a:p>
                  </a:txBody>
                  <a:tcPr marL="68580" marR="68580" marT="0" marB="0"/>
                </a:tc>
                <a:tc>
                  <a:txBody>
                    <a:bodyPr/>
                    <a:lstStyle/>
                    <a:p>
                      <a:pPr algn="ctr">
                        <a:lnSpc>
                          <a:spcPct val="107000"/>
                        </a:lnSpc>
                        <a:spcAft>
                          <a:spcPts val="65"/>
                        </a:spcAft>
                      </a:pPr>
                      <a:r>
                        <a:rPr lang="en-GB" sz="1800"/>
                        <a:t>Thailand</a:t>
                      </a:r>
                      <a:endParaRPr lang="en-GB" sz="1600" b="0">
                        <a:latin typeface="Calibri"/>
                        <a:ea typeface="Calibri"/>
                        <a:cs typeface="Times New Roman"/>
                      </a:endParaRPr>
                    </a:p>
                  </a:txBody>
                  <a:tcPr marL="68580" marR="68580" marT="0" marB="0"/>
                </a:tc>
                <a:tc>
                  <a:txBody>
                    <a:bodyPr/>
                    <a:lstStyle/>
                    <a:p>
                      <a:pPr>
                        <a:lnSpc>
                          <a:spcPct val="107000"/>
                        </a:lnSpc>
                        <a:spcAft>
                          <a:spcPts val="65"/>
                        </a:spcAft>
                      </a:pPr>
                      <a:r>
                        <a:rPr lang="en-GB" sz="1800" dirty="0"/>
                        <a:t>Andhra Pradesh,</a:t>
                      </a:r>
                      <a:endParaRPr lang="en-GB" sz="1600" dirty="0"/>
                    </a:p>
                    <a:p>
                      <a:pPr marL="47625">
                        <a:lnSpc>
                          <a:spcPct val="107000"/>
                        </a:lnSpc>
                        <a:spcAft>
                          <a:spcPts val="0"/>
                        </a:spcAft>
                      </a:pPr>
                      <a:r>
                        <a:rPr lang="en-GB" sz="1800" dirty="0"/>
                        <a:t>Tamil Nadu</a:t>
                      </a:r>
                      <a:endParaRPr lang="en-GB" sz="1600" b="0" dirty="0">
                        <a:latin typeface="Calibri"/>
                        <a:ea typeface="Calibri"/>
                        <a:cs typeface="Times New Roman"/>
                      </a:endParaRPr>
                    </a:p>
                  </a:txBody>
                  <a:tcPr marL="68580" marR="68580" marT="0" marB="0"/>
                </a:tc>
                <a:tc>
                  <a:txBody>
                    <a:bodyPr/>
                    <a:lstStyle/>
                    <a:p>
                      <a:pPr marL="47625" marR="337820" indent="-47625">
                        <a:lnSpc>
                          <a:spcPct val="107000"/>
                        </a:lnSpc>
                        <a:spcAft>
                          <a:spcPts val="0"/>
                        </a:spcAft>
                      </a:pPr>
                      <a:r>
                        <a:rPr lang="en-GB" sz="1800" dirty="0"/>
                        <a:t>Under aquaculture mostly in Andhra Pradesh</a:t>
                      </a:r>
                      <a:endParaRPr lang="en-GB" sz="1600" b="0" dirty="0">
                        <a:latin typeface="Calibri"/>
                        <a:ea typeface="Calibri"/>
                        <a:cs typeface="Times New Roman"/>
                      </a:endParaRPr>
                    </a:p>
                  </a:txBody>
                  <a:tcPr marL="68580" marR="68580" marT="0" marB="0"/>
                </a:tc>
                <a:tc>
                  <a:txBody>
                    <a:bodyPr/>
                    <a:lstStyle/>
                    <a:p>
                      <a:pPr>
                        <a:lnSpc>
                          <a:spcPct val="107000"/>
                        </a:lnSpc>
                        <a:spcAft>
                          <a:spcPts val="65"/>
                        </a:spcAft>
                      </a:pPr>
                      <a:r>
                        <a:rPr lang="en-GB" sz="1800" dirty="0"/>
                        <a:t>Government has now</a:t>
                      </a:r>
                      <a:endParaRPr lang="en-GB" sz="1600" dirty="0"/>
                    </a:p>
                    <a:p>
                      <a:pPr marL="47625">
                        <a:lnSpc>
                          <a:spcPct val="107000"/>
                        </a:lnSpc>
                        <a:spcAft>
                          <a:spcPts val="0"/>
                        </a:spcAft>
                      </a:pPr>
                      <a:r>
                        <a:rPr lang="en-GB" sz="1800" dirty="0"/>
                        <a:t>considered its culture under bio-security</a:t>
                      </a:r>
                      <a:endParaRPr lang="en-GB" sz="1600" b="0" dirty="0">
                        <a:latin typeface="Calibri"/>
                        <a:ea typeface="Calibri"/>
                        <a:cs typeface="Times New Roman"/>
                      </a:endParaRPr>
                    </a:p>
                  </a:txBody>
                  <a:tcPr marL="68580" marR="68580" marT="0" marB="0"/>
                </a:tc>
                <a:extLst>
                  <a:ext uri="{0D108BD9-81ED-4DB2-BD59-A6C34878D82A}">
                    <a16:rowId xmlns="" xmlns:a16="http://schemas.microsoft.com/office/drawing/2014/main" val="10001"/>
                  </a:ext>
                </a:extLst>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42844" y="0"/>
            <a:ext cx="9001156" cy="714380"/>
          </a:xfrm>
          <a:solidFill>
            <a:schemeClr val="bg2">
              <a:lumMod val="75000"/>
            </a:schemeClr>
          </a:solidFill>
        </p:spPr>
        <p:txBody>
          <a:bodyPr>
            <a:noAutofit/>
          </a:bodyPr>
          <a:lstStyle/>
          <a:p>
            <a:pPr algn="ctr"/>
            <a:r>
              <a:rPr lang="en-GB" sz="2400" b="1" dirty="0"/>
              <a:t>POSITIVE AND NEGATIVE IMPACTS OF SOME EXOTIC FISHES</a:t>
            </a:r>
          </a:p>
        </p:txBody>
      </p:sp>
      <p:graphicFrame>
        <p:nvGraphicFramePr>
          <p:cNvPr id="5" name="Table 4"/>
          <p:cNvGraphicFramePr>
            <a:graphicFrameLocks noGrp="1"/>
          </p:cNvGraphicFramePr>
          <p:nvPr>
            <p:extLst>
              <p:ext uri="{D42A27DB-BD31-4B8C-83A1-F6EECF244321}">
                <p14:modId xmlns="" xmlns:p14="http://schemas.microsoft.com/office/powerpoint/2010/main" val="2837815905"/>
              </p:ext>
            </p:extLst>
          </p:nvPr>
        </p:nvGraphicFramePr>
        <p:xfrm>
          <a:off x="0" y="839207"/>
          <a:ext cx="9144001" cy="6018793"/>
        </p:xfrm>
        <a:graphic>
          <a:graphicData uri="http://schemas.openxmlformats.org/drawingml/2006/table">
            <a:tbl>
              <a:tblPr firstRow="1" bandRow="1">
                <a:tableStyleId>{1FECB4D8-DB02-4DC6-A0A2-4F2EBAE1DC90}</a:tableStyleId>
              </a:tblPr>
              <a:tblGrid>
                <a:gridCol w="1828800">
                  <a:extLst>
                    <a:ext uri="{9D8B030D-6E8A-4147-A177-3AD203B41FA5}">
                      <a16:colId xmlns="" xmlns:a16="http://schemas.microsoft.com/office/drawing/2014/main" val="20000"/>
                    </a:ext>
                  </a:extLst>
                </a:gridCol>
                <a:gridCol w="1143013">
                  <a:extLst>
                    <a:ext uri="{9D8B030D-6E8A-4147-A177-3AD203B41FA5}">
                      <a16:colId xmlns="" xmlns:a16="http://schemas.microsoft.com/office/drawing/2014/main" val="20001"/>
                    </a:ext>
                  </a:extLst>
                </a:gridCol>
                <a:gridCol w="2209808">
                  <a:extLst>
                    <a:ext uri="{9D8B030D-6E8A-4147-A177-3AD203B41FA5}">
                      <a16:colId xmlns="" xmlns:a16="http://schemas.microsoft.com/office/drawing/2014/main" val="20002"/>
                    </a:ext>
                  </a:extLst>
                </a:gridCol>
                <a:gridCol w="2133580">
                  <a:extLst>
                    <a:ext uri="{9D8B030D-6E8A-4147-A177-3AD203B41FA5}">
                      <a16:colId xmlns="" xmlns:a16="http://schemas.microsoft.com/office/drawing/2014/main" val="20003"/>
                    </a:ext>
                  </a:extLst>
                </a:gridCol>
                <a:gridCol w="1828800">
                  <a:extLst>
                    <a:ext uri="{9D8B030D-6E8A-4147-A177-3AD203B41FA5}">
                      <a16:colId xmlns="" xmlns:a16="http://schemas.microsoft.com/office/drawing/2014/main" val="20004"/>
                    </a:ext>
                  </a:extLst>
                </a:gridCol>
              </a:tblGrid>
              <a:tr h="756061">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SPECIES</a:t>
                      </a:r>
                      <a:endParaRPr lang="en-GB" sz="1200" dirty="0"/>
                    </a:p>
                    <a:p>
                      <a:endParaRPr lang="en-GB"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COUNTRY/ PLACE</a:t>
                      </a:r>
                      <a:endParaRPr lang="en-GB" sz="1200" dirty="0"/>
                    </a:p>
                    <a:p>
                      <a:endParaRPr lang="en-GB"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POSITIVE IMPACTS</a:t>
                      </a:r>
                      <a:endParaRPr lang="en-GB" sz="1200" dirty="0"/>
                    </a:p>
                    <a:p>
                      <a:endParaRPr lang="en-GB"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NEGATIVE IMPACT</a:t>
                      </a:r>
                      <a:endParaRPr lang="en-GB" sz="1200" dirty="0"/>
                    </a:p>
                    <a:p>
                      <a:endParaRPr lang="en-GB"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REFERENCE</a:t>
                      </a:r>
                      <a:endParaRPr lang="en-GB" sz="1200" dirty="0"/>
                    </a:p>
                    <a:p>
                      <a:endParaRPr lang="en-GB" dirty="0"/>
                    </a:p>
                  </a:txBody>
                  <a:tcPr/>
                </a:tc>
                <a:extLst>
                  <a:ext uri="{0D108BD9-81ED-4DB2-BD59-A6C34878D82A}">
                    <a16:rowId xmlns="" xmlns:a16="http://schemas.microsoft.com/office/drawing/2014/main" val="10000"/>
                  </a:ext>
                </a:extLst>
              </a:tr>
              <a:tr h="978901">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i="1" dirty="0" err="1"/>
                        <a:t>Carassius</a:t>
                      </a:r>
                      <a:r>
                        <a:rPr lang="en-GB" sz="1400" i="1" dirty="0"/>
                        <a:t> </a:t>
                      </a:r>
                      <a:r>
                        <a:rPr lang="en-GB" sz="1400" i="1" dirty="0" err="1"/>
                        <a:t>carassius</a:t>
                      </a:r>
                      <a:r>
                        <a:rPr lang="en-GB" sz="1400" i="1" dirty="0"/>
                        <a:t> </a:t>
                      </a:r>
                      <a:r>
                        <a:rPr lang="en-GB" sz="1400" dirty="0"/>
                        <a:t>(gold fish)</a:t>
                      </a:r>
                      <a:endParaRPr lang="en-GB" sz="1200" dirty="0"/>
                    </a:p>
                    <a:p>
                      <a:endParaRPr lang="en-GB"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Thailand</a:t>
                      </a:r>
                      <a:endParaRPr lang="en-GB" sz="1200" dirty="0"/>
                    </a:p>
                    <a:p>
                      <a:endParaRPr lang="en-GB" dirty="0"/>
                    </a:p>
                  </a:txBody>
                  <a:tcPr/>
                </a:tc>
                <a:tc>
                  <a:txBody>
                    <a:bodyPr/>
                    <a:lstStyle/>
                    <a:p>
                      <a:endParaRPr lang="en-GB"/>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Used for aquaculture, beneficial for culture practice</a:t>
                      </a:r>
                      <a:r>
                        <a:rPr lang="en-GB" sz="1200" dirty="0"/>
                        <a:t>s</a:t>
                      </a:r>
                      <a:endParaRPr lang="en-GB" sz="1100" dirty="0"/>
                    </a:p>
                    <a:p>
                      <a:endParaRPr lang="en-GB"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200" dirty="0" err="1"/>
                        <a:t>Welcomme</a:t>
                      </a:r>
                      <a:r>
                        <a:rPr lang="en-GB" sz="1200" dirty="0"/>
                        <a:t> and </a:t>
                      </a:r>
                      <a:r>
                        <a:rPr lang="en-GB" sz="1200" dirty="0" err="1"/>
                        <a:t>Vidthayanon</a:t>
                      </a:r>
                      <a:r>
                        <a:rPr lang="en-GB" sz="1200" dirty="0"/>
                        <a:t>, 2000</a:t>
                      </a:r>
                      <a:endParaRPr lang="en-GB" sz="1100" dirty="0"/>
                    </a:p>
                    <a:p>
                      <a:endParaRPr lang="en-GB" dirty="0"/>
                    </a:p>
                  </a:txBody>
                  <a:tcPr/>
                </a:tc>
                <a:extLst>
                  <a:ext uri="{0D108BD9-81ED-4DB2-BD59-A6C34878D82A}">
                    <a16:rowId xmlns="" xmlns:a16="http://schemas.microsoft.com/office/drawing/2014/main" val="10001"/>
                  </a:ext>
                </a:extLst>
              </a:tr>
              <a:tr h="978901">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i="1" dirty="0" err="1"/>
                        <a:t>Cirrhinus</a:t>
                      </a:r>
                      <a:r>
                        <a:rPr lang="en-GB" sz="1400" i="1" dirty="0"/>
                        <a:t> </a:t>
                      </a:r>
                      <a:r>
                        <a:rPr lang="en-GB" sz="1400" i="1" dirty="0" err="1"/>
                        <a:t>cirrhosus</a:t>
                      </a:r>
                      <a:r>
                        <a:rPr lang="en-GB" sz="1400" i="1" dirty="0"/>
                        <a:t> </a:t>
                      </a:r>
                      <a:r>
                        <a:rPr lang="en-GB" sz="1400" dirty="0"/>
                        <a:t>(</a:t>
                      </a:r>
                      <a:r>
                        <a:rPr lang="en-GB" sz="1400" dirty="0" err="1"/>
                        <a:t>mrigal</a:t>
                      </a:r>
                      <a:r>
                        <a:rPr lang="en-GB" sz="1400" dirty="0"/>
                        <a:t>)</a:t>
                      </a:r>
                      <a:endParaRPr lang="en-GB" sz="1200" dirty="0"/>
                    </a:p>
                    <a:p>
                      <a:endParaRPr lang="en-GB"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Thailand</a:t>
                      </a:r>
                      <a:endParaRPr lang="en-GB" sz="1200" dirty="0"/>
                    </a:p>
                    <a:p>
                      <a:endParaRPr lang="en-GB"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Used for aquaculture, beneficial for culture practice</a:t>
                      </a:r>
                      <a:r>
                        <a:rPr lang="en-GB" sz="1200" dirty="0"/>
                        <a:t>s</a:t>
                      </a:r>
                      <a:endParaRPr lang="en-GB" sz="1100" dirty="0"/>
                    </a:p>
                    <a:p>
                      <a:endParaRPr lang="en-GB" dirty="0"/>
                    </a:p>
                  </a:txBody>
                  <a:tcPr/>
                </a:tc>
                <a:tc>
                  <a:txBody>
                    <a:bodyPr/>
                    <a:lstStyle/>
                    <a:p>
                      <a:endParaRPr lang="en-GB"/>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200" dirty="0" err="1"/>
                        <a:t>Welcomme</a:t>
                      </a:r>
                      <a:r>
                        <a:rPr lang="en-GB" sz="1200" dirty="0"/>
                        <a:t> and </a:t>
                      </a:r>
                      <a:r>
                        <a:rPr lang="en-GB" sz="1200" dirty="0" err="1"/>
                        <a:t>Vidthayanon</a:t>
                      </a:r>
                      <a:r>
                        <a:rPr lang="en-GB" sz="1200" dirty="0"/>
                        <a:t>, 2000</a:t>
                      </a:r>
                      <a:endParaRPr lang="en-GB" sz="1100" dirty="0"/>
                    </a:p>
                    <a:p>
                      <a:endParaRPr lang="en-GB" dirty="0"/>
                    </a:p>
                  </a:txBody>
                  <a:tcPr/>
                </a:tc>
                <a:extLst>
                  <a:ext uri="{0D108BD9-81ED-4DB2-BD59-A6C34878D82A}">
                    <a16:rowId xmlns="" xmlns:a16="http://schemas.microsoft.com/office/drawing/2014/main" val="10002"/>
                  </a:ext>
                </a:extLst>
              </a:tr>
              <a:tr h="756061">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i="1" dirty="0" err="1"/>
                        <a:t>Clarius</a:t>
                      </a:r>
                      <a:r>
                        <a:rPr lang="en-GB" sz="1400" i="1" dirty="0"/>
                        <a:t> </a:t>
                      </a:r>
                      <a:r>
                        <a:rPr lang="en-GB" sz="1400" i="1" dirty="0" err="1"/>
                        <a:t>gariepinus</a:t>
                      </a:r>
                      <a:r>
                        <a:rPr lang="en-GB" sz="1400" i="1" dirty="0"/>
                        <a:t> </a:t>
                      </a:r>
                      <a:r>
                        <a:rPr lang="en-GB" sz="1400" dirty="0"/>
                        <a:t>(African catfish)</a:t>
                      </a:r>
                      <a:endParaRPr lang="en-GB" sz="1200" dirty="0"/>
                    </a:p>
                    <a:p>
                      <a:endParaRPr lang="en-GB"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Vietnam</a:t>
                      </a:r>
                      <a:endParaRPr lang="en-GB" sz="1200" dirty="0"/>
                    </a:p>
                    <a:p>
                      <a:endParaRPr lang="en-GB"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Used for aquaculture</a:t>
                      </a:r>
                      <a:endParaRPr lang="en-GB" sz="1200" dirty="0"/>
                    </a:p>
                    <a:p>
                      <a:endParaRPr lang="en-GB"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Hybridization with </a:t>
                      </a:r>
                      <a:r>
                        <a:rPr lang="en-GB" sz="1400" dirty="0" err="1"/>
                        <a:t>Clarius</a:t>
                      </a:r>
                      <a:r>
                        <a:rPr lang="en-GB" sz="1400" dirty="0"/>
                        <a:t> </a:t>
                      </a:r>
                      <a:r>
                        <a:rPr lang="en-GB" sz="1400" dirty="0" err="1"/>
                        <a:t>macrocephalus</a:t>
                      </a:r>
                      <a:endParaRPr lang="en-GB" sz="1200" dirty="0"/>
                    </a:p>
                    <a:p>
                      <a:endParaRPr lang="en-GB"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err="1"/>
                        <a:t>Welcomme</a:t>
                      </a:r>
                      <a:r>
                        <a:rPr lang="en-GB" sz="1400" dirty="0"/>
                        <a:t> and </a:t>
                      </a:r>
                      <a:r>
                        <a:rPr lang="en-GB" sz="1400" dirty="0" err="1"/>
                        <a:t>Vidthayanon</a:t>
                      </a:r>
                      <a:r>
                        <a:rPr lang="en-GB" sz="1400" dirty="0"/>
                        <a:t>, 2000</a:t>
                      </a:r>
                      <a:endParaRPr lang="en-GB" sz="1200" dirty="0"/>
                    </a:p>
                    <a:p>
                      <a:endParaRPr lang="en-GB" dirty="0"/>
                    </a:p>
                  </a:txBody>
                  <a:tcPr/>
                </a:tc>
                <a:extLst>
                  <a:ext uri="{0D108BD9-81ED-4DB2-BD59-A6C34878D82A}">
                    <a16:rowId xmlns="" xmlns:a16="http://schemas.microsoft.com/office/drawing/2014/main" val="10003"/>
                  </a:ext>
                </a:extLst>
              </a:tr>
              <a:tr h="1289316">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i="1" dirty="0" err="1"/>
                        <a:t>Ctenopharyngodon</a:t>
                      </a:r>
                      <a:r>
                        <a:rPr lang="en-GB" sz="1400" i="1" dirty="0"/>
                        <a:t> </a:t>
                      </a:r>
                      <a:r>
                        <a:rPr lang="en-GB" sz="1400" i="1" dirty="0" err="1"/>
                        <a:t>idella</a:t>
                      </a:r>
                      <a:r>
                        <a:rPr lang="en-GB" sz="1400" i="1" dirty="0"/>
                        <a:t> </a:t>
                      </a:r>
                      <a:r>
                        <a:rPr lang="en-GB" sz="1400" dirty="0"/>
                        <a:t>(Grass carp)</a:t>
                      </a:r>
                      <a:endParaRPr lang="en-GB" sz="1200" dirty="0"/>
                    </a:p>
                    <a:p>
                      <a:endParaRPr lang="en-GB"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Thailand</a:t>
                      </a:r>
                      <a:endParaRPr lang="en-GB" sz="1200" dirty="0"/>
                    </a:p>
                    <a:p>
                      <a:endParaRPr lang="en-GB"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Used for aquaculture, have consumer preference, control of invasive aquatic vegetation</a:t>
                      </a:r>
                      <a:endParaRPr lang="en-GB" sz="1200" dirty="0"/>
                    </a:p>
                    <a:p>
                      <a:endParaRPr lang="en-GB" dirty="0"/>
                    </a:p>
                  </a:txBody>
                  <a:tcPr/>
                </a:tc>
                <a:tc>
                  <a:txBody>
                    <a:bodyPr/>
                    <a:lstStyle/>
                    <a:p>
                      <a:endParaRPr lang="en-GB"/>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err="1"/>
                        <a:t>Welcomme</a:t>
                      </a:r>
                      <a:r>
                        <a:rPr lang="en-GB" sz="1400" dirty="0"/>
                        <a:t> and </a:t>
                      </a:r>
                      <a:r>
                        <a:rPr lang="en-GB" sz="1400" dirty="0" err="1"/>
                        <a:t>Vidthayanon</a:t>
                      </a:r>
                      <a:r>
                        <a:rPr lang="en-GB" sz="1400" dirty="0"/>
                        <a:t>, 2000</a:t>
                      </a:r>
                      <a:endParaRPr lang="en-GB" sz="1200" dirty="0"/>
                    </a:p>
                    <a:p>
                      <a:endParaRPr lang="en-GB" dirty="0"/>
                    </a:p>
                  </a:txBody>
                  <a:tcPr/>
                </a:tc>
                <a:extLst>
                  <a:ext uri="{0D108BD9-81ED-4DB2-BD59-A6C34878D82A}">
                    <a16:rowId xmlns="" xmlns:a16="http://schemas.microsoft.com/office/drawing/2014/main" val="10004"/>
                  </a:ext>
                </a:extLst>
              </a:tr>
              <a:tr h="1259553">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i="1" dirty="0"/>
                        <a:t>Cyprinus carpio </a:t>
                      </a:r>
                      <a:r>
                        <a:rPr lang="en-GB" sz="1400" dirty="0"/>
                        <a:t>(common carp)</a:t>
                      </a:r>
                      <a:endParaRPr lang="en-GB" sz="1200" dirty="0"/>
                    </a:p>
                    <a:p>
                      <a:endParaRPr lang="en-GB"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Thailand</a:t>
                      </a:r>
                      <a:endParaRPr lang="en-GB" sz="1200" dirty="0"/>
                    </a:p>
                    <a:p>
                      <a:endParaRPr lang="en-GB"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Aquaculture with low management</a:t>
                      </a:r>
                      <a:endParaRPr lang="en-GB" sz="1200" dirty="0"/>
                    </a:p>
                    <a:p>
                      <a:endParaRPr lang="en-GB"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Eating the eggs of other species, muddying the water,</a:t>
                      </a:r>
                      <a:endParaRPr lang="en-GB" sz="1200" dirty="0"/>
                    </a:p>
                    <a:p>
                      <a:endParaRPr lang="en-GB"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err="1"/>
                        <a:t>Welcomme</a:t>
                      </a:r>
                      <a:r>
                        <a:rPr lang="en-GB" sz="1400" dirty="0"/>
                        <a:t> and </a:t>
                      </a:r>
                      <a:r>
                        <a:rPr lang="en-GB" sz="1400" dirty="0" err="1"/>
                        <a:t>Vidthayanon</a:t>
                      </a:r>
                      <a:r>
                        <a:rPr lang="en-GB" sz="1400" dirty="0"/>
                        <a:t>, 2000</a:t>
                      </a:r>
                      <a:endParaRPr lang="en-GB" sz="1200" dirty="0"/>
                    </a:p>
                    <a:p>
                      <a:endParaRPr lang="en-GB" dirty="0"/>
                    </a:p>
                  </a:txBody>
                  <a:tcPr/>
                </a:tc>
                <a:extLst>
                  <a:ext uri="{0D108BD9-81ED-4DB2-BD59-A6C34878D82A}">
                    <a16:rowId xmlns="" xmlns:a16="http://schemas.microsoft.com/office/drawing/2014/main" val="10005"/>
                  </a:ext>
                </a:extLst>
              </a:tr>
            </a:tbl>
          </a:graphicData>
        </a:graphic>
      </p:graphicFrame>
    </p:spTree>
    <p:extLst>
      <p:ext uri="{BB962C8B-B14F-4D97-AF65-F5344CB8AC3E}">
        <p14:creationId xmlns="" xmlns:p14="http://schemas.microsoft.com/office/powerpoint/2010/main" val="669336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357166"/>
            <a:ext cx="8136904" cy="4143404"/>
          </a:xfrm>
        </p:spPr>
        <p:txBody>
          <a:bodyPr>
            <a:normAutofit fontScale="92500" lnSpcReduction="20000"/>
          </a:bodyPr>
          <a:lstStyle/>
          <a:p>
            <a:pPr algn="just"/>
            <a:r>
              <a:rPr lang="en-GB" sz="2400" dirty="0"/>
              <a:t>During 2000 to 2004, - exotic freshwater ﬁnﬁshes-  3.6 million tonnes or 16% of the global aquaculture </a:t>
            </a:r>
            <a:r>
              <a:rPr lang="en-GB" sz="2400" dirty="0" smtClean="0"/>
              <a:t>production (De Silva et al. 2009).</a:t>
            </a:r>
            <a:endParaRPr lang="en-GB" sz="2400" dirty="0"/>
          </a:p>
          <a:p>
            <a:pPr algn="just"/>
            <a:r>
              <a:rPr lang="en-GB" sz="2400" dirty="0"/>
              <a:t>Over the past decade- exotic ﬁnﬁsh species -over 12.2% of total cultured ﬁnﬁsh production and the proportion is as much as 35% when China is </a:t>
            </a:r>
            <a:r>
              <a:rPr lang="en-GB" sz="2400" dirty="0" smtClean="0"/>
              <a:t>excluded (De Silva et al. 2006, 2009).</a:t>
            </a:r>
            <a:endParaRPr lang="en-GB" sz="2400" dirty="0"/>
          </a:p>
          <a:p>
            <a:pPr algn="just"/>
            <a:r>
              <a:rPr lang="en-GB" sz="2400" dirty="0"/>
              <a:t>India- rich aquatic biodiversity- 2319 ﬁnﬁsh species, which includes 838 freshwater, 113 brackish water and 1368 marine ﬁshes</a:t>
            </a:r>
          </a:p>
          <a:p>
            <a:pPr algn="just"/>
            <a:r>
              <a:rPr lang="en-GB" sz="2400" dirty="0"/>
              <a:t>In India- over 300 exotic fish species- including 291 ornamental species, 31 aquaculture species and 3 larvicidal fishes are </a:t>
            </a:r>
            <a:r>
              <a:rPr lang="en-GB" sz="2400" dirty="0" smtClean="0"/>
              <a:t>recorded (</a:t>
            </a:r>
            <a:r>
              <a:rPr lang="en-GB" sz="2400" dirty="0" err="1" smtClean="0"/>
              <a:t>Lakra</a:t>
            </a:r>
            <a:r>
              <a:rPr lang="en-GB" sz="2400" dirty="0" smtClean="0"/>
              <a:t> et al., 2008; Garcia-</a:t>
            </a:r>
            <a:r>
              <a:rPr lang="en-GB" sz="2400" dirty="0" err="1" smtClean="0"/>
              <a:t>Berthou</a:t>
            </a:r>
            <a:r>
              <a:rPr lang="en-GB" sz="2400" dirty="0" smtClean="0"/>
              <a:t> et al., 2005, Garcia </a:t>
            </a:r>
            <a:r>
              <a:rPr lang="en-GB" sz="2400" dirty="0" err="1" smtClean="0"/>
              <a:t>Berthou</a:t>
            </a:r>
            <a:r>
              <a:rPr lang="en-GB" sz="2400" dirty="0" smtClean="0"/>
              <a:t> 2007; </a:t>
            </a:r>
            <a:r>
              <a:rPr lang="en-GB" sz="2400" dirty="0" err="1" smtClean="0"/>
              <a:t>DeSilva</a:t>
            </a:r>
            <a:r>
              <a:rPr lang="en-GB" sz="2400" dirty="0" smtClean="0"/>
              <a:t> et al., 2009; Singh and </a:t>
            </a:r>
            <a:r>
              <a:rPr lang="en-GB" sz="2400" dirty="0" err="1" smtClean="0"/>
              <a:t>Lakra</a:t>
            </a:r>
            <a:r>
              <a:rPr lang="en-GB" sz="2400" dirty="0" smtClean="0"/>
              <a:t>, 2011).</a:t>
            </a:r>
          </a:p>
          <a:p>
            <a:pPr algn="just"/>
            <a:endParaRPr lang="en-GB" sz="2400" dirty="0"/>
          </a:p>
        </p:txBody>
      </p:sp>
      <p:pic>
        <p:nvPicPr>
          <p:cNvPr id="4" name="Picture 2" descr="E:\exotic fish pics\3D-golden-carp-koi-fish-model_Z.jpg">
            <a:extLst>
              <a:ext uri="{FF2B5EF4-FFF2-40B4-BE49-F238E27FC236}">
                <a16:creationId xmlns="" xmlns:a16="http://schemas.microsoft.com/office/drawing/2014/main" id="{4E2D336C-9504-4017-B551-937374FEADD7}"/>
              </a:ext>
            </a:extLst>
          </p:cNvPr>
          <p:cNvPicPr>
            <a:picLocks noChangeAspect="1" noChangeArrowheads="1"/>
          </p:cNvPicPr>
          <p:nvPr/>
        </p:nvPicPr>
        <p:blipFill>
          <a:blip r:embed="rId2" cstate="print"/>
          <a:srcRect/>
          <a:stretch>
            <a:fillRect/>
          </a:stretch>
        </p:blipFill>
        <p:spPr bwMode="auto">
          <a:xfrm>
            <a:off x="3357555" y="4357694"/>
            <a:ext cx="2857520" cy="2143140"/>
          </a:xfrm>
          <a:prstGeom prst="rect">
            <a:avLst/>
          </a:prstGeom>
          <a:noFill/>
        </p:spPr>
      </p:pic>
      <p:pic>
        <p:nvPicPr>
          <p:cNvPr id="5" name="Picture 4" descr="E:\exotic fish pics\nile tilapia.jpg">
            <a:extLst>
              <a:ext uri="{FF2B5EF4-FFF2-40B4-BE49-F238E27FC236}">
                <a16:creationId xmlns="" xmlns:a16="http://schemas.microsoft.com/office/drawing/2014/main" id="{DC8A32DA-5F9A-4780-9384-98F63B260425}"/>
              </a:ext>
            </a:extLst>
          </p:cNvPr>
          <p:cNvPicPr>
            <a:picLocks noChangeAspect="1" noChangeArrowheads="1"/>
          </p:cNvPicPr>
          <p:nvPr/>
        </p:nvPicPr>
        <p:blipFill>
          <a:blip r:embed="rId3" cstate="print"/>
          <a:srcRect/>
          <a:stretch>
            <a:fillRect/>
          </a:stretch>
        </p:blipFill>
        <p:spPr bwMode="auto">
          <a:xfrm>
            <a:off x="610421" y="4357694"/>
            <a:ext cx="2675695" cy="2170501"/>
          </a:xfrm>
          <a:prstGeom prst="rect">
            <a:avLst/>
          </a:prstGeom>
          <a:noFill/>
        </p:spPr>
      </p:pic>
      <p:pic>
        <p:nvPicPr>
          <p:cNvPr id="6" name="Picture 5" descr="E:\exotic fish pics\magur3.jpg">
            <a:extLst>
              <a:ext uri="{FF2B5EF4-FFF2-40B4-BE49-F238E27FC236}">
                <a16:creationId xmlns="" xmlns:a16="http://schemas.microsoft.com/office/drawing/2014/main" id="{63B92FDC-4C15-4198-8EE3-82293EB4E8F9}"/>
              </a:ext>
            </a:extLst>
          </p:cNvPr>
          <p:cNvPicPr>
            <a:picLocks noChangeAspect="1" noChangeArrowheads="1"/>
          </p:cNvPicPr>
          <p:nvPr/>
        </p:nvPicPr>
        <p:blipFill>
          <a:blip r:embed="rId4"/>
          <a:srcRect/>
          <a:stretch>
            <a:fillRect/>
          </a:stretch>
        </p:blipFill>
        <p:spPr bwMode="auto">
          <a:xfrm>
            <a:off x="6215074" y="4412674"/>
            <a:ext cx="2928926" cy="2088160"/>
          </a:xfrm>
          <a:prstGeom prst="rect">
            <a:avLst/>
          </a:prstGeom>
          <a:noFill/>
        </p:spPr>
      </p:pic>
      <p:sp>
        <p:nvSpPr>
          <p:cNvPr id="8" name="TextBox 7"/>
          <p:cNvSpPr txBox="1"/>
          <p:nvPr/>
        </p:nvSpPr>
        <p:spPr>
          <a:xfrm>
            <a:off x="1463323" y="6500834"/>
            <a:ext cx="822661" cy="369332"/>
          </a:xfrm>
          <a:prstGeom prst="rect">
            <a:avLst/>
          </a:prstGeom>
          <a:noFill/>
        </p:spPr>
        <p:txBody>
          <a:bodyPr wrap="none" rtlCol="0">
            <a:spAutoFit/>
          </a:bodyPr>
          <a:lstStyle/>
          <a:p>
            <a:r>
              <a:rPr lang="en-GB" dirty="0"/>
              <a:t>Tilapia</a:t>
            </a:r>
          </a:p>
        </p:txBody>
      </p:sp>
      <p:sp>
        <p:nvSpPr>
          <p:cNvPr id="9" name="TextBox 8"/>
          <p:cNvSpPr txBox="1"/>
          <p:nvPr/>
        </p:nvSpPr>
        <p:spPr>
          <a:xfrm>
            <a:off x="4214810" y="6488692"/>
            <a:ext cx="1361719" cy="369332"/>
          </a:xfrm>
          <a:prstGeom prst="rect">
            <a:avLst/>
          </a:prstGeom>
          <a:noFill/>
        </p:spPr>
        <p:txBody>
          <a:bodyPr wrap="none" rtlCol="0">
            <a:spAutoFit/>
          </a:bodyPr>
          <a:lstStyle/>
          <a:p>
            <a:r>
              <a:rPr lang="en-GB" dirty="0"/>
              <a:t>Golden carp</a:t>
            </a:r>
          </a:p>
        </p:txBody>
      </p:sp>
      <p:sp>
        <p:nvSpPr>
          <p:cNvPr id="10" name="TextBox 9"/>
          <p:cNvSpPr txBox="1"/>
          <p:nvPr/>
        </p:nvSpPr>
        <p:spPr>
          <a:xfrm>
            <a:off x="6929454" y="6488692"/>
            <a:ext cx="1572610" cy="369332"/>
          </a:xfrm>
          <a:prstGeom prst="rect">
            <a:avLst/>
          </a:prstGeom>
          <a:noFill/>
        </p:spPr>
        <p:txBody>
          <a:bodyPr wrap="none" rtlCol="0">
            <a:spAutoFit/>
          </a:bodyPr>
          <a:lstStyle/>
          <a:p>
            <a:r>
              <a:rPr lang="en-GB" dirty="0"/>
              <a:t>African catfish</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 xmlns:p14="http://schemas.microsoft.com/office/powerpoint/2010/main" val="4172029888"/>
              </p:ext>
            </p:extLst>
          </p:nvPr>
        </p:nvGraphicFramePr>
        <p:xfrm>
          <a:off x="0" y="0"/>
          <a:ext cx="9144001" cy="6858000"/>
        </p:xfrm>
        <a:graphic>
          <a:graphicData uri="http://schemas.openxmlformats.org/drawingml/2006/table">
            <a:tbl>
              <a:tblPr firstRow="1" bandRow="1">
                <a:tableStyleId>{1FECB4D8-DB02-4DC6-A0A2-4F2EBAE1DC90}</a:tableStyleId>
              </a:tblPr>
              <a:tblGrid>
                <a:gridCol w="1828800">
                  <a:extLst>
                    <a:ext uri="{9D8B030D-6E8A-4147-A177-3AD203B41FA5}">
                      <a16:colId xmlns="" xmlns:a16="http://schemas.microsoft.com/office/drawing/2014/main" val="20000"/>
                    </a:ext>
                  </a:extLst>
                </a:gridCol>
                <a:gridCol w="1143013">
                  <a:extLst>
                    <a:ext uri="{9D8B030D-6E8A-4147-A177-3AD203B41FA5}">
                      <a16:colId xmlns="" xmlns:a16="http://schemas.microsoft.com/office/drawing/2014/main" val="20001"/>
                    </a:ext>
                  </a:extLst>
                </a:gridCol>
                <a:gridCol w="2209808">
                  <a:extLst>
                    <a:ext uri="{9D8B030D-6E8A-4147-A177-3AD203B41FA5}">
                      <a16:colId xmlns="" xmlns:a16="http://schemas.microsoft.com/office/drawing/2014/main" val="20002"/>
                    </a:ext>
                  </a:extLst>
                </a:gridCol>
                <a:gridCol w="2133580">
                  <a:extLst>
                    <a:ext uri="{9D8B030D-6E8A-4147-A177-3AD203B41FA5}">
                      <a16:colId xmlns="" xmlns:a16="http://schemas.microsoft.com/office/drawing/2014/main" val="20003"/>
                    </a:ext>
                  </a:extLst>
                </a:gridCol>
                <a:gridCol w="1828800">
                  <a:extLst>
                    <a:ext uri="{9D8B030D-6E8A-4147-A177-3AD203B41FA5}">
                      <a16:colId xmlns="" xmlns:a16="http://schemas.microsoft.com/office/drawing/2014/main" val="20004"/>
                    </a:ext>
                  </a:extLst>
                </a:gridCol>
              </a:tblGrid>
              <a:tr h="922285">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SPECIES</a:t>
                      </a:r>
                      <a:endParaRPr lang="en-GB" sz="1200" dirty="0"/>
                    </a:p>
                    <a:p>
                      <a:endParaRPr lang="en-GB" sz="12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COUNTRY/ PLACE</a:t>
                      </a:r>
                      <a:endParaRPr lang="en-GB" sz="1200" dirty="0"/>
                    </a:p>
                    <a:p>
                      <a:endParaRPr lang="en-GB" sz="12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POSITIVE IMPACTS</a:t>
                      </a:r>
                      <a:endParaRPr lang="en-GB" sz="1200" dirty="0"/>
                    </a:p>
                    <a:p>
                      <a:endParaRPr lang="en-GB" sz="12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NEGATIVE IMPACT</a:t>
                      </a:r>
                      <a:endParaRPr lang="en-GB" sz="1200" dirty="0"/>
                    </a:p>
                    <a:p>
                      <a:endParaRPr lang="en-GB" sz="12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REFERENCE</a:t>
                      </a:r>
                      <a:endParaRPr lang="en-GB" sz="1200" dirty="0"/>
                    </a:p>
                    <a:p>
                      <a:endParaRPr lang="en-GB" sz="1200" dirty="0"/>
                    </a:p>
                  </a:txBody>
                  <a:tcPr/>
                </a:tc>
                <a:extLst>
                  <a:ext uri="{0D108BD9-81ED-4DB2-BD59-A6C34878D82A}">
                    <a16:rowId xmlns="" xmlns:a16="http://schemas.microsoft.com/office/drawing/2014/main" val="10000"/>
                  </a:ext>
                </a:extLst>
              </a:tr>
              <a:tr h="749043">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i="1" dirty="0" err="1"/>
                        <a:t>Gambusia</a:t>
                      </a:r>
                      <a:r>
                        <a:rPr lang="en-GB" sz="1400" i="1" dirty="0"/>
                        <a:t> </a:t>
                      </a:r>
                      <a:r>
                        <a:rPr lang="en-GB" sz="1400" i="1" dirty="0" err="1"/>
                        <a:t>affinis</a:t>
                      </a:r>
                      <a:r>
                        <a:rPr lang="en-GB" sz="1400" i="1" dirty="0"/>
                        <a:t> </a:t>
                      </a:r>
                      <a:r>
                        <a:rPr lang="en-GB" sz="1400" dirty="0"/>
                        <a:t>(mosquito fish)</a:t>
                      </a:r>
                      <a:endParaRPr lang="en-GB" sz="1200" dirty="0"/>
                    </a:p>
                    <a:p>
                      <a:endParaRPr lang="en-GB" sz="12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Mekong River Basin</a:t>
                      </a:r>
                      <a:endParaRPr lang="en-GB" sz="1200" dirty="0"/>
                    </a:p>
                    <a:p>
                      <a:endParaRPr lang="en-GB" sz="12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Mosquito control</a:t>
                      </a:r>
                      <a:endParaRPr lang="en-GB" sz="12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Habit of eating larvae and eggs of other fish</a:t>
                      </a:r>
                      <a:endParaRPr lang="en-GB" sz="12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err="1"/>
                        <a:t>Welcomme</a:t>
                      </a:r>
                      <a:r>
                        <a:rPr lang="en-GB" sz="1400" dirty="0"/>
                        <a:t> and </a:t>
                      </a:r>
                      <a:r>
                        <a:rPr lang="en-GB" sz="1400" dirty="0" err="1"/>
                        <a:t>Vidthayanon</a:t>
                      </a:r>
                      <a:r>
                        <a:rPr lang="en-GB" sz="1400" dirty="0"/>
                        <a:t>, 2000</a:t>
                      </a:r>
                      <a:endParaRPr lang="en-GB" sz="1200" dirty="0"/>
                    </a:p>
                    <a:p>
                      <a:endParaRPr lang="en-GB" sz="1200" dirty="0"/>
                    </a:p>
                  </a:txBody>
                  <a:tcPr/>
                </a:tc>
                <a:extLst>
                  <a:ext uri="{0D108BD9-81ED-4DB2-BD59-A6C34878D82A}">
                    <a16:rowId xmlns="" xmlns:a16="http://schemas.microsoft.com/office/drawing/2014/main" val="10001"/>
                  </a:ext>
                </a:extLst>
              </a:tr>
              <a:tr h="749043">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i="1" dirty="0" err="1"/>
                        <a:t>Catla</a:t>
                      </a:r>
                      <a:r>
                        <a:rPr lang="en-GB" sz="1400" i="1" dirty="0"/>
                        <a:t> </a:t>
                      </a:r>
                      <a:r>
                        <a:rPr lang="en-GB" sz="1400" i="1" dirty="0" err="1"/>
                        <a:t>catla</a:t>
                      </a:r>
                      <a:r>
                        <a:rPr lang="en-GB" sz="1400" i="1" dirty="0"/>
                        <a:t> </a:t>
                      </a:r>
                      <a:r>
                        <a:rPr lang="en-GB" sz="1400" dirty="0"/>
                        <a:t>(</a:t>
                      </a:r>
                      <a:r>
                        <a:rPr lang="en-GB" sz="1400" dirty="0" err="1"/>
                        <a:t>Catla</a:t>
                      </a:r>
                      <a:r>
                        <a:rPr lang="en-GB" sz="1400" dirty="0"/>
                        <a:t>)</a:t>
                      </a:r>
                      <a:endParaRPr lang="en-GB" sz="1200" dirty="0"/>
                    </a:p>
                    <a:p>
                      <a:endParaRPr lang="en-GB" sz="12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Vietnam</a:t>
                      </a:r>
                      <a:endParaRPr lang="en-GB" sz="12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Aquaculture</a:t>
                      </a:r>
                      <a:endParaRPr lang="en-GB" sz="1200" dirty="0">
                        <a:latin typeface="Calibri"/>
                        <a:ea typeface="Calibri"/>
                        <a:cs typeface="Times New Roman"/>
                      </a:endParaRPr>
                    </a:p>
                  </a:txBody>
                  <a:tcPr/>
                </a:tc>
                <a:tc>
                  <a:txBody>
                    <a:bodyPr/>
                    <a:lstStyle/>
                    <a:p>
                      <a:endParaRPr lang="en-GB" sz="12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err="1"/>
                        <a:t>Welcomme</a:t>
                      </a:r>
                      <a:r>
                        <a:rPr lang="en-GB" sz="1400" dirty="0"/>
                        <a:t> and </a:t>
                      </a:r>
                      <a:r>
                        <a:rPr lang="en-GB" sz="1400" dirty="0" err="1"/>
                        <a:t>Vidthayanon</a:t>
                      </a:r>
                      <a:r>
                        <a:rPr lang="en-GB" sz="1400" dirty="0"/>
                        <a:t>, 2000</a:t>
                      </a:r>
                      <a:endParaRPr lang="en-GB" sz="1200" dirty="0"/>
                    </a:p>
                    <a:p>
                      <a:endParaRPr lang="en-GB" sz="1200" dirty="0"/>
                    </a:p>
                  </a:txBody>
                  <a:tcPr/>
                </a:tc>
                <a:extLst>
                  <a:ext uri="{0D108BD9-81ED-4DB2-BD59-A6C34878D82A}">
                    <a16:rowId xmlns="" xmlns:a16="http://schemas.microsoft.com/office/drawing/2014/main" val="10002"/>
                  </a:ext>
                </a:extLst>
              </a:tr>
              <a:tr h="1009579">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Silver carp</a:t>
                      </a:r>
                      <a:endParaRPr lang="en-GB" sz="1200" dirty="0"/>
                    </a:p>
                    <a:p>
                      <a:endParaRPr lang="en-GB" sz="12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India (Himachal Pradesh )</a:t>
                      </a:r>
                      <a:endParaRPr lang="en-GB" sz="1200" dirty="0"/>
                    </a:p>
                    <a:p>
                      <a:endParaRPr lang="en-GB" sz="1200" dirty="0"/>
                    </a:p>
                  </a:txBody>
                  <a:tcPr/>
                </a:tc>
                <a:tc>
                  <a:txBody>
                    <a:bodyPr/>
                    <a:lstStyle/>
                    <a:p>
                      <a:endParaRPr lang="en-GB" sz="12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Indian major carp population in the reservoir which is dominated by silver carp</a:t>
                      </a:r>
                      <a:endParaRPr lang="en-GB" sz="12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Raman et al., 2013</a:t>
                      </a:r>
                      <a:endParaRPr lang="en-GB" sz="1200" dirty="0">
                        <a:latin typeface="Calibri"/>
                        <a:ea typeface="Calibri"/>
                        <a:cs typeface="Times New Roman"/>
                      </a:endParaRPr>
                    </a:p>
                  </a:txBody>
                  <a:tcPr/>
                </a:tc>
                <a:extLst>
                  <a:ext uri="{0D108BD9-81ED-4DB2-BD59-A6C34878D82A}">
                    <a16:rowId xmlns="" xmlns:a16="http://schemas.microsoft.com/office/drawing/2014/main" val="10003"/>
                  </a:ext>
                </a:extLst>
              </a:tr>
              <a:tr h="1009579">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Common carp</a:t>
                      </a:r>
                      <a:endParaRPr lang="en-GB" sz="12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err="1"/>
                        <a:t>Ganga</a:t>
                      </a:r>
                      <a:r>
                        <a:rPr lang="en-GB" sz="1400" dirty="0"/>
                        <a:t> River System</a:t>
                      </a:r>
                      <a:endParaRPr lang="en-GB" sz="1200" dirty="0">
                        <a:latin typeface="Calibri"/>
                        <a:ea typeface="Calibri"/>
                        <a:cs typeface="Times New Roman"/>
                      </a:endParaRPr>
                    </a:p>
                  </a:txBody>
                  <a:tcPr/>
                </a:tc>
                <a:tc>
                  <a:txBody>
                    <a:bodyPr/>
                    <a:lstStyle/>
                    <a:p>
                      <a:endParaRPr lang="en-GB" sz="12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Abundantly available in </a:t>
                      </a:r>
                      <a:r>
                        <a:rPr lang="en-GB" sz="1400" dirty="0" err="1"/>
                        <a:t>Ganga</a:t>
                      </a:r>
                      <a:r>
                        <a:rPr lang="en-GB" sz="1400" dirty="0"/>
                        <a:t> river system and affect the population of native fish fauna</a:t>
                      </a:r>
                      <a:endParaRPr lang="en-GB" sz="12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Raman et al., 2013</a:t>
                      </a:r>
                      <a:endParaRPr lang="en-GB" sz="1200" dirty="0">
                        <a:latin typeface="Calibri"/>
                        <a:ea typeface="Calibri"/>
                        <a:cs typeface="Times New Roman"/>
                      </a:endParaRPr>
                    </a:p>
                  </a:txBody>
                  <a:tcPr/>
                </a:tc>
                <a:extLst>
                  <a:ext uri="{0D108BD9-81ED-4DB2-BD59-A6C34878D82A}">
                    <a16:rowId xmlns="" xmlns:a16="http://schemas.microsoft.com/office/drawing/2014/main" val="10004"/>
                  </a:ext>
                </a:extLst>
              </a:tr>
              <a:tr h="834714">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i="1" dirty="0" err="1"/>
                        <a:t>Clarius</a:t>
                      </a:r>
                      <a:r>
                        <a:rPr lang="en-GB" sz="1400" i="1" dirty="0"/>
                        <a:t> </a:t>
                      </a:r>
                      <a:r>
                        <a:rPr lang="en-GB" sz="1400" i="1" dirty="0" err="1"/>
                        <a:t>gariepinus</a:t>
                      </a:r>
                      <a:endParaRPr lang="en-GB" sz="1200" i="1" dirty="0"/>
                    </a:p>
                    <a:p>
                      <a:endParaRPr lang="en-GB" sz="12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India</a:t>
                      </a:r>
                      <a:endParaRPr lang="en-GB" sz="1200" dirty="0">
                        <a:latin typeface="Calibri"/>
                        <a:ea typeface="Calibri"/>
                        <a:cs typeface="Times New Roman"/>
                      </a:endParaRPr>
                    </a:p>
                  </a:txBody>
                  <a:tcPr/>
                </a:tc>
                <a:tc>
                  <a:txBody>
                    <a:bodyPr/>
                    <a:lstStyle/>
                    <a:p>
                      <a:endParaRPr lang="en-GB" sz="12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Highly predatory for other fish and larvae, threaten wildlife.</a:t>
                      </a:r>
                      <a:endParaRPr lang="en-GB" sz="12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Raman et al., 2013</a:t>
                      </a:r>
                      <a:endParaRPr lang="en-GB" sz="1200" dirty="0">
                        <a:latin typeface="Calibri"/>
                        <a:ea typeface="Calibri"/>
                        <a:cs typeface="Times New Roman"/>
                      </a:endParaRPr>
                    </a:p>
                  </a:txBody>
                  <a:tcPr/>
                </a:tc>
                <a:extLst>
                  <a:ext uri="{0D108BD9-81ED-4DB2-BD59-A6C34878D82A}">
                    <a16:rowId xmlns="" xmlns:a16="http://schemas.microsoft.com/office/drawing/2014/main" val="10005"/>
                  </a:ext>
                </a:extLst>
              </a:tr>
              <a:tr h="749043">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i="1" dirty="0" err="1"/>
                        <a:t>Pangasianodon</a:t>
                      </a:r>
                      <a:r>
                        <a:rPr lang="en-GB" sz="1400" i="1" dirty="0"/>
                        <a:t>  hypothalamus</a:t>
                      </a:r>
                      <a:endParaRPr lang="en-GB" sz="1200" i="1" dirty="0"/>
                    </a:p>
                    <a:p>
                      <a:endParaRPr lang="en-GB" sz="12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India</a:t>
                      </a:r>
                      <a:endParaRPr lang="en-GB" sz="12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High growth and authorized production</a:t>
                      </a:r>
                      <a:endParaRPr lang="en-GB" sz="12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Introduction of exotic pathogen and parasites</a:t>
                      </a:r>
                      <a:endParaRPr lang="en-GB" sz="12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Raman et al., 2013</a:t>
                      </a:r>
                      <a:endParaRPr lang="en-GB" sz="1200" dirty="0">
                        <a:latin typeface="Calibri"/>
                        <a:ea typeface="Calibri"/>
                        <a:cs typeface="Times New Roman"/>
                      </a:endParaRPr>
                    </a:p>
                  </a:txBody>
                  <a:tcPr/>
                </a:tc>
                <a:extLst>
                  <a:ext uri="{0D108BD9-81ED-4DB2-BD59-A6C34878D82A}">
                    <a16:rowId xmlns="" xmlns:a16="http://schemas.microsoft.com/office/drawing/2014/main" val="10006"/>
                  </a:ext>
                </a:extLst>
              </a:tr>
              <a:tr h="834714">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i="1" dirty="0" err="1"/>
                        <a:t>Gambusia</a:t>
                      </a:r>
                      <a:r>
                        <a:rPr lang="en-GB" sz="1400" i="1" dirty="0"/>
                        <a:t> </a:t>
                      </a:r>
                      <a:r>
                        <a:rPr lang="en-GB" sz="1400" i="1" dirty="0" err="1"/>
                        <a:t>affinis</a:t>
                      </a:r>
                      <a:endParaRPr lang="en-GB" sz="1200" i="1" dirty="0"/>
                    </a:p>
                    <a:p>
                      <a:endParaRPr lang="en-GB" sz="12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India</a:t>
                      </a:r>
                      <a:endParaRPr lang="en-GB" sz="12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Control of insect larvae, prevention from </a:t>
                      </a:r>
                      <a:r>
                        <a:rPr lang="en-GB" sz="1400" dirty="0" err="1"/>
                        <a:t>Maleria</a:t>
                      </a:r>
                      <a:endParaRPr lang="en-GB" sz="12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Cause ecological imbalance due to its voracious feeding habits.</a:t>
                      </a:r>
                      <a:endParaRPr lang="en-GB" sz="12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Raman et al., 2013</a:t>
                      </a:r>
                      <a:endParaRPr lang="en-GB" sz="1200" dirty="0">
                        <a:latin typeface="Calibri"/>
                        <a:ea typeface="Calibri"/>
                        <a:cs typeface="Times New Roman"/>
                      </a:endParaRPr>
                    </a:p>
                  </a:txBody>
                  <a:tcPr/>
                </a:tc>
                <a:extLst>
                  <a:ext uri="{0D108BD9-81ED-4DB2-BD59-A6C34878D82A}">
                    <a16:rowId xmlns="" xmlns:a16="http://schemas.microsoft.com/office/drawing/2014/main" val="10007"/>
                  </a:ext>
                </a:extLst>
              </a:tr>
            </a:tbl>
          </a:graphicData>
        </a:graphic>
      </p:graphicFrame>
    </p:spTree>
    <p:extLst>
      <p:ext uri="{BB962C8B-B14F-4D97-AF65-F5344CB8AC3E}">
        <p14:creationId xmlns="" xmlns:p14="http://schemas.microsoft.com/office/powerpoint/2010/main" val="66933603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 xmlns:p14="http://schemas.microsoft.com/office/powerpoint/2010/main" val="3150888767"/>
              </p:ext>
            </p:extLst>
          </p:nvPr>
        </p:nvGraphicFramePr>
        <p:xfrm>
          <a:off x="1" y="1"/>
          <a:ext cx="9144000" cy="6855417"/>
        </p:xfrm>
        <a:graphic>
          <a:graphicData uri="http://schemas.openxmlformats.org/drawingml/2006/table">
            <a:tbl>
              <a:tblPr firstRow="1" bandRow="1">
                <a:tableStyleId>{1FECB4D8-DB02-4DC6-A0A2-4F2EBAE1DC90}</a:tableStyleId>
              </a:tblPr>
              <a:tblGrid>
                <a:gridCol w="1975112">
                  <a:extLst>
                    <a:ext uri="{9D8B030D-6E8A-4147-A177-3AD203B41FA5}">
                      <a16:colId xmlns="" xmlns:a16="http://schemas.microsoft.com/office/drawing/2014/main" val="20000"/>
                    </a:ext>
                  </a:extLst>
                </a:gridCol>
                <a:gridCol w="1170436">
                  <a:extLst>
                    <a:ext uri="{9D8B030D-6E8A-4147-A177-3AD203B41FA5}">
                      <a16:colId xmlns="" xmlns:a16="http://schemas.microsoft.com/office/drawing/2014/main" val="20001"/>
                    </a:ext>
                  </a:extLst>
                </a:gridCol>
                <a:gridCol w="1975111">
                  <a:extLst>
                    <a:ext uri="{9D8B030D-6E8A-4147-A177-3AD203B41FA5}">
                      <a16:colId xmlns="" xmlns:a16="http://schemas.microsoft.com/office/drawing/2014/main" val="20002"/>
                    </a:ext>
                  </a:extLst>
                </a:gridCol>
                <a:gridCol w="2194541">
                  <a:extLst>
                    <a:ext uri="{9D8B030D-6E8A-4147-A177-3AD203B41FA5}">
                      <a16:colId xmlns="" xmlns:a16="http://schemas.microsoft.com/office/drawing/2014/main" val="20003"/>
                    </a:ext>
                  </a:extLst>
                </a:gridCol>
                <a:gridCol w="1828800">
                  <a:extLst>
                    <a:ext uri="{9D8B030D-6E8A-4147-A177-3AD203B41FA5}">
                      <a16:colId xmlns="" xmlns:a16="http://schemas.microsoft.com/office/drawing/2014/main" val="20004"/>
                    </a:ext>
                  </a:extLst>
                </a:gridCol>
              </a:tblGrid>
              <a:tr h="749188">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SPECIES</a:t>
                      </a:r>
                    </a:p>
                    <a:p>
                      <a:endParaRPr lang="en-GB" sz="16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COUNTRY/ PLACE</a:t>
                      </a:r>
                    </a:p>
                    <a:p>
                      <a:endParaRPr lang="en-GB" sz="16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POSITIVE IMPACTS</a:t>
                      </a:r>
                    </a:p>
                    <a:p>
                      <a:endParaRPr lang="en-GB" sz="16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NEGATIVE IMPACT</a:t>
                      </a:r>
                    </a:p>
                    <a:p>
                      <a:endParaRPr lang="en-GB" sz="16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REFERENCE</a:t>
                      </a:r>
                    </a:p>
                    <a:p>
                      <a:endParaRPr lang="en-GB" sz="1600" dirty="0"/>
                    </a:p>
                  </a:txBody>
                  <a:tcPr/>
                </a:tc>
                <a:extLst>
                  <a:ext uri="{0D108BD9-81ED-4DB2-BD59-A6C34878D82A}">
                    <a16:rowId xmlns="" xmlns:a16="http://schemas.microsoft.com/office/drawing/2014/main" val="10000"/>
                  </a:ext>
                </a:extLst>
              </a:tr>
              <a:tr h="678053">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i="1" dirty="0" err="1"/>
                        <a:t>Litopenaeus</a:t>
                      </a:r>
                      <a:r>
                        <a:rPr lang="en-GB" sz="1400" i="1" dirty="0"/>
                        <a:t> </a:t>
                      </a:r>
                      <a:r>
                        <a:rPr lang="en-GB" sz="1400" i="1" dirty="0" err="1"/>
                        <a:t>vannamei</a:t>
                      </a:r>
                      <a:endParaRPr lang="en-GB" sz="1400" i="1"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India</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High production and market value</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Susceptible to many deadly pathogens like TSV.</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Raman et al., 2013</a:t>
                      </a:r>
                      <a:endParaRPr lang="en-GB" sz="1400" dirty="0">
                        <a:latin typeface="Calibri"/>
                        <a:ea typeface="Calibri"/>
                        <a:cs typeface="Times New Roman"/>
                      </a:endParaRPr>
                    </a:p>
                  </a:txBody>
                  <a:tcPr/>
                </a:tc>
                <a:extLst>
                  <a:ext uri="{0D108BD9-81ED-4DB2-BD59-A6C34878D82A}">
                    <a16:rowId xmlns="" xmlns:a16="http://schemas.microsoft.com/office/drawing/2014/main" val="10001"/>
                  </a:ext>
                </a:extLst>
              </a:tr>
              <a:tr h="757074">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i="1" dirty="0" err="1"/>
                        <a:t>Aristichthys</a:t>
                      </a:r>
                      <a:r>
                        <a:rPr lang="en-GB" sz="1400" i="1" dirty="0"/>
                        <a:t> </a:t>
                      </a:r>
                      <a:r>
                        <a:rPr lang="en-GB" sz="1400" i="1" dirty="0" err="1"/>
                        <a:t>nobilis</a:t>
                      </a:r>
                      <a:endParaRPr lang="en-GB" sz="1400" i="1"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India</a:t>
                      </a:r>
                      <a:endParaRPr lang="en-GB" sz="1400" dirty="0">
                        <a:latin typeface="Calibri"/>
                        <a:ea typeface="Calibri"/>
                        <a:cs typeface="Times New Roman"/>
                      </a:endParaRPr>
                    </a:p>
                  </a:txBody>
                  <a:tcPr/>
                </a:tc>
                <a:tc>
                  <a:txBody>
                    <a:bodyPr/>
                    <a:lstStyle/>
                    <a:p>
                      <a:endParaRPr lang="en-GB"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Threat to smaller indigenous fishes and invertebrates.</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Raman et al., 2013</a:t>
                      </a:r>
                      <a:endParaRPr lang="en-GB" sz="1400" dirty="0">
                        <a:latin typeface="Calibri"/>
                        <a:ea typeface="Calibri"/>
                        <a:cs typeface="Times New Roman"/>
                      </a:endParaRPr>
                    </a:p>
                  </a:txBody>
                  <a:tcPr/>
                </a:tc>
                <a:extLst>
                  <a:ext uri="{0D108BD9-81ED-4DB2-BD59-A6C34878D82A}">
                    <a16:rowId xmlns="" xmlns:a16="http://schemas.microsoft.com/office/drawing/2014/main" val="10002"/>
                  </a:ext>
                </a:extLst>
              </a:tr>
              <a:tr h="757074">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European carp, </a:t>
                      </a:r>
                      <a:r>
                        <a:rPr lang="en-GB" sz="1400" i="1" dirty="0"/>
                        <a:t>Cyprinus carpio </a:t>
                      </a:r>
                      <a:r>
                        <a:rPr lang="en-GB" sz="1400" dirty="0"/>
                        <a:t>and gold fish</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Australia</a:t>
                      </a:r>
                      <a:endParaRPr lang="en-GB" sz="1400" dirty="0">
                        <a:latin typeface="Calibri"/>
                        <a:ea typeface="Calibri"/>
                        <a:cs typeface="Times New Roman"/>
                      </a:endParaRPr>
                    </a:p>
                  </a:txBody>
                  <a:tcPr/>
                </a:tc>
                <a:tc>
                  <a:txBody>
                    <a:bodyPr/>
                    <a:lstStyle/>
                    <a:p>
                      <a:endParaRPr lang="en-GB"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Hybridization</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De Silva, 1989</a:t>
                      </a:r>
                      <a:endParaRPr lang="en-GB" sz="1400" dirty="0">
                        <a:latin typeface="Calibri"/>
                        <a:ea typeface="Calibri"/>
                        <a:cs typeface="Times New Roman"/>
                      </a:endParaRPr>
                    </a:p>
                  </a:txBody>
                  <a:tcPr/>
                </a:tc>
                <a:extLst>
                  <a:ext uri="{0D108BD9-81ED-4DB2-BD59-A6C34878D82A}">
                    <a16:rowId xmlns="" xmlns:a16="http://schemas.microsoft.com/office/drawing/2014/main" val="10003"/>
                  </a:ext>
                </a:extLst>
              </a:tr>
              <a:tr h="678053">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European carp</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Australia</a:t>
                      </a:r>
                      <a:endParaRPr lang="en-GB" sz="1400" dirty="0">
                        <a:latin typeface="Calibri"/>
                        <a:ea typeface="Calibri"/>
                        <a:cs typeface="Times New Roman"/>
                      </a:endParaRPr>
                    </a:p>
                  </a:txBody>
                  <a:tcPr/>
                </a:tc>
                <a:tc>
                  <a:txBody>
                    <a:bodyPr/>
                    <a:lstStyle/>
                    <a:p>
                      <a:endParaRPr lang="en-GB"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Habitat alteration</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De Silva, 1989</a:t>
                      </a:r>
                      <a:endParaRPr lang="en-GB" sz="1400" dirty="0">
                        <a:latin typeface="Calibri"/>
                        <a:ea typeface="Calibri"/>
                        <a:cs typeface="Times New Roman"/>
                      </a:endParaRPr>
                    </a:p>
                  </a:txBody>
                  <a:tcPr/>
                </a:tc>
                <a:extLst>
                  <a:ext uri="{0D108BD9-81ED-4DB2-BD59-A6C34878D82A}">
                    <a16:rowId xmlns="" xmlns:a16="http://schemas.microsoft.com/office/drawing/2014/main" val="10004"/>
                  </a:ext>
                </a:extLst>
              </a:tr>
              <a:tr h="977888">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Brown trout, Chinook salmon, </a:t>
                      </a:r>
                      <a:r>
                        <a:rPr lang="en-GB" sz="1400" i="1" dirty="0" err="1"/>
                        <a:t>Onchorynchus</a:t>
                      </a:r>
                      <a:r>
                        <a:rPr lang="en-GB" sz="1400" i="1" dirty="0"/>
                        <a:t> </a:t>
                      </a:r>
                      <a:r>
                        <a:rPr lang="en-GB" sz="1400" i="1" dirty="0" err="1"/>
                        <a:t>tshawytscha</a:t>
                      </a:r>
                      <a:r>
                        <a:rPr lang="en-GB" sz="1400" dirty="0"/>
                        <a:t>, </a:t>
                      </a:r>
                      <a:r>
                        <a:rPr lang="en-GB" sz="1400" dirty="0" err="1"/>
                        <a:t>redfin</a:t>
                      </a:r>
                      <a:r>
                        <a:rPr lang="en-GB" sz="1400" dirty="0"/>
                        <a:t> (</a:t>
                      </a:r>
                      <a:r>
                        <a:rPr lang="en-GB" sz="1400" i="1" dirty="0" err="1"/>
                        <a:t>Perca</a:t>
                      </a:r>
                      <a:r>
                        <a:rPr lang="en-GB" sz="1400" i="1" dirty="0"/>
                        <a:t> </a:t>
                      </a:r>
                      <a:r>
                        <a:rPr lang="en-GB" sz="1400" i="1" dirty="0" err="1"/>
                        <a:t>fluviatilis</a:t>
                      </a:r>
                      <a:r>
                        <a:rPr lang="en-GB" sz="1400" dirty="0"/>
                        <a:t>)</a:t>
                      </a:r>
                      <a:endParaRPr lang="en-GB" sz="1400" i="1"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Australia</a:t>
                      </a:r>
                      <a:endParaRPr lang="en-GB" sz="1400" dirty="0">
                        <a:latin typeface="Calibri"/>
                        <a:ea typeface="Calibri"/>
                        <a:cs typeface="Times New Roman"/>
                      </a:endParaRPr>
                    </a:p>
                  </a:txBody>
                  <a:tcPr/>
                </a:tc>
                <a:tc>
                  <a:txBody>
                    <a:bodyPr/>
                    <a:lstStyle/>
                    <a:p>
                      <a:endParaRPr lang="en-GB"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Predation on endemic fish and larvae</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De Silva, 1989</a:t>
                      </a:r>
                      <a:endParaRPr lang="en-GB" sz="1400" dirty="0">
                        <a:latin typeface="Calibri"/>
                        <a:ea typeface="Calibri"/>
                        <a:cs typeface="Times New Roman"/>
                      </a:endParaRPr>
                    </a:p>
                  </a:txBody>
                  <a:tcPr/>
                </a:tc>
                <a:extLst>
                  <a:ext uri="{0D108BD9-81ED-4DB2-BD59-A6C34878D82A}">
                    <a16:rowId xmlns="" xmlns:a16="http://schemas.microsoft.com/office/drawing/2014/main" val="10005"/>
                  </a:ext>
                </a:extLst>
              </a:tr>
              <a:tr h="757074">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Snakeskin gourami</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Malaysia</a:t>
                      </a:r>
                    </a:p>
                    <a:p>
                      <a:endParaRPr lang="en-GB"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Considered as a good species for culture in rice fields</a:t>
                      </a:r>
                      <a:endParaRPr lang="en-GB" sz="1400" dirty="0">
                        <a:latin typeface="Calibri"/>
                        <a:ea typeface="Calibri"/>
                        <a:cs typeface="Times New Roman"/>
                      </a:endParaRPr>
                    </a:p>
                  </a:txBody>
                  <a:tcPr/>
                </a:tc>
                <a:tc>
                  <a:txBody>
                    <a:bodyPr/>
                    <a:lstStyle/>
                    <a:p>
                      <a:endParaRPr lang="en-GB"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De Silva, 1989</a:t>
                      </a:r>
                      <a:endParaRPr lang="en-GB" sz="1400" dirty="0">
                        <a:latin typeface="Calibri"/>
                        <a:ea typeface="Calibri"/>
                        <a:cs typeface="Times New Roman"/>
                      </a:endParaRPr>
                    </a:p>
                  </a:txBody>
                  <a:tcPr/>
                </a:tc>
                <a:extLst>
                  <a:ext uri="{0D108BD9-81ED-4DB2-BD59-A6C34878D82A}">
                    <a16:rowId xmlns="" xmlns:a16="http://schemas.microsoft.com/office/drawing/2014/main" val="10006"/>
                  </a:ext>
                </a:extLst>
              </a:tr>
              <a:tr h="749188">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Pearl spot</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Malaysia</a:t>
                      </a:r>
                    </a:p>
                    <a:p>
                      <a:endParaRPr lang="en-GB"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Aquaculture</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Do not cause such impacts </a:t>
                      </a:r>
                    </a:p>
                    <a:p>
                      <a:endParaRPr lang="en-GB"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De Silva, 1989</a:t>
                      </a:r>
                      <a:endParaRPr lang="en-GB" sz="1400" dirty="0">
                        <a:latin typeface="Calibri"/>
                        <a:ea typeface="Calibri"/>
                        <a:cs typeface="Times New Roman"/>
                      </a:endParaRPr>
                    </a:p>
                  </a:txBody>
                  <a:tcPr/>
                </a:tc>
                <a:extLst>
                  <a:ext uri="{0D108BD9-81ED-4DB2-BD59-A6C34878D82A}">
                    <a16:rowId xmlns="" xmlns:a16="http://schemas.microsoft.com/office/drawing/2014/main" val="10007"/>
                  </a:ext>
                </a:extLst>
              </a:tr>
              <a:tr h="678053">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Black bass</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Malaysia</a:t>
                      </a:r>
                      <a:endParaRPr lang="en-GB" sz="1400" dirty="0">
                        <a:latin typeface="Calibri"/>
                        <a:ea typeface="Calibri"/>
                        <a:cs typeface="Times New Roman"/>
                      </a:endParaRPr>
                    </a:p>
                  </a:txBody>
                  <a:tcPr/>
                </a:tc>
                <a:tc>
                  <a:txBody>
                    <a:bodyPr/>
                    <a:lstStyle/>
                    <a:p>
                      <a:endParaRPr lang="en-GB"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Occupy the lakes in some areas</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De Silva, 1989</a:t>
                      </a:r>
                      <a:endParaRPr lang="en-GB" sz="1400" dirty="0">
                        <a:latin typeface="Calibri"/>
                        <a:ea typeface="Calibri"/>
                        <a:cs typeface="Times New Roman"/>
                      </a:endParaRPr>
                    </a:p>
                  </a:txBody>
                  <a:tcPr/>
                </a:tc>
                <a:extLst>
                  <a:ext uri="{0D108BD9-81ED-4DB2-BD59-A6C34878D82A}">
                    <a16:rowId xmlns="" xmlns:a16="http://schemas.microsoft.com/office/drawing/2014/main" val="10008"/>
                  </a:ext>
                </a:extLst>
              </a:tr>
            </a:tbl>
          </a:graphicData>
        </a:graphic>
      </p:graphicFrame>
    </p:spTree>
    <p:extLst>
      <p:ext uri="{BB962C8B-B14F-4D97-AF65-F5344CB8AC3E}">
        <p14:creationId xmlns="" xmlns:p14="http://schemas.microsoft.com/office/powerpoint/2010/main" val="6693360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 xmlns:p14="http://schemas.microsoft.com/office/powerpoint/2010/main" val="2845700374"/>
              </p:ext>
            </p:extLst>
          </p:nvPr>
        </p:nvGraphicFramePr>
        <p:xfrm>
          <a:off x="1" y="1"/>
          <a:ext cx="9144000" cy="6857999"/>
        </p:xfrm>
        <a:graphic>
          <a:graphicData uri="http://schemas.openxmlformats.org/drawingml/2006/table">
            <a:tbl>
              <a:tblPr firstRow="1" bandRow="1">
                <a:tableStyleId>{1FECB4D8-DB02-4DC6-A0A2-4F2EBAE1DC90}</a:tableStyleId>
              </a:tblPr>
              <a:tblGrid>
                <a:gridCol w="1975112">
                  <a:extLst>
                    <a:ext uri="{9D8B030D-6E8A-4147-A177-3AD203B41FA5}">
                      <a16:colId xmlns="" xmlns:a16="http://schemas.microsoft.com/office/drawing/2014/main" val="20000"/>
                    </a:ext>
                  </a:extLst>
                </a:gridCol>
                <a:gridCol w="1170436">
                  <a:extLst>
                    <a:ext uri="{9D8B030D-6E8A-4147-A177-3AD203B41FA5}">
                      <a16:colId xmlns="" xmlns:a16="http://schemas.microsoft.com/office/drawing/2014/main" val="20001"/>
                    </a:ext>
                  </a:extLst>
                </a:gridCol>
                <a:gridCol w="2633481">
                  <a:extLst>
                    <a:ext uri="{9D8B030D-6E8A-4147-A177-3AD203B41FA5}">
                      <a16:colId xmlns="" xmlns:a16="http://schemas.microsoft.com/office/drawing/2014/main" val="20002"/>
                    </a:ext>
                  </a:extLst>
                </a:gridCol>
                <a:gridCol w="1536171">
                  <a:extLst>
                    <a:ext uri="{9D8B030D-6E8A-4147-A177-3AD203B41FA5}">
                      <a16:colId xmlns="" xmlns:a16="http://schemas.microsoft.com/office/drawing/2014/main" val="20003"/>
                    </a:ext>
                  </a:extLst>
                </a:gridCol>
                <a:gridCol w="1828800">
                  <a:extLst>
                    <a:ext uri="{9D8B030D-6E8A-4147-A177-3AD203B41FA5}">
                      <a16:colId xmlns="" xmlns:a16="http://schemas.microsoft.com/office/drawing/2014/main" val="20004"/>
                    </a:ext>
                  </a:extLst>
                </a:gridCol>
              </a:tblGrid>
              <a:tr h="857292">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SPECIES</a:t>
                      </a:r>
                      <a:endParaRPr lang="en-GB" sz="1400" dirty="0"/>
                    </a:p>
                    <a:p>
                      <a:endParaRPr lang="en-GB"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COUNTRY/ PLACE</a:t>
                      </a:r>
                      <a:endParaRPr lang="en-GB" sz="1400" dirty="0"/>
                    </a:p>
                    <a:p>
                      <a:endParaRPr lang="en-GB"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POSITIVE IMPACTS</a:t>
                      </a:r>
                      <a:endParaRPr lang="en-GB" sz="1400" dirty="0"/>
                    </a:p>
                    <a:p>
                      <a:endParaRPr lang="en-GB"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NEGATIVE IMPACT</a:t>
                      </a:r>
                      <a:endParaRPr lang="en-GB" sz="1400" dirty="0"/>
                    </a:p>
                    <a:p>
                      <a:endParaRPr lang="en-GB"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REFERENCE</a:t>
                      </a:r>
                      <a:endParaRPr lang="en-GB" sz="1400" dirty="0">
                        <a:latin typeface="Calibri"/>
                        <a:ea typeface="Calibri"/>
                        <a:cs typeface="Times New Roman"/>
                      </a:endParaRPr>
                    </a:p>
                  </a:txBody>
                  <a:tcPr/>
                </a:tc>
                <a:extLst>
                  <a:ext uri="{0D108BD9-81ED-4DB2-BD59-A6C34878D82A}">
                    <a16:rowId xmlns="" xmlns:a16="http://schemas.microsoft.com/office/drawing/2014/main" val="10000"/>
                  </a:ext>
                </a:extLst>
              </a:tr>
              <a:tr h="168161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Terrapin</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Singapore</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Chinese soft shell terrapin farming is lucrative in Singapore</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Faster reproduction, voracious feeder, occupy some of the reservoirs</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De Silva, 1989</a:t>
                      </a:r>
                      <a:endParaRPr lang="en-GB" sz="1200" dirty="0">
                        <a:latin typeface="Calibri"/>
                        <a:ea typeface="Calibri"/>
                        <a:cs typeface="Times New Roman"/>
                      </a:endParaRPr>
                    </a:p>
                  </a:txBody>
                  <a:tcPr/>
                </a:tc>
                <a:extLst>
                  <a:ext uri="{0D108BD9-81ED-4DB2-BD59-A6C34878D82A}">
                    <a16:rowId xmlns="" xmlns:a16="http://schemas.microsoft.com/office/drawing/2014/main" val="10001"/>
                  </a:ext>
                </a:extLst>
              </a:tr>
              <a:tr h="890264">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i="1" dirty="0" err="1"/>
                        <a:t>Leptobarbus</a:t>
                      </a:r>
                      <a:r>
                        <a:rPr lang="en-GB" sz="1600" i="1" dirty="0"/>
                        <a:t> </a:t>
                      </a:r>
                      <a:r>
                        <a:rPr lang="en-GB" sz="1600" i="1" dirty="0" err="1"/>
                        <a:t>hoevenii</a:t>
                      </a:r>
                      <a:endParaRPr lang="en-GB" sz="1400" i="1"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Taiwan</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Mass production is easy therefore it is preferred by many </a:t>
                      </a:r>
                      <a:r>
                        <a:rPr lang="en-GB" sz="1600" dirty="0" err="1"/>
                        <a:t>aquaculturist</a:t>
                      </a:r>
                      <a:endParaRPr lang="en-GB" sz="1400" dirty="0">
                        <a:latin typeface="Calibri"/>
                        <a:ea typeface="Calibri"/>
                        <a:cs typeface="Times New Roman"/>
                      </a:endParaRPr>
                    </a:p>
                  </a:txBody>
                  <a:tcPr/>
                </a:tc>
                <a:tc>
                  <a:txBody>
                    <a:bodyPr/>
                    <a:lstStyle/>
                    <a:p>
                      <a:endParaRPr lang="en-GB"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De Silva, 1989</a:t>
                      </a:r>
                      <a:endParaRPr lang="en-GB" sz="1200" dirty="0">
                        <a:latin typeface="Calibri"/>
                        <a:ea typeface="Calibri"/>
                        <a:cs typeface="Times New Roman"/>
                      </a:endParaRPr>
                    </a:p>
                  </a:txBody>
                  <a:tcPr/>
                </a:tc>
                <a:extLst>
                  <a:ext uri="{0D108BD9-81ED-4DB2-BD59-A6C34878D82A}">
                    <a16:rowId xmlns="" xmlns:a16="http://schemas.microsoft.com/office/drawing/2014/main" val="10002"/>
                  </a:ext>
                </a:extLst>
              </a:tr>
              <a:tr h="1121073">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i="1" dirty="0" err="1"/>
                        <a:t>Melanobrama</a:t>
                      </a:r>
                      <a:r>
                        <a:rPr lang="en-GB" sz="1600" i="1" dirty="0"/>
                        <a:t> </a:t>
                      </a:r>
                      <a:r>
                        <a:rPr lang="en-GB" sz="1600" i="1" dirty="0" err="1"/>
                        <a:t>amblycephala</a:t>
                      </a:r>
                      <a:endParaRPr lang="en-GB" sz="1400" i="1"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Taiwan</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It has been used for cross breeding with the </a:t>
                      </a:r>
                      <a:r>
                        <a:rPr lang="en-GB" sz="1600" i="1" dirty="0" err="1"/>
                        <a:t>Ctenopharyngodon</a:t>
                      </a:r>
                      <a:r>
                        <a:rPr lang="en-GB" sz="1600" i="1" dirty="0"/>
                        <a:t> </a:t>
                      </a:r>
                      <a:r>
                        <a:rPr lang="en-GB" sz="1600" i="1" dirty="0" err="1"/>
                        <a:t>idellus</a:t>
                      </a:r>
                      <a:endParaRPr lang="en-GB" sz="1400" i="1" dirty="0"/>
                    </a:p>
                    <a:p>
                      <a:endParaRPr lang="en-GB" sz="1400" dirty="0"/>
                    </a:p>
                  </a:txBody>
                  <a:tcPr/>
                </a:tc>
                <a:tc>
                  <a:txBody>
                    <a:bodyPr/>
                    <a:lstStyle/>
                    <a:p>
                      <a:endParaRPr lang="en-GB"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De Silva, 1989</a:t>
                      </a:r>
                      <a:endParaRPr lang="en-GB" sz="1200" dirty="0">
                        <a:latin typeface="Calibri"/>
                        <a:ea typeface="Calibri"/>
                        <a:cs typeface="Times New Roman"/>
                      </a:endParaRPr>
                    </a:p>
                  </a:txBody>
                  <a:tcPr/>
                </a:tc>
                <a:extLst>
                  <a:ext uri="{0D108BD9-81ED-4DB2-BD59-A6C34878D82A}">
                    <a16:rowId xmlns="" xmlns:a16="http://schemas.microsoft.com/office/drawing/2014/main" val="10003"/>
                  </a:ext>
                </a:extLst>
              </a:tr>
              <a:tr h="708748">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Red drum</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Taiwan</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Aquaculture</a:t>
                      </a:r>
                      <a:endParaRPr lang="en-GB" sz="1400" dirty="0">
                        <a:latin typeface="Calibri"/>
                        <a:ea typeface="Calibri"/>
                        <a:cs typeface="Times New Roman"/>
                      </a:endParaRPr>
                    </a:p>
                  </a:txBody>
                  <a:tcPr/>
                </a:tc>
                <a:tc>
                  <a:txBody>
                    <a:bodyPr/>
                    <a:lstStyle/>
                    <a:p>
                      <a:endParaRPr lang="en-GB"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De Silva, 1989</a:t>
                      </a:r>
                      <a:endParaRPr lang="en-GB" sz="1200" dirty="0">
                        <a:latin typeface="Calibri"/>
                        <a:ea typeface="Calibri"/>
                        <a:cs typeface="Times New Roman"/>
                      </a:endParaRPr>
                    </a:p>
                  </a:txBody>
                  <a:tcPr/>
                </a:tc>
                <a:extLst>
                  <a:ext uri="{0D108BD9-81ED-4DB2-BD59-A6C34878D82A}">
                    <a16:rowId xmlns="" xmlns:a16="http://schemas.microsoft.com/office/drawing/2014/main" val="10004"/>
                  </a:ext>
                </a:extLst>
              </a:tr>
              <a:tr h="890264">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i="1" dirty="0" err="1"/>
                        <a:t>Macrobrachium</a:t>
                      </a:r>
                      <a:r>
                        <a:rPr lang="en-GB" sz="1600" i="1" dirty="0"/>
                        <a:t> </a:t>
                      </a:r>
                      <a:r>
                        <a:rPr lang="en-GB" sz="1600" i="1" dirty="0" err="1"/>
                        <a:t>rosenbergii</a:t>
                      </a:r>
                      <a:endParaRPr lang="en-GB" sz="1400" i="1"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Taiwan</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Cultured as monoculture, popular species for game fishing in Taiwan</a:t>
                      </a:r>
                      <a:endParaRPr lang="en-GB" sz="1400" dirty="0">
                        <a:latin typeface="Calibri"/>
                        <a:ea typeface="Calibri"/>
                        <a:cs typeface="Times New Roman"/>
                      </a:endParaRPr>
                    </a:p>
                  </a:txBody>
                  <a:tcPr/>
                </a:tc>
                <a:tc>
                  <a:txBody>
                    <a:bodyPr/>
                    <a:lstStyle/>
                    <a:p>
                      <a:endParaRPr lang="en-GB"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De Silva, 1989</a:t>
                      </a:r>
                      <a:endParaRPr lang="en-GB" sz="1200" dirty="0">
                        <a:latin typeface="Calibri"/>
                        <a:ea typeface="Calibri"/>
                        <a:cs typeface="Times New Roman"/>
                      </a:endParaRPr>
                    </a:p>
                  </a:txBody>
                  <a:tcPr/>
                </a:tc>
                <a:extLst>
                  <a:ext uri="{0D108BD9-81ED-4DB2-BD59-A6C34878D82A}">
                    <a16:rowId xmlns="" xmlns:a16="http://schemas.microsoft.com/office/drawing/2014/main" val="10005"/>
                  </a:ext>
                </a:extLst>
              </a:tr>
              <a:tr h="708748">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i="1" dirty="0" err="1"/>
                        <a:t>Penaeus</a:t>
                      </a:r>
                      <a:r>
                        <a:rPr lang="en-GB" sz="1600" i="1" dirty="0"/>
                        <a:t> </a:t>
                      </a:r>
                      <a:r>
                        <a:rPr lang="en-GB" sz="1600" i="1" dirty="0" err="1"/>
                        <a:t>stylirostris</a:t>
                      </a:r>
                      <a:endParaRPr lang="en-GB" sz="1400" i="1"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Taiwan</a:t>
                      </a:r>
                      <a:endParaRPr lang="en-GB" sz="14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600" dirty="0"/>
                        <a:t>Cultured for consumption</a:t>
                      </a:r>
                      <a:endParaRPr lang="en-GB" sz="1400" dirty="0">
                        <a:latin typeface="Calibri"/>
                        <a:ea typeface="Calibri"/>
                        <a:cs typeface="Times New Roman"/>
                      </a:endParaRPr>
                    </a:p>
                  </a:txBody>
                  <a:tcPr/>
                </a:tc>
                <a:tc>
                  <a:txBody>
                    <a:bodyPr/>
                    <a:lstStyle/>
                    <a:p>
                      <a:endParaRPr lang="en-GB"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dirty="0"/>
                        <a:t>De Silva, 1989</a:t>
                      </a:r>
                      <a:endParaRPr lang="en-GB" sz="1200" dirty="0">
                        <a:latin typeface="Calibri"/>
                        <a:ea typeface="Calibri"/>
                        <a:cs typeface="Times New Roman"/>
                      </a:endParaRPr>
                    </a:p>
                  </a:txBody>
                  <a:tcPr/>
                </a:tc>
                <a:extLst>
                  <a:ext uri="{0D108BD9-81ED-4DB2-BD59-A6C34878D82A}">
                    <a16:rowId xmlns="" xmlns:a16="http://schemas.microsoft.com/office/drawing/2014/main" val="10006"/>
                  </a:ext>
                </a:extLst>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 xmlns:p14="http://schemas.microsoft.com/office/powerpoint/2010/main" val="3103619409"/>
              </p:ext>
            </p:extLst>
          </p:nvPr>
        </p:nvGraphicFramePr>
        <p:xfrm>
          <a:off x="-1" y="-1"/>
          <a:ext cx="9144000" cy="6858003"/>
        </p:xfrm>
        <a:graphic>
          <a:graphicData uri="http://schemas.openxmlformats.org/drawingml/2006/table">
            <a:tbl>
              <a:tblPr firstRow="1" bandRow="1">
                <a:tableStyleId>{1FECB4D8-DB02-4DC6-A0A2-4F2EBAE1DC90}</a:tableStyleId>
              </a:tblPr>
              <a:tblGrid>
                <a:gridCol w="1691681">
                  <a:extLst>
                    <a:ext uri="{9D8B030D-6E8A-4147-A177-3AD203B41FA5}">
                      <a16:colId xmlns="" xmlns:a16="http://schemas.microsoft.com/office/drawing/2014/main" val="20000"/>
                    </a:ext>
                  </a:extLst>
                </a:gridCol>
                <a:gridCol w="1453867">
                  <a:extLst>
                    <a:ext uri="{9D8B030D-6E8A-4147-A177-3AD203B41FA5}">
                      <a16:colId xmlns="" xmlns:a16="http://schemas.microsoft.com/office/drawing/2014/main" val="20001"/>
                    </a:ext>
                  </a:extLst>
                </a:gridCol>
                <a:gridCol w="1355015">
                  <a:extLst>
                    <a:ext uri="{9D8B030D-6E8A-4147-A177-3AD203B41FA5}">
                      <a16:colId xmlns="" xmlns:a16="http://schemas.microsoft.com/office/drawing/2014/main" val="20002"/>
                    </a:ext>
                  </a:extLst>
                </a:gridCol>
                <a:gridCol w="2814637">
                  <a:extLst>
                    <a:ext uri="{9D8B030D-6E8A-4147-A177-3AD203B41FA5}">
                      <a16:colId xmlns="" xmlns:a16="http://schemas.microsoft.com/office/drawing/2014/main" val="20003"/>
                    </a:ext>
                  </a:extLst>
                </a:gridCol>
                <a:gridCol w="1828800">
                  <a:extLst>
                    <a:ext uri="{9D8B030D-6E8A-4147-A177-3AD203B41FA5}">
                      <a16:colId xmlns="" xmlns:a16="http://schemas.microsoft.com/office/drawing/2014/main" val="20004"/>
                    </a:ext>
                  </a:extLst>
                </a:gridCol>
              </a:tblGrid>
              <a:tr h="1592323">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2000" dirty="0"/>
                        <a:t>SPECIES</a:t>
                      </a:r>
                      <a:endParaRPr lang="en-GB" sz="1800" dirty="0"/>
                    </a:p>
                    <a:p>
                      <a:endParaRPr lang="en-GB" sz="18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2000" dirty="0"/>
                        <a:t>COUNTRY/ PLACE</a:t>
                      </a:r>
                      <a:endParaRPr lang="en-GB" sz="1800" dirty="0"/>
                    </a:p>
                    <a:p>
                      <a:endParaRPr lang="en-GB" sz="18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2000" dirty="0"/>
                        <a:t>POSITIVE IMPACTS</a:t>
                      </a:r>
                      <a:endParaRPr lang="en-GB" sz="1800" dirty="0"/>
                    </a:p>
                    <a:p>
                      <a:endParaRPr lang="en-GB" sz="18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2000" dirty="0"/>
                        <a:t>NEGATIVE IMPACT</a:t>
                      </a:r>
                      <a:endParaRPr lang="en-GB" sz="1800" dirty="0"/>
                    </a:p>
                    <a:p>
                      <a:endParaRPr lang="en-GB" sz="18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2000" dirty="0"/>
                        <a:t>REFERENCE</a:t>
                      </a:r>
                      <a:endParaRPr lang="en-GB" sz="1800" dirty="0">
                        <a:latin typeface="Calibri"/>
                        <a:ea typeface="Calibri"/>
                        <a:cs typeface="Times New Roman"/>
                      </a:endParaRPr>
                    </a:p>
                  </a:txBody>
                  <a:tcPr/>
                </a:tc>
                <a:extLst>
                  <a:ext uri="{0D108BD9-81ED-4DB2-BD59-A6C34878D82A}">
                    <a16:rowId xmlns="" xmlns:a16="http://schemas.microsoft.com/office/drawing/2014/main" val="10000"/>
                  </a:ext>
                </a:extLst>
              </a:tr>
              <a:tr h="131642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800" i="1" dirty="0"/>
                        <a:t>P. </a:t>
                      </a:r>
                      <a:r>
                        <a:rPr lang="en-GB" sz="1800" i="1" dirty="0" err="1"/>
                        <a:t>brasiliensis</a:t>
                      </a:r>
                      <a:endParaRPr lang="en-GB" sz="1600" i="1"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800" dirty="0"/>
                        <a:t>Taiwan</a:t>
                      </a:r>
                      <a:endParaRPr lang="en-GB" sz="16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800" dirty="0"/>
                        <a:t>Aquaculture</a:t>
                      </a:r>
                      <a:endParaRPr lang="en-GB" sz="1600" dirty="0">
                        <a:latin typeface="Calibri"/>
                        <a:ea typeface="Calibri"/>
                        <a:cs typeface="Times New Roman"/>
                      </a:endParaRPr>
                    </a:p>
                  </a:txBody>
                  <a:tcPr/>
                </a:tc>
                <a:tc>
                  <a:txBody>
                    <a:bodyPr/>
                    <a:lstStyle/>
                    <a:p>
                      <a:endParaRPr lang="en-GB" sz="18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800" dirty="0"/>
                        <a:t>De Silva, 1989</a:t>
                      </a:r>
                      <a:endParaRPr lang="en-GB" sz="1600" dirty="0">
                        <a:latin typeface="Calibri"/>
                        <a:ea typeface="Calibri"/>
                        <a:cs typeface="Times New Roman"/>
                      </a:endParaRPr>
                    </a:p>
                  </a:txBody>
                  <a:tcPr/>
                </a:tc>
                <a:extLst>
                  <a:ext uri="{0D108BD9-81ED-4DB2-BD59-A6C34878D82A}">
                    <a16:rowId xmlns="" xmlns:a16="http://schemas.microsoft.com/office/drawing/2014/main" val="10001"/>
                  </a:ext>
                </a:extLst>
              </a:tr>
              <a:tr h="131642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800" i="1" dirty="0"/>
                        <a:t>P. </a:t>
                      </a:r>
                      <a:r>
                        <a:rPr lang="en-GB" sz="1800" i="1" dirty="0" err="1"/>
                        <a:t>schmitti</a:t>
                      </a:r>
                      <a:endParaRPr lang="en-GB" sz="1600" i="1"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800" dirty="0"/>
                        <a:t>Taiwan</a:t>
                      </a:r>
                      <a:endParaRPr lang="en-GB" sz="16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800" dirty="0"/>
                        <a:t>Culture</a:t>
                      </a:r>
                      <a:endParaRPr lang="en-GB" sz="1600" dirty="0"/>
                    </a:p>
                    <a:p>
                      <a:endParaRPr lang="en-GB" sz="1800" dirty="0"/>
                    </a:p>
                  </a:txBody>
                  <a:tcPr/>
                </a:tc>
                <a:tc>
                  <a:txBody>
                    <a:bodyPr/>
                    <a:lstStyle/>
                    <a:p>
                      <a:endParaRPr lang="en-GB" sz="18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800" dirty="0"/>
                        <a:t>De Silva, 1989</a:t>
                      </a:r>
                      <a:endParaRPr lang="en-GB" sz="1600" dirty="0">
                        <a:latin typeface="Calibri"/>
                        <a:ea typeface="Calibri"/>
                        <a:cs typeface="Times New Roman"/>
                      </a:endParaRPr>
                    </a:p>
                  </a:txBody>
                  <a:tcPr/>
                </a:tc>
                <a:extLst>
                  <a:ext uri="{0D108BD9-81ED-4DB2-BD59-A6C34878D82A}">
                    <a16:rowId xmlns="" xmlns:a16="http://schemas.microsoft.com/office/drawing/2014/main" val="10002"/>
                  </a:ext>
                </a:extLst>
              </a:tr>
              <a:tr h="131642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800" i="1" dirty="0" err="1"/>
                        <a:t>Achatina</a:t>
                      </a:r>
                      <a:r>
                        <a:rPr lang="en-GB" sz="1800" i="1" dirty="0"/>
                        <a:t> </a:t>
                      </a:r>
                      <a:r>
                        <a:rPr lang="en-GB" sz="1800" i="1" dirty="0" err="1"/>
                        <a:t>fulica</a:t>
                      </a:r>
                      <a:endParaRPr lang="en-GB" sz="1600" b="0" i="1"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800" dirty="0"/>
                        <a:t>Taiwan</a:t>
                      </a:r>
                      <a:endParaRPr lang="en-GB" sz="1600" dirty="0">
                        <a:latin typeface="Calibri"/>
                        <a:ea typeface="Calibri"/>
                        <a:cs typeface="Times New Roman"/>
                      </a:endParaRPr>
                    </a:p>
                  </a:txBody>
                  <a:tcPr/>
                </a:tc>
                <a:tc>
                  <a:txBody>
                    <a:bodyPr/>
                    <a:lstStyle/>
                    <a:p>
                      <a:endParaRPr lang="en-GB" sz="18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800" dirty="0"/>
                        <a:t>This species has propagated and has become a pest to agriculture</a:t>
                      </a:r>
                      <a:endParaRPr lang="en-GB" sz="16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800" dirty="0"/>
                        <a:t>De Silva, 1989</a:t>
                      </a:r>
                      <a:endParaRPr lang="en-GB" sz="1600" dirty="0">
                        <a:latin typeface="Calibri"/>
                        <a:ea typeface="Calibri"/>
                        <a:cs typeface="Times New Roman"/>
                      </a:endParaRPr>
                    </a:p>
                  </a:txBody>
                  <a:tcPr/>
                </a:tc>
                <a:extLst>
                  <a:ext uri="{0D108BD9-81ED-4DB2-BD59-A6C34878D82A}">
                    <a16:rowId xmlns="" xmlns:a16="http://schemas.microsoft.com/office/drawing/2014/main" val="10003"/>
                  </a:ext>
                </a:extLst>
              </a:tr>
              <a:tr h="131642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800" i="1" dirty="0" err="1"/>
                        <a:t>Ampullarius</a:t>
                      </a:r>
                      <a:r>
                        <a:rPr lang="en-GB" sz="1800" i="1" dirty="0"/>
                        <a:t> </a:t>
                      </a:r>
                      <a:r>
                        <a:rPr lang="en-GB" sz="1800" i="1" dirty="0" err="1"/>
                        <a:t>insularum</a:t>
                      </a:r>
                      <a:endParaRPr lang="en-GB" sz="1600" i="1"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800" dirty="0"/>
                        <a:t>Taiwan</a:t>
                      </a:r>
                      <a:endParaRPr lang="en-GB" sz="1600" dirty="0">
                        <a:latin typeface="Calibri"/>
                        <a:ea typeface="Calibri"/>
                        <a:cs typeface="Times New Roman"/>
                      </a:endParaRPr>
                    </a:p>
                  </a:txBody>
                  <a:tcPr/>
                </a:tc>
                <a:tc>
                  <a:txBody>
                    <a:bodyPr/>
                    <a:lstStyle/>
                    <a:p>
                      <a:endParaRPr lang="en-GB" sz="18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800" dirty="0"/>
                        <a:t>Cause widespread damage to rice fields</a:t>
                      </a:r>
                      <a:endParaRPr lang="en-GB" sz="1600" dirty="0">
                        <a:latin typeface="Calibri"/>
                        <a:ea typeface="Calibri"/>
                        <a:cs typeface="Times New Roman"/>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800" dirty="0"/>
                        <a:t>De Silva, 1989</a:t>
                      </a:r>
                      <a:endParaRPr lang="en-GB" sz="1600" dirty="0">
                        <a:latin typeface="Calibri"/>
                        <a:ea typeface="Calibri"/>
                        <a:cs typeface="Times New Roman"/>
                      </a:endParaRPr>
                    </a:p>
                  </a:txBody>
                  <a:tcPr/>
                </a:tc>
                <a:extLst>
                  <a:ext uri="{0D108BD9-81ED-4DB2-BD59-A6C34878D82A}">
                    <a16:rowId xmlns="" xmlns:a16="http://schemas.microsoft.com/office/drawing/2014/main" val="10004"/>
                  </a:ext>
                </a:extLst>
              </a:tr>
            </a:tbl>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0364" y="214290"/>
            <a:ext cx="3286148" cy="680068"/>
          </a:xfrm>
          <a:noFill/>
        </p:spPr>
        <p:txBody>
          <a:bodyPr>
            <a:normAutofit fontScale="90000"/>
          </a:bodyPr>
          <a:lstStyle/>
          <a:p>
            <a:pPr algn="ctr"/>
            <a:r>
              <a:rPr lang="en-GB" b="1" dirty="0"/>
              <a:t>REFERENCE</a:t>
            </a:r>
          </a:p>
        </p:txBody>
      </p:sp>
      <p:sp>
        <p:nvSpPr>
          <p:cNvPr id="3" name="Content Placeholder 2"/>
          <p:cNvSpPr>
            <a:spLocks noGrp="1"/>
          </p:cNvSpPr>
          <p:nvPr>
            <p:ph idx="1"/>
          </p:nvPr>
        </p:nvSpPr>
        <p:spPr>
          <a:xfrm>
            <a:off x="457200" y="1000108"/>
            <a:ext cx="8507288" cy="5455628"/>
          </a:xfrm>
        </p:spPr>
        <p:txBody>
          <a:bodyPr>
            <a:normAutofit fontScale="92500" lnSpcReduction="20000"/>
          </a:bodyPr>
          <a:lstStyle/>
          <a:p>
            <a:pPr algn="just"/>
            <a:r>
              <a:rPr lang="en-GB" dirty="0" err="1"/>
              <a:t>Bhat</a:t>
            </a:r>
            <a:r>
              <a:rPr lang="en-GB" dirty="0"/>
              <a:t>, B. V. and </a:t>
            </a:r>
            <a:r>
              <a:rPr lang="en-GB" dirty="0" err="1"/>
              <a:t>Tarun</a:t>
            </a:r>
            <a:r>
              <a:rPr lang="en-GB" dirty="0"/>
              <a:t>, K. S. 2014. Introduction of exotic aquatic species for aquaculture in </a:t>
            </a:r>
            <a:r>
              <a:rPr lang="en-GB" dirty="0" err="1"/>
              <a:t>india</a:t>
            </a:r>
            <a:r>
              <a:rPr lang="en-GB" dirty="0"/>
              <a:t>: some perspectives. Aquaculture: New Possibilities and Concerns, Pages 157–172. </a:t>
            </a:r>
            <a:r>
              <a:rPr lang="en-GB" dirty="0" err="1"/>
              <a:t>Narendra</a:t>
            </a:r>
            <a:r>
              <a:rPr lang="en-GB" dirty="0"/>
              <a:t> Publishing House, Delhi, India.</a:t>
            </a:r>
          </a:p>
          <a:p>
            <a:pPr algn="just"/>
            <a:r>
              <a:rPr lang="en-GB" dirty="0"/>
              <a:t>Das, M.K. and </a:t>
            </a:r>
            <a:r>
              <a:rPr lang="en-GB" dirty="0" err="1"/>
              <a:t>Haldar</a:t>
            </a:r>
            <a:r>
              <a:rPr lang="en-GB" dirty="0"/>
              <a:t>, D.P. 1988. </a:t>
            </a:r>
            <a:r>
              <a:rPr lang="en-GB" dirty="0" err="1"/>
              <a:t>Parasitofauna</a:t>
            </a:r>
            <a:r>
              <a:rPr lang="en-GB" dirty="0"/>
              <a:t> of cultures exotic carps in India, its </a:t>
            </a:r>
            <a:r>
              <a:rPr lang="en-GB" dirty="0" err="1"/>
              <a:t>bioecological</a:t>
            </a:r>
            <a:r>
              <a:rPr lang="en-GB" dirty="0"/>
              <a:t> significance, Workshop on Exotic Aquatic sp. In India, </a:t>
            </a:r>
            <a:r>
              <a:rPr lang="en-GB" i="1" dirty="0"/>
              <a:t>Asian Fish. Soc</a:t>
            </a:r>
            <a:r>
              <a:rPr lang="en-GB" dirty="0"/>
              <a:t>., 25­26 April  : 39 pp. </a:t>
            </a:r>
          </a:p>
          <a:p>
            <a:pPr algn="just"/>
            <a:r>
              <a:rPr lang="en-GB" dirty="0"/>
              <a:t>De Silva S.S. (ed.), 1989. Exotic Aquatic Organisms in Asia. </a:t>
            </a:r>
            <a:r>
              <a:rPr lang="en-GB" i="1" dirty="0"/>
              <a:t>Asian Fish. Soc. Spec. Pub. 3, Manila, Philippines.</a:t>
            </a:r>
            <a:endParaRPr lang="en-GB" dirty="0"/>
          </a:p>
          <a:p>
            <a:pPr algn="just"/>
            <a:r>
              <a:rPr lang="en-GB" dirty="0"/>
              <a:t>De Silva S.S., Nguyen, </a:t>
            </a:r>
            <a:r>
              <a:rPr lang="en-GB" dirty="0" err="1"/>
              <a:t>Thuy</a:t>
            </a:r>
            <a:r>
              <a:rPr lang="en-GB" dirty="0"/>
              <a:t> T.T., </a:t>
            </a:r>
            <a:r>
              <a:rPr lang="en-GB" dirty="0" err="1"/>
              <a:t>Turchini</a:t>
            </a:r>
            <a:r>
              <a:rPr lang="en-GB" dirty="0"/>
              <a:t> GM, </a:t>
            </a:r>
            <a:r>
              <a:rPr lang="en-GB" dirty="0" err="1"/>
              <a:t>Amarasinghe</a:t>
            </a:r>
            <a:r>
              <a:rPr lang="en-GB" dirty="0"/>
              <a:t> U.S. and </a:t>
            </a:r>
            <a:r>
              <a:rPr lang="en-GB" dirty="0" err="1"/>
              <a:t>Abery</a:t>
            </a:r>
            <a:r>
              <a:rPr lang="en-GB" dirty="0"/>
              <a:t> N.W. 2009. Alien species in aquaculture and biodiversity: a paradox in food production. </a:t>
            </a:r>
            <a:r>
              <a:rPr lang="en-GB" i="1" dirty="0" err="1"/>
              <a:t>Ambio</a:t>
            </a:r>
            <a:r>
              <a:rPr lang="en-GB" dirty="0"/>
              <a:t>, 38: 24–28.</a:t>
            </a:r>
          </a:p>
          <a:p>
            <a:pPr algn="just"/>
            <a:r>
              <a:rPr lang="en-GB" dirty="0"/>
              <a:t>FAO, 2005 to 2013. Fisheries and Aquaculture topics. Database on Introductions of Aquatic Species (DIAS). Topics Fact Sheets. Text by Devin Bartley. In: FAO Fisheries and Aquaculture Department [online]. Rome. </a:t>
            </a:r>
            <a:r>
              <a:rPr lang="en-GB" u="sng" dirty="0">
                <a:hlinkClick r:id="rId2"/>
              </a:rPr>
              <a:t>http://www.fao.org/fishery/topic/14786/en</a:t>
            </a:r>
            <a:endParaRPr lang="en-GB" dirty="0"/>
          </a:p>
          <a:p>
            <a:pPr algn="just"/>
            <a:r>
              <a:rPr lang="en-GB" dirty="0" err="1"/>
              <a:t>Lakra</a:t>
            </a:r>
            <a:r>
              <a:rPr lang="en-GB" dirty="0"/>
              <a:t> W. S., Singh A. K., </a:t>
            </a:r>
            <a:r>
              <a:rPr lang="en-GB" dirty="0" err="1"/>
              <a:t>Mahanta</a:t>
            </a:r>
            <a:r>
              <a:rPr lang="en-GB" dirty="0"/>
              <a:t> P. C. (Eds.) 2009. Fish Genetic Resources. </a:t>
            </a:r>
            <a:r>
              <a:rPr lang="en-GB" dirty="0" err="1"/>
              <a:t>Narendra</a:t>
            </a:r>
            <a:r>
              <a:rPr lang="en-GB" dirty="0"/>
              <a:t> Publishing House, New Delhi, India, 284pp.</a:t>
            </a:r>
          </a:p>
          <a:p>
            <a:pPr algn="just"/>
            <a:r>
              <a:rPr lang="en-GB" dirty="0" err="1"/>
              <a:t>Lakra</a:t>
            </a:r>
            <a:r>
              <a:rPr lang="en-GB" dirty="0"/>
              <a:t> W.S., Singh, A.K. and </a:t>
            </a:r>
            <a:r>
              <a:rPr lang="en-GB" dirty="0" err="1"/>
              <a:t>Ayyappan</a:t>
            </a:r>
            <a:r>
              <a:rPr lang="en-GB" dirty="0"/>
              <a:t>, S. (</a:t>
            </a:r>
            <a:r>
              <a:rPr lang="en-GB" dirty="0" err="1"/>
              <a:t>eds</a:t>
            </a:r>
            <a:r>
              <a:rPr lang="en-GB" dirty="0"/>
              <a:t>). 2008. Fish Introduction in India: Status, Potential and Challenges. </a:t>
            </a:r>
            <a:r>
              <a:rPr lang="en-GB" dirty="0" err="1"/>
              <a:t>Narendra</a:t>
            </a:r>
            <a:r>
              <a:rPr lang="en-GB" dirty="0"/>
              <a:t> Publishers, New Delhi.</a:t>
            </a:r>
          </a:p>
          <a:p>
            <a:pPr algn="just"/>
            <a:endParaRPr lang="en-GB"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91264" cy="6098570"/>
          </a:xfrm>
        </p:spPr>
        <p:txBody>
          <a:bodyPr>
            <a:normAutofit fontScale="92500" lnSpcReduction="10000"/>
          </a:bodyPr>
          <a:lstStyle/>
          <a:p>
            <a:pPr algn="just"/>
            <a:r>
              <a:rPr lang="en-GB" dirty="0"/>
              <a:t>Raman, R. P., Arvind, M., </a:t>
            </a:r>
            <a:r>
              <a:rPr lang="en-GB" dirty="0" err="1"/>
              <a:t>Sanjeevan</a:t>
            </a:r>
            <a:r>
              <a:rPr lang="en-GB" dirty="0"/>
              <a:t>, Kumar., </a:t>
            </a:r>
            <a:r>
              <a:rPr lang="en-GB" dirty="0" err="1"/>
              <a:t>Soni</a:t>
            </a:r>
            <a:r>
              <a:rPr lang="en-GB" dirty="0"/>
              <a:t>, S., Manoj, N. B., and </a:t>
            </a:r>
            <a:r>
              <a:rPr lang="en-GB" dirty="0" err="1"/>
              <a:t>Saurav</a:t>
            </a:r>
            <a:r>
              <a:rPr lang="en-GB" dirty="0"/>
              <a:t> Kumar. 2013. Introductions of exotic fish species into </a:t>
            </a:r>
            <a:r>
              <a:rPr lang="en-GB" dirty="0" err="1"/>
              <a:t>indian</a:t>
            </a:r>
            <a:r>
              <a:rPr lang="en-GB" dirty="0"/>
              <a:t> waters: an overview of benefits, impacts, issues and management. </a:t>
            </a:r>
            <a:r>
              <a:rPr lang="en-GB" i="1" dirty="0"/>
              <a:t>Adv Fish Res.</a:t>
            </a:r>
            <a:r>
              <a:rPr lang="en-GB" dirty="0"/>
              <a:t>, 6: 1–14.</a:t>
            </a:r>
          </a:p>
          <a:p>
            <a:pPr algn="just"/>
            <a:r>
              <a:rPr lang="en-GB" dirty="0"/>
              <a:t>Shelton W. L.  and </a:t>
            </a:r>
            <a:r>
              <a:rPr lang="en-GB" dirty="0" err="1"/>
              <a:t>Shmuel</a:t>
            </a:r>
            <a:r>
              <a:rPr lang="en-GB" dirty="0"/>
              <a:t> R. 2006. Exotic species in global aquaculture - a review. Isr. J. </a:t>
            </a:r>
            <a:r>
              <a:rPr lang="en-GB" i="1" dirty="0" err="1"/>
              <a:t>Aquacult</a:t>
            </a:r>
            <a:r>
              <a:rPr lang="en-GB" dirty="0"/>
              <a:t>. – </a:t>
            </a:r>
            <a:r>
              <a:rPr lang="en-GB" dirty="0" err="1"/>
              <a:t>Bamid</a:t>
            </a:r>
            <a:r>
              <a:rPr lang="en-GB" dirty="0"/>
              <a:t>.  58(1): 3-28.</a:t>
            </a:r>
          </a:p>
          <a:p>
            <a:pPr algn="just"/>
            <a:r>
              <a:rPr lang="en-GB" dirty="0"/>
              <a:t>Singh A.K. and </a:t>
            </a:r>
            <a:r>
              <a:rPr lang="en-GB" dirty="0" err="1"/>
              <a:t>Lakra</a:t>
            </a:r>
            <a:r>
              <a:rPr lang="en-GB" dirty="0"/>
              <a:t>, W. S.  2011. Risk and benefit assessment of alien fish species of the aquaculture and aquarium trade into India. Rev. </a:t>
            </a:r>
            <a:r>
              <a:rPr lang="en-GB" i="1" dirty="0" err="1"/>
              <a:t>Aquacult</a:t>
            </a:r>
            <a:r>
              <a:rPr lang="en-GB" i="1" dirty="0"/>
              <a:t>.</a:t>
            </a:r>
            <a:r>
              <a:rPr lang="en-GB" dirty="0"/>
              <a:t> 3: 3–18.</a:t>
            </a:r>
          </a:p>
          <a:p>
            <a:pPr algn="just"/>
            <a:r>
              <a:rPr lang="en-GB" dirty="0"/>
              <a:t>Singh, A.K. 2014. Emerging alien species in Indian aquaculture: prospects and threats. </a:t>
            </a:r>
            <a:r>
              <a:rPr lang="en-GB" i="1" dirty="0"/>
              <a:t>J.  </a:t>
            </a:r>
            <a:r>
              <a:rPr lang="en-GB" i="1" dirty="0" err="1"/>
              <a:t>Aquat</a:t>
            </a:r>
            <a:r>
              <a:rPr lang="en-GB" i="1" dirty="0"/>
              <a:t>. Biol. &amp; Fish</a:t>
            </a:r>
            <a:r>
              <a:rPr lang="en-GB" dirty="0"/>
              <a:t>. 2(1): 32-41.</a:t>
            </a:r>
          </a:p>
          <a:p>
            <a:pPr algn="just"/>
            <a:r>
              <a:rPr lang="en-GB" dirty="0"/>
              <a:t>Singh, A.K. and </a:t>
            </a:r>
            <a:r>
              <a:rPr lang="en-GB" dirty="0" err="1"/>
              <a:t>Lakra</a:t>
            </a:r>
            <a:r>
              <a:rPr lang="en-GB" dirty="0"/>
              <a:t>, W.S. 2006. Impact of alien </a:t>
            </a:r>
            <a:r>
              <a:rPr lang="en-GB" dirty="0" err="1"/>
              <a:t>ﬁsh</a:t>
            </a:r>
            <a:r>
              <a:rPr lang="en-GB" dirty="0"/>
              <a:t> species in India: emerging scenario. </a:t>
            </a:r>
            <a:r>
              <a:rPr lang="en-GB" i="1" dirty="0"/>
              <a:t>J. </a:t>
            </a:r>
            <a:r>
              <a:rPr lang="en-GB" i="1" dirty="0" err="1"/>
              <a:t>Ecophysiol.Occupational</a:t>
            </a:r>
            <a:r>
              <a:rPr lang="en-GB" i="1" dirty="0"/>
              <a:t> Health</a:t>
            </a:r>
            <a:r>
              <a:rPr lang="en-GB" dirty="0"/>
              <a:t> 6 (3–4): 165–174.</a:t>
            </a:r>
          </a:p>
          <a:p>
            <a:pPr algn="just"/>
            <a:r>
              <a:rPr lang="en-GB" dirty="0" err="1"/>
              <a:t>Welcomme</a:t>
            </a:r>
            <a:r>
              <a:rPr lang="en-GB" dirty="0"/>
              <a:t>, R. and C. </a:t>
            </a:r>
            <a:r>
              <a:rPr lang="en-GB" dirty="0" err="1"/>
              <a:t>Vidthayanon</a:t>
            </a:r>
            <a:r>
              <a:rPr lang="en-GB" dirty="0"/>
              <a:t>, 2000. The impacts of introductions and stocking of exotic fish species in the Mekong basin and policies for their control. Management of Reservoir Fisheries in the Mekong Basin, MRC. Vientiane. 70 pp.</a:t>
            </a:r>
          </a:p>
          <a:p>
            <a:pPr algn="just"/>
            <a:r>
              <a:rPr lang="en-GB" dirty="0"/>
              <a:t>Whittington, R.J. and Chong, R. 2007 Global trade in ornamental </a:t>
            </a:r>
            <a:r>
              <a:rPr lang="en-GB" dirty="0" err="1"/>
              <a:t>ﬁsh</a:t>
            </a:r>
            <a:r>
              <a:rPr lang="en-GB" dirty="0"/>
              <a:t> from an Australian perspective: the case for revised import risk analysis and management strategies. Preventive Veterinary Medicine 81 (1–3): 92–116.</a:t>
            </a:r>
          </a:p>
          <a:p>
            <a:pPr algn="just"/>
            <a:endParaRPr lang="en-GB"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C9033C4F-2813-4BDF-9759-E3F8E9ACDFEE}"/>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2376" y="0"/>
            <a:ext cx="9153331" cy="6858000"/>
          </a:xfrm>
          <a:prstGeom prst="rect">
            <a:avLst/>
          </a:prstGeom>
        </p:spPr>
      </p:pic>
    </p:spTree>
    <p:extLst>
      <p:ext uri="{BB962C8B-B14F-4D97-AF65-F5344CB8AC3E}">
        <p14:creationId xmlns="" xmlns:p14="http://schemas.microsoft.com/office/powerpoint/2010/main" val="1751697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357166"/>
            <a:ext cx="5030870" cy="6098570"/>
          </a:xfrm>
        </p:spPr>
        <p:txBody>
          <a:bodyPr>
            <a:normAutofit/>
          </a:bodyPr>
          <a:lstStyle/>
          <a:p>
            <a:pPr algn="just"/>
            <a:r>
              <a:rPr lang="en-GB" sz="2400" dirty="0"/>
              <a:t> India- ornamental fish trade- dominated - over 500 exotic fish variety.</a:t>
            </a:r>
          </a:p>
          <a:p>
            <a:pPr algn="just"/>
            <a:r>
              <a:rPr lang="en-GB" sz="2400" dirty="0"/>
              <a:t>Over one billion ornamental ﬁsh comprising more than 4000 freshwater and 1400 marine species are traded internationally each year, making it one of the most important components of the global ﬁsh trade of which exotic species contribute a major share.</a:t>
            </a:r>
          </a:p>
          <a:p>
            <a:pPr algn="just"/>
            <a:r>
              <a:rPr lang="en-GB" sz="2400" dirty="0"/>
              <a:t> In India, hundreds of exotic ornamental species form part of the aquarium trade.  </a:t>
            </a:r>
          </a:p>
        </p:txBody>
      </p:sp>
      <p:pic>
        <p:nvPicPr>
          <p:cNvPr id="1026" name="Picture 2" descr="C:\Users\kcs\Downloads\horn.jpg"/>
          <p:cNvPicPr>
            <a:picLocks noChangeAspect="1" noChangeArrowheads="1"/>
          </p:cNvPicPr>
          <p:nvPr/>
        </p:nvPicPr>
        <p:blipFill>
          <a:blip r:embed="rId2"/>
          <a:srcRect/>
          <a:stretch>
            <a:fillRect/>
          </a:stretch>
        </p:blipFill>
        <p:spPr bwMode="auto">
          <a:xfrm>
            <a:off x="5929322" y="500042"/>
            <a:ext cx="3000396" cy="2428892"/>
          </a:xfrm>
          <a:prstGeom prst="rect">
            <a:avLst/>
          </a:prstGeom>
          <a:noFill/>
        </p:spPr>
      </p:pic>
      <p:sp>
        <p:nvSpPr>
          <p:cNvPr id="4" name="TextBox 3"/>
          <p:cNvSpPr txBox="1"/>
          <p:nvPr/>
        </p:nvSpPr>
        <p:spPr>
          <a:xfrm>
            <a:off x="6715140" y="3000372"/>
            <a:ext cx="1321580" cy="369332"/>
          </a:xfrm>
          <a:prstGeom prst="rect">
            <a:avLst/>
          </a:prstGeom>
          <a:noFill/>
        </p:spPr>
        <p:txBody>
          <a:bodyPr wrap="none" rtlCol="0">
            <a:spAutoFit/>
          </a:bodyPr>
          <a:lstStyle/>
          <a:p>
            <a:r>
              <a:rPr lang="en-GB" b="1" dirty="0"/>
              <a:t>Flower horn</a:t>
            </a:r>
          </a:p>
        </p:txBody>
      </p:sp>
      <p:pic>
        <p:nvPicPr>
          <p:cNvPr id="1027" name="Picture 3" descr="C:\Users\kcs\Downloads\discuss.jpg"/>
          <p:cNvPicPr>
            <a:picLocks noChangeAspect="1" noChangeArrowheads="1"/>
          </p:cNvPicPr>
          <p:nvPr/>
        </p:nvPicPr>
        <p:blipFill>
          <a:blip r:embed="rId3"/>
          <a:srcRect/>
          <a:stretch>
            <a:fillRect/>
          </a:stretch>
        </p:blipFill>
        <p:spPr bwMode="auto">
          <a:xfrm>
            <a:off x="5929322" y="3643314"/>
            <a:ext cx="2986080" cy="2214578"/>
          </a:xfrm>
          <a:prstGeom prst="rect">
            <a:avLst/>
          </a:prstGeom>
          <a:noFill/>
        </p:spPr>
      </p:pic>
      <p:sp>
        <p:nvSpPr>
          <p:cNvPr id="6" name="TextBox 5"/>
          <p:cNvSpPr txBox="1"/>
          <p:nvPr/>
        </p:nvSpPr>
        <p:spPr>
          <a:xfrm>
            <a:off x="7131179" y="5929330"/>
            <a:ext cx="941283" cy="369332"/>
          </a:xfrm>
          <a:prstGeom prst="rect">
            <a:avLst/>
          </a:prstGeom>
          <a:noFill/>
        </p:spPr>
        <p:txBody>
          <a:bodyPr wrap="none" rtlCol="0">
            <a:spAutoFit/>
          </a:bodyPr>
          <a:lstStyle/>
          <a:p>
            <a:r>
              <a:rPr lang="en-GB" b="1" dirty="0"/>
              <a:t>Discuss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1080" y="211653"/>
            <a:ext cx="7000924" cy="537216"/>
          </a:xfrm>
          <a:noFill/>
        </p:spPr>
        <p:txBody>
          <a:bodyPr>
            <a:noAutofit/>
          </a:bodyPr>
          <a:lstStyle/>
          <a:p>
            <a:pPr algn="ctr"/>
            <a:r>
              <a:rPr lang="en-US" sz="2800" b="1" dirty="0"/>
              <a:t>Table: Details of species introduced</a:t>
            </a:r>
            <a:endParaRPr lang="en-GB" sz="2800" b="1" dirty="0"/>
          </a:p>
        </p:txBody>
      </p:sp>
      <p:graphicFrame>
        <p:nvGraphicFramePr>
          <p:cNvPr id="4" name="Table 3"/>
          <p:cNvGraphicFramePr>
            <a:graphicFrameLocks noGrp="1"/>
          </p:cNvGraphicFramePr>
          <p:nvPr>
            <p:extLst>
              <p:ext uri="{D42A27DB-BD31-4B8C-83A1-F6EECF244321}">
                <p14:modId xmlns="" xmlns:p14="http://schemas.microsoft.com/office/powerpoint/2010/main" val="3149286286"/>
              </p:ext>
            </p:extLst>
          </p:nvPr>
        </p:nvGraphicFramePr>
        <p:xfrm>
          <a:off x="683568" y="857233"/>
          <a:ext cx="8208912" cy="5832340"/>
        </p:xfrm>
        <a:graphic>
          <a:graphicData uri="http://schemas.openxmlformats.org/drawingml/2006/table">
            <a:tbl>
              <a:tblPr/>
              <a:tblGrid>
                <a:gridCol w="4540903">
                  <a:extLst>
                    <a:ext uri="{9D8B030D-6E8A-4147-A177-3AD203B41FA5}">
                      <a16:colId xmlns="" xmlns:a16="http://schemas.microsoft.com/office/drawing/2014/main" val="20000"/>
                    </a:ext>
                  </a:extLst>
                </a:gridCol>
                <a:gridCol w="1678654">
                  <a:extLst>
                    <a:ext uri="{9D8B030D-6E8A-4147-A177-3AD203B41FA5}">
                      <a16:colId xmlns="" xmlns:a16="http://schemas.microsoft.com/office/drawing/2014/main" val="20001"/>
                    </a:ext>
                  </a:extLst>
                </a:gridCol>
                <a:gridCol w="1989355">
                  <a:extLst>
                    <a:ext uri="{9D8B030D-6E8A-4147-A177-3AD203B41FA5}">
                      <a16:colId xmlns="" xmlns:a16="http://schemas.microsoft.com/office/drawing/2014/main" val="20002"/>
                    </a:ext>
                  </a:extLst>
                </a:gridCol>
              </a:tblGrid>
              <a:tr h="488654">
                <a:tc>
                  <a:txBody>
                    <a:bodyPr/>
                    <a:lstStyle/>
                    <a:p>
                      <a:pPr algn="ctr">
                        <a:lnSpc>
                          <a:spcPct val="107000"/>
                        </a:lnSpc>
                        <a:spcAft>
                          <a:spcPts val="0"/>
                        </a:spcAft>
                        <a:tabLst>
                          <a:tab pos="3849370" algn="r"/>
                        </a:tabLst>
                      </a:pPr>
                      <a:r>
                        <a:rPr lang="en-GB" sz="1600" b="1" dirty="0">
                          <a:latin typeface="Times New Roman"/>
                          <a:ea typeface="Arial"/>
                          <a:cs typeface="Times New Roman"/>
                        </a:rPr>
                        <a:t>Fish species </a:t>
                      </a:r>
                      <a:endParaRPr lang="en-GB" sz="1400" dirty="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tabLst>
                          <a:tab pos="3849370" algn="r"/>
                        </a:tabLst>
                      </a:pPr>
                      <a:r>
                        <a:rPr lang="en-GB" sz="1600" b="1">
                          <a:latin typeface="Times New Roman"/>
                          <a:ea typeface="Arial"/>
                          <a:cs typeface="Times New Roman"/>
                        </a:rPr>
                        <a:t>Year of introduction</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8105" algn="ctr">
                        <a:lnSpc>
                          <a:spcPct val="107000"/>
                        </a:lnSpc>
                        <a:spcAft>
                          <a:spcPts val="0"/>
                        </a:spcAft>
                      </a:pPr>
                      <a:r>
                        <a:rPr lang="en-GB" sz="1600" b="1">
                          <a:latin typeface="Times New Roman"/>
                          <a:ea typeface="Arial"/>
                          <a:cs typeface="Times New Roman"/>
                        </a:rPr>
                        <a:t>Home country</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474286">
                <a:tc>
                  <a:txBody>
                    <a:bodyPr/>
                    <a:lstStyle/>
                    <a:p>
                      <a:pPr>
                        <a:lnSpc>
                          <a:spcPct val="107000"/>
                        </a:lnSpc>
                        <a:spcAft>
                          <a:spcPts val="240"/>
                        </a:spcAft>
                      </a:pPr>
                      <a:r>
                        <a:rPr lang="en-GB" sz="1600" b="1" dirty="0">
                          <a:latin typeface="Times New Roman"/>
                          <a:ea typeface="Arial"/>
                          <a:cs typeface="Times New Roman"/>
                        </a:rPr>
                        <a:t>A. Game fishes</a:t>
                      </a:r>
                      <a:endParaRPr lang="en-GB" sz="1400" dirty="0">
                        <a:latin typeface="Calibri"/>
                        <a:ea typeface="Calibri"/>
                        <a:cs typeface="Times New Roman"/>
                      </a:endParaRPr>
                    </a:p>
                    <a:p>
                      <a:pPr>
                        <a:lnSpc>
                          <a:spcPct val="107000"/>
                        </a:lnSpc>
                        <a:spcAft>
                          <a:spcPts val="0"/>
                        </a:spcAft>
                      </a:pPr>
                      <a:r>
                        <a:rPr lang="en-GB" sz="1600" dirty="0">
                          <a:latin typeface="Times New Roman"/>
                          <a:ea typeface="Arial"/>
                          <a:cs typeface="Times New Roman"/>
                        </a:rPr>
                        <a:t>1. Brown trout (</a:t>
                      </a:r>
                      <a:r>
                        <a:rPr lang="en-GB" sz="1600" i="1" dirty="0" err="1">
                          <a:latin typeface="Times New Roman"/>
                          <a:ea typeface="Arial"/>
                          <a:cs typeface="Times New Roman"/>
                        </a:rPr>
                        <a:t>Salmo</a:t>
                      </a:r>
                      <a:r>
                        <a:rPr lang="en-GB" sz="1600" i="1" dirty="0">
                          <a:latin typeface="Times New Roman"/>
                          <a:ea typeface="Arial"/>
                          <a:cs typeface="Times New Roman"/>
                        </a:rPr>
                        <a:t> </a:t>
                      </a:r>
                      <a:r>
                        <a:rPr lang="en-GB" sz="1600" i="1" dirty="0" err="1">
                          <a:latin typeface="Times New Roman"/>
                          <a:ea typeface="Arial"/>
                          <a:cs typeface="Times New Roman"/>
                        </a:rPr>
                        <a:t>trutta</a:t>
                      </a:r>
                      <a:r>
                        <a:rPr lang="en-GB" sz="1600" i="1" dirty="0">
                          <a:latin typeface="Times New Roman"/>
                          <a:ea typeface="Arial"/>
                          <a:cs typeface="Times New Roman"/>
                        </a:rPr>
                        <a:t> </a:t>
                      </a:r>
                      <a:r>
                        <a:rPr lang="en-GB" sz="1600" i="1" dirty="0" err="1">
                          <a:latin typeface="Times New Roman"/>
                          <a:ea typeface="Arial"/>
                          <a:cs typeface="Times New Roman"/>
                        </a:rPr>
                        <a:t>fario</a:t>
                      </a:r>
                      <a:r>
                        <a:rPr lang="en-GB" sz="1600" dirty="0">
                          <a:latin typeface="Times New Roman"/>
                          <a:ea typeface="Arial"/>
                          <a:cs typeface="Times New Roman"/>
                        </a:rPr>
                        <a:t>) </a:t>
                      </a:r>
                      <a:endParaRPr lang="en-GB" sz="1400" dirty="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1863­1900</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 algn="ctr">
                        <a:lnSpc>
                          <a:spcPct val="107000"/>
                        </a:lnSpc>
                        <a:spcAft>
                          <a:spcPts val="0"/>
                        </a:spcAft>
                      </a:pPr>
                      <a:r>
                        <a:rPr lang="en-GB" sz="1600">
                          <a:latin typeface="Times New Roman"/>
                          <a:ea typeface="Arial"/>
                          <a:cs typeface="Times New Roman"/>
                        </a:rPr>
                        <a:t>U.K.</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256852">
                <a:tc>
                  <a:txBody>
                    <a:bodyPr/>
                    <a:lstStyle/>
                    <a:p>
                      <a:pPr>
                        <a:lnSpc>
                          <a:spcPct val="107000"/>
                        </a:lnSpc>
                        <a:spcAft>
                          <a:spcPts val="0"/>
                        </a:spcAft>
                      </a:pPr>
                      <a:r>
                        <a:rPr lang="en-GB" sz="1600">
                          <a:latin typeface="Times New Roman"/>
                          <a:ea typeface="Arial"/>
                          <a:cs typeface="Times New Roman"/>
                        </a:rPr>
                        <a:t>2. Loch Leven Trout (</a:t>
                      </a:r>
                      <a:r>
                        <a:rPr lang="en-GB" sz="1600" i="1">
                          <a:latin typeface="Times New Roman"/>
                          <a:ea typeface="Arial"/>
                          <a:cs typeface="Times New Roman"/>
                        </a:rPr>
                        <a:t>Salmo levensis</a:t>
                      </a:r>
                      <a:r>
                        <a:rPr lang="en-GB" sz="1600">
                          <a:latin typeface="Times New Roman"/>
                          <a:ea typeface="Arial"/>
                          <a:cs typeface="Times New Roman"/>
                        </a:rPr>
                        <a:t>) </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1863</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 algn="ctr">
                        <a:lnSpc>
                          <a:spcPct val="107000"/>
                        </a:lnSpc>
                        <a:spcAft>
                          <a:spcPts val="0"/>
                        </a:spcAft>
                      </a:pPr>
                      <a:r>
                        <a:rPr lang="en-GB" sz="1600">
                          <a:latin typeface="Times New Roman"/>
                          <a:ea typeface="Arial"/>
                          <a:cs typeface="Times New Roman"/>
                        </a:rPr>
                        <a:t>U.K.</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488654">
                <a:tc>
                  <a:txBody>
                    <a:bodyPr/>
                    <a:lstStyle/>
                    <a:p>
                      <a:pPr>
                        <a:lnSpc>
                          <a:spcPct val="107000"/>
                        </a:lnSpc>
                        <a:spcAft>
                          <a:spcPts val="0"/>
                        </a:spcAft>
                      </a:pPr>
                      <a:r>
                        <a:rPr lang="en-GB" sz="1600">
                          <a:latin typeface="Times New Roman"/>
                          <a:ea typeface="Arial"/>
                          <a:cs typeface="Times New Roman"/>
                        </a:rPr>
                        <a:t>3. Rainbow Trout (</a:t>
                      </a:r>
                      <a:r>
                        <a:rPr lang="en-GB" sz="1600" i="1">
                          <a:latin typeface="Times New Roman"/>
                          <a:ea typeface="Arial"/>
                          <a:cs typeface="Times New Roman"/>
                        </a:rPr>
                        <a:t>Salmo garirdnen</a:t>
                      </a:r>
                      <a:r>
                        <a:rPr lang="en-GB" sz="1600">
                          <a:latin typeface="Times New Roman"/>
                          <a:ea typeface="Arial"/>
                          <a:cs typeface="Times New Roman"/>
                        </a:rPr>
                        <a:t>) </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1907</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Sri Lanka &amp; Germany</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258437">
                <a:tc>
                  <a:txBody>
                    <a:bodyPr/>
                    <a:lstStyle/>
                    <a:p>
                      <a:pPr>
                        <a:lnSpc>
                          <a:spcPct val="107000"/>
                        </a:lnSpc>
                        <a:spcAft>
                          <a:spcPts val="0"/>
                        </a:spcAft>
                      </a:pPr>
                      <a:r>
                        <a:rPr lang="en-GB" sz="1600">
                          <a:latin typeface="Times New Roman"/>
                          <a:ea typeface="Arial"/>
                          <a:cs typeface="Times New Roman"/>
                        </a:rPr>
                        <a:t>4. Eastern Brook Trout (</a:t>
                      </a:r>
                      <a:r>
                        <a:rPr lang="en-GB" sz="1600" i="1">
                          <a:latin typeface="Times New Roman"/>
                          <a:ea typeface="Arial"/>
                          <a:cs typeface="Times New Roman"/>
                        </a:rPr>
                        <a:t>Salvelinus fontinalis</a:t>
                      </a:r>
                      <a:r>
                        <a:rPr lang="en-GB" sz="1600">
                          <a:latin typeface="Times New Roman"/>
                          <a:ea typeface="Arial"/>
                          <a:cs typeface="Times New Roman"/>
                        </a:rPr>
                        <a:t>) </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0" algn="ctr">
                        <a:lnSpc>
                          <a:spcPct val="107000"/>
                        </a:lnSpc>
                        <a:spcAft>
                          <a:spcPts val="0"/>
                        </a:spcAft>
                      </a:pPr>
                      <a:r>
                        <a:rPr lang="en-GB" sz="1600">
                          <a:latin typeface="Times New Roman"/>
                          <a:ea typeface="Arial"/>
                          <a:cs typeface="Times New Roman"/>
                        </a:rPr>
                        <a:t>1911</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27000" algn="ctr">
                        <a:lnSpc>
                          <a:spcPct val="107000"/>
                        </a:lnSpc>
                        <a:spcAft>
                          <a:spcPts val="0"/>
                        </a:spcAft>
                      </a:pPr>
                      <a:r>
                        <a:rPr lang="en-GB" sz="1600">
                          <a:latin typeface="Times New Roman"/>
                          <a:ea typeface="Arial"/>
                          <a:cs typeface="Times New Roman"/>
                        </a:rPr>
                        <a:t>U.K.</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256852">
                <a:tc>
                  <a:txBody>
                    <a:bodyPr/>
                    <a:lstStyle/>
                    <a:p>
                      <a:pPr>
                        <a:lnSpc>
                          <a:spcPct val="107000"/>
                        </a:lnSpc>
                        <a:spcAft>
                          <a:spcPts val="0"/>
                        </a:spcAft>
                      </a:pPr>
                      <a:r>
                        <a:rPr lang="en-GB" sz="1600" dirty="0">
                          <a:latin typeface="Times New Roman"/>
                          <a:ea typeface="Arial"/>
                          <a:cs typeface="Times New Roman"/>
                        </a:rPr>
                        <a:t>5. Sockeye salmon (</a:t>
                      </a:r>
                      <a:r>
                        <a:rPr lang="en-GB" sz="1600" i="1" dirty="0">
                          <a:latin typeface="Times New Roman"/>
                          <a:ea typeface="Arial"/>
                          <a:cs typeface="Times New Roman"/>
                        </a:rPr>
                        <a:t>Oncorhynchus </a:t>
                      </a:r>
                      <a:r>
                        <a:rPr lang="en-GB" sz="1600" i="1" dirty="0" err="1">
                          <a:latin typeface="Times New Roman"/>
                          <a:ea typeface="Arial"/>
                          <a:cs typeface="Times New Roman"/>
                        </a:rPr>
                        <a:t>nerka</a:t>
                      </a:r>
                      <a:r>
                        <a:rPr lang="en-GB" sz="1600" dirty="0">
                          <a:latin typeface="Times New Roman"/>
                          <a:ea typeface="Arial"/>
                          <a:cs typeface="Times New Roman"/>
                        </a:rPr>
                        <a:t>) </a:t>
                      </a:r>
                      <a:endParaRPr lang="en-GB" sz="1400" dirty="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1968</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Japan</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286979">
                <a:tc>
                  <a:txBody>
                    <a:bodyPr/>
                    <a:lstStyle/>
                    <a:p>
                      <a:pPr>
                        <a:lnSpc>
                          <a:spcPct val="107000"/>
                        </a:lnSpc>
                        <a:spcAft>
                          <a:spcPts val="0"/>
                        </a:spcAft>
                      </a:pPr>
                      <a:r>
                        <a:rPr lang="en-GB" sz="1600">
                          <a:latin typeface="Times New Roman"/>
                          <a:ea typeface="Arial"/>
                          <a:cs typeface="Times New Roman"/>
                        </a:rPr>
                        <a:t>6. Atlantic Salmon (</a:t>
                      </a:r>
                      <a:r>
                        <a:rPr lang="en-GB" sz="1600" i="1">
                          <a:latin typeface="Times New Roman"/>
                          <a:ea typeface="Arial"/>
                          <a:cs typeface="Times New Roman"/>
                        </a:rPr>
                        <a:t>Salmo salar</a:t>
                      </a:r>
                      <a:r>
                        <a:rPr lang="en-GB" sz="1600">
                          <a:latin typeface="Times New Roman"/>
                          <a:ea typeface="Arial"/>
                          <a:cs typeface="Times New Roman"/>
                        </a:rPr>
                        <a:t>) </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1968</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U.S.A.</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569578">
                <a:tc>
                  <a:txBody>
                    <a:bodyPr/>
                    <a:lstStyle/>
                    <a:p>
                      <a:pPr>
                        <a:lnSpc>
                          <a:spcPct val="107000"/>
                        </a:lnSpc>
                        <a:spcAft>
                          <a:spcPts val="240"/>
                        </a:spcAft>
                      </a:pPr>
                      <a:r>
                        <a:rPr lang="en-GB" sz="1600" b="1">
                          <a:latin typeface="Times New Roman"/>
                          <a:ea typeface="Arial"/>
                          <a:cs typeface="Times New Roman"/>
                        </a:rPr>
                        <a:t>B. Food Fishes </a:t>
                      </a:r>
                      <a:endParaRPr lang="en-GB" sz="1400">
                        <a:latin typeface="Calibri"/>
                        <a:ea typeface="Calibri"/>
                        <a:cs typeface="Times New Roman"/>
                      </a:endParaRPr>
                    </a:p>
                    <a:p>
                      <a:pPr>
                        <a:lnSpc>
                          <a:spcPct val="107000"/>
                        </a:lnSpc>
                        <a:spcAft>
                          <a:spcPts val="0"/>
                        </a:spcAft>
                      </a:pPr>
                      <a:r>
                        <a:rPr lang="en-GB" sz="1600">
                          <a:latin typeface="Times New Roman"/>
                          <a:ea typeface="Arial"/>
                          <a:cs typeface="Times New Roman"/>
                        </a:rPr>
                        <a:t>1. Golden Carp (</a:t>
                      </a:r>
                      <a:r>
                        <a:rPr lang="en-GB" sz="1600" i="1">
                          <a:latin typeface="Times New Roman"/>
                          <a:ea typeface="Arial"/>
                          <a:cs typeface="Times New Roman"/>
                        </a:rPr>
                        <a:t>Carassiuscarassius</a:t>
                      </a:r>
                      <a:r>
                        <a:rPr lang="en-GB" sz="1600">
                          <a:latin typeface="Times New Roman"/>
                          <a:ea typeface="Arial"/>
                          <a:cs typeface="Times New Roman"/>
                        </a:rPr>
                        <a:t> ) </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1870</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27000" algn="ctr">
                        <a:lnSpc>
                          <a:spcPct val="107000"/>
                        </a:lnSpc>
                        <a:spcAft>
                          <a:spcPts val="0"/>
                        </a:spcAft>
                      </a:pPr>
                      <a:r>
                        <a:rPr lang="en-GB" sz="1600">
                          <a:latin typeface="Times New Roman"/>
                          <a:ea typeface="Arial"/>
                          <a:cs typeface="Times New Roman"/>
                        </a:rPr>
                        <a:t>U.K.</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258437">
                <a:tc>
                  <a:txBody>
                    <a:bodyPr/>
                    <a:lstStyle/>
                    <a:p>
                      <a:pPr>
                        <a:lnSpc>
                          <a:spcPct val="107000"/>
                        </a:lnSpc>
                        <a:spcAft>
                          <a:spcPts val="0"/>
                        </a:spcAft>
                      </a:pPr>
                      <a:r>
                        <a:rPr lang="en-GB" sz="1600">
                          <a:latin typeface="Times New Roman"/>
                          <a:ea typeface="Arial"/>
                          <a:cs typeface="Times New Roman"/>
                        </a:rPr>
                        <a:t>2. Tench (</a:t>
                      </a:r>
                      <a:r>
                        <a:rPr lang="en-GB" sz="1600" i="1">
                          <a:latin typeface="Times New Roman"/>
                          <a:ea typeface="Arial"/>
                          <a:cs typeface="Times New Roman"/>
                        </a:rPr>
                        <a:t>Tincatinca</a:t>
                      </a:r>
                      <a:r>
                        <a:rPr lang="en-GB" sz="1600">
                          <a:latin typeface="Times New Roman"/>
                          <a:ea typeface="Arial"/>
                          <a:cs typeface="Times New Roman"/>
                        </a:rPr>
                        <a:t>) </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1870</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27000" algn="ctr">
                        <a:lnSpc>
                          <a:spcPct val="107000"/>
                        </a:lnSpc>
                        <a:spcAft>
                          <a:spcPts val="0"/>
                        </a:spcAft>
                      </a:pPr>
                      <a:r>
                        <a:rPr lang="en-GB" sz="1600">
                          <a:latin typeface="Times New Roman"/>
                          <a:ea typeface="Arial"/>
                          <a:cs typeface="Times New Roman"/>
                        </a:rPr>
                        <a:t>U.K.</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258437">
                <a:tc>
                  <a:txBody>
                    <a:bodyPr/>
                    <a:lstStyle/>
                    <a:p>
                      <a:pPr>
                        <a:lnSpc>
                          <a:spcPct val="107000"/>
                        </a:lnSpc>
                        <a:spcAft>
                          <a:spcPts val="0"/>
                        </a:spcAft>
                      </a:pPr>
                      <a:r>
                        <a:rPr lang="en-GB" sz="1600">
                          <a:latin typeface="Times New Roman"/>
                          <a:ea typeface="Arial"/>
                          <a:cs typeface="Times New Roman"/>
                        </a:rPr>
                        <a:t>3. Gourami (</a:t>
                      </a:r>
                      <a:r>
                        <a:rPr lang="en-GB" sz="1600" i="1">
                          <a:latin typeface="Times New Roman"/>
                          <a:ea typeface="Arial"/>
                          <a:cs typeface="Times New Roman"/>
                        </a:rPr>
                        <a:t>Osphronemusgoramy</a:t>
                      </a:r>
                      <a:r>
                        <a:rPr lang="en-GB" sz="1600">
                          <a:latin typeface="Times New Roman"/>
                          <a:ea typeface="Arial"/>
                          <a:cs typeface="Times New Roman"/>
                        </a:rPr>
                        <a:t>) </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1916</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Java &amp; Mauritius</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9"/>
                  </a:ext>
                </a:extLst>
              </a:tr>
              <a:tr h="256852">
                <a:tc>
                  <a:txBody>
                    <a:bodyPr/>
                    <a:lstStyle/>
                    <a:p>
                      <a:pPr>
                        <a:lnSpc>
                          <a:spcPct val="107000"/>
                        </a:lnSpc>
                        <a:spcAft>
                          <a:spcPts val="0"/>
                        </a:spcAft>
                      </a:pPr>
                      <a:r>
                        <a:rPr lang="en-GB" sz="1600">
                          <a:latin typeface="Times New Roman"/>
                          <a:ea typeface="Arial"/>
                          <a:cs typeface="Times New Roman"/>
                        </a:rPr>
                        <a:t>4. Common Carp (</a:t>
                      </a:r>
                      <a:r>
                        <a:rPr lang="en-GB" sz="1600" i="1">
                          <a:latin typeface="Times New Roman"/>
                          <a:ea typeface="Arial"/>
                          <a:cs typeface="Times New Roman"/>
                        </a:rPr>
                        <a:t>Cyprinus carpio</a:t>
                      </a:r>
                      <a:r>
                        <a:rPr lang="en-GB" sz="1600">
                          <a:latin typeface="Times New Roman"/>
                          <a:ea typeface="Arial"/>
                          <a:cs typeface="Times New Roman"/>
                        </a:rPr>
                        <a:t>) German strain </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1939</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59055" algn="ctr">
                        <a:lnSpc>
                          <a:spcPct val="107000"/>
                        </a:lnSpc>
                        <a:spcAft>
                          <a:spcPts val="0"/>
                        </a:spcAft>
                      </a:pPr>
                      <a:r>
                        <a:rPr lang="en-GB" sz="1600">
                          <a:latin typeface="Times New Roman"/>
                          <a:ea typeface="Arial"/>
                          <a:cs typeface="Times New Roman"/>
                        </a:rPr>
                        <a:t>Sri Lanka</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0"/>
                  </a:ext>
                </a:extLst>
              </a:tr>
              <a:tr h="258437">
                <a:tc>
                  <a:txBody>
                    <a:bodyPr/>
                    <a:lstStyle/>
                    <a:p>
                      <a:pPr>
                        <a:lnSpc>
                          <a:spcPct val="107000"/>
                        </a:lnSpc>
                        <a:spcAft>
                          <a:spcPts val="0"/>
                        </a:spcAft>
                      </a:pPr>
                      <a:r>
                        <a:rPr lang="en-GB" sz="1600">
                          <a:latin typeface="Times New Roman"/>
                          <a:ea typeface="Arial"/>
                          <a:cs typeface="Times New Roman"/>
                        </a:rPr>
                        <a:t>5. Tilapia (</a:t>
                      </a:r>
                      <a:r>
                        <a:rPr lang="en-GB" sz="1600" i="1">
                          <a:latin typeface="Times New Roman"/>
                          <a:ea typeface="Arial"/>
                          <a:cs typeface="Times New Roman"/>
                        </a:rPr>
                        <a:t>Oreochromis mossambicus</a:t>
                      </a:r>
                      <a:r>
                        <a:rPr lang="en-GB" sz="1600">
                          <a:latin typeface="Times New Roman"/>
                          <a:ea typeface="Arial"/>
                          <a:cs typeface="Times New Roman"/>
                        </a:rPr>
                        <a:t>) </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1952</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20015" algn="ctr">
                        <a:lnSpc>
                          <a:spcPct val="107000"/>
                        </a:lnSpc>
                        <a:spcAft>
                          <a:spcPts val="0"/>
                        </a:spcAft>
                      </a:pPr>
                      <a:r>
                        <a:rPr lang="en-GB" sz="1600">
                          <a:latin typeface="Times New Roman"/>
                          <a:ea typeface="Arial"/>
                          <a:cs typeface="Times New Roman"/>
                        </a:rPr>
                        <a:t>Africa</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1"/>
                  </a:ext>
                </a:extLst>
              </a:tr>
              <a:tr h="258437">
                <a:tc>
                  <a:txBody>
                    <a:bodyPr/>
                    <a:lstStyle/>
                    <a:p>
                      <a:pPr>
                        <a:lnSpc>
                          <a:spcPct val="107000"/>
                        </a:lnSpc>
                        <a:spcAft>
                          <a:spcPts val="0"/>
                        </a:spcAft>
                      </a:pPr>
                      <a:r>
                        <a:rPr lang="en-GB" sz="1600">
                          <a:latin typeface="Times New Roman"/>
                          <a:ea typeface="Arial"/>
                          <a:cs typeface="Times New Roman"/>
                        </a:rPr>
                        <a:t>6. Common Carp (</a:t>
                      </a:r>
                      <a:r>
                        <a:rPr lang="en-GB" sz="1600" i="1">
                          <a:latin typeface="Times New Roman"/>
                          <a:ea typeface="Arial"/>
                          <a:cs typeface="Times New Roman"/>
                        </a:rPr>
                        <a:t>Cyprinus carpio</a:t>
                      </a:r>
                      <a:r>
                        <a:rPr lang="en-GB" sz="1600">
                          <a:latin typeface="Times New Roman"/>
                          <a:ea typeface="Arial"/>
                          <a:cs typeface="Times New Roman"/>
                        </a:rPr>
                        <a:t>) Bangkok strain </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1957</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Thailand</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2"/>
                  </a:ext>
                </a:extLst>
              </a:tr>
              <a:tr h="256852">
                <a:tc>
                  <a:txBody>
                    <a:bodyPr/>
                    <a:lstStyle/>
                    <a:p>
                      <a:pPr>
                        <a:lnSpc>
                          <a:spcPct val="107000"/>
                        </a:lnSpc>
                        <a:spcAft>
                          <a:spcPts val="0"/>
                        </a:spcAft>
                      </a:pPr>
                      <a:r>
                        <a:rPr lang="en-GB" sz="1600" dirty="0">
                          <a:latin typeface="Times New Roman"/>
                          <a:ea typeface="Arial"/>
                          <a:cs typeface="Times New Roman"/>
                        </a:rPr>
                        <a:t>7. Grass Carp (</a:t>
                      </a:r>
                      <a:r>
                        <a:rPr lang="en-GB" sz="1600" i="1" dirty="0" err="1">
                          <a:latin typeface="Times New Roman"/>
                          <a:ea typeface="Arial"/>
                          <a:cs typeface="Times New Roman"/>
                        </a:rPr>
                        <a:t>Ctenopahryngodonidella</a:t>
                      </a:r>
                      <a:r>
                        <a:rPr lang="en-GB" sz="1600" dirty="0">
                          <a:latin typeface="Times New Roman"/>
                          <a:ea typeface="Arial"/>
                          <a:cs typeface="Times New Roman"/>
                        </a:rPr>
                        <a:t>) </a:t>
                      </a:r>
                      <a:endParaRPr lang="en-GB" sz="1400" dirty="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1957</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Japan</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3"/>
                  </a:ext>
                </a:extLst>
              </a:tr>
              <a:tr h="256852">
                <a:tc>
                  <a:txBody>
                    <a:bodyPr/>
                    <a:lstStyle/>
                    <a:p>
                      <a:pPr>
                        <a:lnSpc>
                          <a:spcPct val="107000"/>
                        </a:lnSpc>
                        <a:spcAft>
                          <a:spcPts val="0"/>
                        </a:spcAft>
                      </a:pPr>
                      <a:r>
                        <a:rPr lang="en-GB" sz="1600" dirty="0">
                          <a:latin typeface="Times New Roman"/>
                          <a:ea typeface="Arial"/>
                          <a:cs typeface="Times New Roman"/>
                        </a:rPr>
                        <a:t>8. Silver Carp (</a:t>
                      </a:r>
                      <a:r>
                        <a:rPr lang="en-GB" sz="1600" i="1" dirty="0" err="1">
                          <a:latin typeface="Times New Roman"/>
                          <a:ea typeface="Arial"/>
                          <a:cs typeface="Times New Roman"/>
                        </a:rPr>
                        <a:t>Hypophthalmichthys</a:t>
                      </a:r>
                      <a:r>
                        <a:rPr lang="en-GB" sz="1600" i="1" dirty="0">
                          <a:latin typeface="Times New Roman"/>
                          <a:ea typeface="Arial"/>
                          <a:cs typeface="Times New Roman"/>
                        </a:rPr>
                        <a:t> </a:t>
                      </a:r>
                      <a:r>
                        <a:rPr lang="en-GB" sz="1600" i="1" dirty="0" err="1">
                          <a:latin typeface="Times New Roman"/>
                          <a:ea typeface="Arial"/>
                          <a:cs typeface="Times New Roman"/>
                        </a:rPr>
                        <a:t>molitrix</a:t>
                      </a:r>
                      <a:r>
                        <a:rPr lang="en-GB" sz="1600" dirty="0">
                          <a:latin typeface="Times New Roman"/>
                          <a:ea typeface="Arial"/>
                          <a:cs typeface="Times New Roman"/>
                        </a:rPr>
                        <a:t>) </a:t>
                      </a:r>
                      <a:endParaRPr lang="en-GB" sz="1400" dirty="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1959</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Hong Kong</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4"/>
                  </a:ext>
                </a:extLst>
              </a:tr>
              <a:tr h="258437">
                <a:tc>
                  <a:txBody>
                    <a:bodyPr/>
                    <a:lstStyle/>
                    <a:p>
                      <a:pPr>
                        <a:lnSpc>
                          <a:spcPct val="107000"/>
                        </a:lnSpc>
                        <a:spcAft>
                          <a:spcPts val="0"/>
                        </a:spcAft>
                      </a:pPr>
                      <a:r>
                        <a:rPr lang="en-GB" sz="1600">
                          <a:latin typeface="Times New Roman"/>
                          <a:ea typeface="Arial"/>
                          <a:cs typeface="Times New Roman"/>
                        </a:rPr>
                        <a:t>9. Tawes (</a:t>
                      </a:r>
                      <a:r>
                        <a:rPr lang="en-GB" sz="1600" i="1">
                          <a:latin typeface="Times New Roman"/>
                          <a:ea typeface="Arial"/>
                          <a:cs typeface="Times New Roman"/>
                        </a:rPr>
                        <a:t>Puntius javanicus</a:t>
                      </a:r>
                      <a:r>
                        <a:rPr lang="en-GB" sz="1600">
                          <a:latin typeface="Times New Roman"/>
                          <a:ea typeface="Arial"/>
                          <a:cs typeface="Times New Roman"/>
                        </a:rPr>
                        <a:t>) </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1972</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Indonesia</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5"/>
                  </a:ext>
                </a:extLst>
              </a:tr>
              <a:tr h="258437">
                <a:tc>
                  <a:txBody>
                    <a:bodyPr/>
                    <a:lstStyle/>
                    <a:p>
                      <a:pPr>
                        <a:lnSpc>
                          <a:spcPct val="107000"/>
                        </a:lnSpc>
                        <a:spcAft>
                          <a:spcPts val="0"/>
                        </a:spcAft>
                      </a:pPr>
                      <a:r>
                        <a:rPr lang="en-GB" sz="1600">
                          <a:latin typeface="Times New Roman"/>
                          <a:ea typeface="Arial"/>
                          <a:cs typeface="Times New Roman"/>
                        </a:rPr>
                        <a:t>10. Sutchi (</a:t>
                      </a:r>
                      <a:r>
                        <a:rPr lang="en-GB" sz="1600" i="1">
                          <a:latin typeface="Times New Roman"/>
                          <a:ea typeface="Arial"/>
                          <a:cs typeface="Times New Roman"/>
                        </a:rPr>
                        <a:t>Pangasianodonhypophthalmus</a:t>
                      </a:r>
                      <a:r>
                        <a:rPr lang="en-GB" sz="1600">
                          <a:latin typeface="Times New Roman"/>
                          <a:ea typeface="Arial"/>
                          <a:cs typeface="Times New Roman"/>
                        </a:rPr>
                        <a:t>) </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1997</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Vietnam</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6"/>
                  </a:ext>
                </a:extLst>
              </a:tr>
              <a:tr h="286979">
                <a:tc>
                  <a:txBody>
                    <a:bodyPr/>
                    <a:lstStyle/>
                    <a:p>
                      <a:pPr>
                        <a:lnSpc>
                          <a:spcPct val="107000"/>
                        </a:lnSpc>
                        <a:spcAft>
                          <a:spcPts val="0"/>
                        </a:spcAft>
                      </a:pPr>
                      <a:r>
                        <a:rPr lang="en-GB" sz="1600">
                          <a:latin typeface="Times New Roman"/>
                          <a:ea typeface="Arial"/>
                          <a:cs typeface="Times New Roman"/>
                        </a:rPr>
                        <a:t>11. Whiteleg shrimp (</a:t>
                      </a:r>
                      <a:r>
                        <a:rPr lang="en-GB" sz="1600" i="1">
                          <a:latin typeface="Times New Roman"/>
                          <a:ea typeface="Arial"/>
                          <a:cs typeface="Times New Roman"/>
                        </a:rPr>
                        <a:t>Litopenaeusvannamei</a:t>
                      </a:r>
                      <a:r>
                        <a:rPr lang="en-GB" sz="1600">
                          <a:latin typeface="Times New Roman"/>
                          <a:ea typeface="Arial"/>
                          <a:cs typeface="Times New Roman"/>
                        </a:rPr>
                        <a:t>) </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600">
                          <a:latin typeface="Times New Roman"/>
                          <a:ea typeface="Arial"/>
                          <a:cs typeface="Times New Roman"/>
                        </a:rPr>
                        <a:t>2010</a:t>
                      </a:r>
                      <a:endParaRPr lang="en-GB" sz="14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600" dirty="0">
                          <a:latin typeface="Times New Roman"/>
                          <a:ea typeface="Calibri"/>
                          <a:cs typeface="Times New Roman"/>
                        </a:rPr>
                        <a:t>USA</a:t>
                      </a:r>
                      <a:endParaRPr lang="en-GB" sz="1400" dirty="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7"/>
                  </a:ext>
                </a:extLst>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 xmlns:p14="http://schemas.microsoft.com/office/powerpoint/2010/main" val="4168933472"/>
              </p:ext>
            </p:extLst>
          </p:nvPr>
        </p:nvGraphicFramePr>
        <p:xfrm>
          <a:off x="571473" y="214291"/>
          <a:ext cx="6072229" cy="6514927"/>
        </p:xfrm>
        <a:graphic>
          <a:graphicData uri="http://schemas.openxmlformats.org/drawingml/2006/table">
            <a:tbl>
              <a:tblPr/>
              <a:tblGrid>
                <a:gridCol w="3358959">
                  <a:extLst>
                    <a:ext uri="{9D8B030D-6E8A-4147-A177-3AD203B41FA5}">
                      <a16:colId xmlns="" xmlns:a16="http://schemas.microsoft.com/office/drawing/2014/main" val="20000"/>
                    </a:ext>
                  </a:extLst>
                </a:gridCol>
                <a:gridCol w="1288866">
                  <a:extLst>
                    <a:ext uri="{9D8B030D-6E8A-4147-A177-3AD203B41FA5}">
                      <a16:colId xmlns="" xmlns:a16="http://schemas.microsoft.com/office/drawing/2014/main" val="20001"/>
                    </a:ext>
                  </a:extLst>
                </a:gridCol>
                <a:gridCol w="1424404">
                  <a:extLst>
                    <a:ext uri="{9D8B030D-6E8A-4147-A177-3AD203B41FA5}">
                      <a16:colId xmlns="" xmlns:a16="http://schemas.microsoft.com/office/drawing/2014/main" val="20002"/>
                    </a:ext>
                  </a:extLst>
                </a:gridCol>
              </a:tblGrid>
              <a:tr h="754715">
                <a:tc>
                  <a:txBody>
                    <a:bodyPr/>
                    <a:lstStyle/>
                    <a:p>
                      <a:pPr>
                        <a:lnSpc>
                          <a:spcPct val="107000"/>
                        </a:lnSpc>
                        <a:spcAft>
                          <a:spcPts val="240"/>
                        </a:spcAft>
                      </a:pPr>
                      <a:r>
                        <a:rPr lang="en-GB" sz="2000" b="1" dirty="0">
                          <a:latin typeface="Times New Roman"/>
                          <a:ea typeface="Arial"/>
                          <a:cs typeface="Times New Roman"/>
                        </a:rPr>
                        <a:t>C. </a:t>
                      </a:r>
                      <a:r>
                        <a:rPr lang="en-GB" sz="2000" b="1" dirty="0" err="1">
                          <a:latin typeface="Times New Roman"/>
                          <a:ea typeface="Arial"/>
                          <a:cs typeface="Times New Roman"/>
                        </a:rPr>
                        <a:t>Larvicidal</a:t>
                      </a:r>
                      <a:r>
                        <a:rPr lang="en-GB" sz="2000" b="1" dirty="0">
                          <a:latin typeface="Times New Roman"/>
                          <a:ea typeface="Arial"/>
                          <a:cs typeface="Times New Roman"/>
                        </a:rPr>
                        <a:t> Fishes</a:t>
                      </a:r>
                      <a:endParaRPr lang="en-GB" sz="1800" dirty="0">
                        <a:latin typeface="Calibri"/>
                        <a:ea typeface="Calibri"/>
                        <a:cs typeface="Times New Roman"/>
                      </a:endParaRPr>
                    </a:p>
                    <a:p>
                      <a:pPr>
                        <a:lnSpc>
                          <a:spcPct val="107000"/>
                        </a:lnSpc>
                        <a:spcAft>
                          <a:spcPts val="0"/>
                        </a:spcAft>
                      </a:pPr>
                      <a:r>
                        <a:rPr lang="en-GB" sz="2000" dirty="0">
                          <a:latin typeface="Times New Roman"/>
                          <a:ea typeface="Arial"/>
                          <a:cs typeface="Times New Roman"/>
                        </a:rPr>
                        <a:t>1. Guppy (</a:t>
                      </a:r>
                      <a:r>
                        <a:rPr lang="en-GB" sz="2000" i="1" dirty="0" err="1">
                          <a:latin typeface="Times New Roman"/>
                          <a:ea typeface="Arial"/>
                          <a:cs typeface="Times New Roman"/>
                        </a:rPr>
                        <a:t>Poecilia</a:t>
                      </a:r>
                      <a:r>
                        <a:rPr lang="en-GB" sz="2000" i="1" dirty="0">
                          <a:latin typeface="Times New Roman"/>
                          <a:ea typeface="Arial"/>
                          <a:cs typeface="Times New Roman"/>
                        </a:rPr>
                        <a:t> </a:t>
                      </a:r>
                      <a:r>
                        <a:rPr lang="en-GB" sz="2000" i="1" dirty="0" err="1">
                          <a:latin typeface="Times New Roman"/>
                          <a:ea typeface="Arial"/>
                          <a:cs typeface="Times New Roman"/>
                        </a:rPr>
                        <a:t>reticulata</a:t>
                      </a:r>
                      <a:r>
                        <a:rPr lang="en-GB" sz="2000" dirty="0">
                          <a:latin typeface="Times New Roman"/>
                          <a:ea typeface="Arial"/>
                          <a:cs typeface="Times New Roman"/>
                        </a:rPr>
                        <a:t>) </a:t>
                      </a:r>
                      <a:endParaRPr lang="en-GB" sz="1800" dirty="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000">
                          <a:latin typeface="Times New Roman"/>
                          <a:ea typeface="Arial"/>
                          <a:cs typeface="Times New Roman"/>
                        </a:rPr>
                        <a:t>1908</a:t>
                      </a:r>
                      <a:endParaRPr lang="en-GB" sz="18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000">
                          <a:latin typeface="Times New Roman"/>
                          <a:ea typeface="Arial"/>
                          <a:cs typeface="Times New Roman"/>
                        </a:rPr>
                        <a:t>South America</a:t>
                      </a:r>
                      <a:endParaRPr lang="en-GB" sz="18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631290">
                <a:tc>
                  <a:txBody>
                    <a:bodyPr/>
                    <a:lstStyle/>
                    <a:p>
                      <a:pPr>
                        <a:lnSpc>
                          <a:spcPct val="107000"/>
                        </a:lnSpc>
                        <a:spcAft>
                          <a:spcPts val="0"/>
                        </a:spcAft>
                      </a:pPr>
                      <a:r>
                        <a:rPr lang="en-GB" sz="2000" dirty="0">
                          <a:latin typeface="Times New Roman"/>
                          <a:ea typeface="Arial"/>
                          <a:cs typeface="Times New Roman"/>
                        </a:rPr>
                        <a:t>2. Top Minnow (</a:t>
                      </a:r>
                      <a:r>
                        <a:rPr lang="en-GB" sz="2000" i="1" dirty="0" err="1">
                          <a:latin typeface="Times New Roman"/>
                          <a:ea typeface="Arial"/>
                          <a:cs typeface="Times New Roman"/>
                        </a:rPr>
                        <a:t>Gambusia</a:t>
                      </a:r>
                      <a:r>
                        <a:rPr lang="en-GB" sz="2000" i="1" dirty="0">
                          <a:latin typeface="Times New Roman"/>
                          <a:ea typeface="Arial"/>
                          <a:cs typeface="Times New Roman"/>
                        </a:rPr>
                        <a:t> </a:t>
                      </a:r>
                      <a:r>
                        <a:rPr lang="en-GB" sz="2000" i="1" dirty="0" err="1">
                          <a:latin typeface="Times New Roman"/>
                          <a:ea typeface="Arial"/>
                          <a:cs typeface="Times New Roman"/>
                        </a:rPr>
                        <a:t>affinis</a:t>
                      </a:r>
                      <a:r>
                        <a:rPr lang="en-GB" sz="2000" dirty="0">
                          <a:latin typeface="Times New Roman"/>
                          <a:ea typeface="Arial"/>
                          <a:cs typeface="Times New Roman"/>
                        </a:rPr>
                        <a:t>) </a:t>
                      </a:r>
                      <a:endParaRPr lang="en-GB" sz="1800" dirty="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000">
                          <a:latin typeface="Times New Roman"/>
                          <a:ea typeface="Arial"/>
                          <a:cs typeface="Times New Roman"/>
                        </a:rPr>
                        <a:t>1928</a:t>
                      </a:r>
                      <a:endParaRPr lang="en-GB" sz="18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16840" algn="ctr">
                        <a:lnSpc>
                          <a:spcPct val="107000"/>
                        </a:lnSpc>
                        <a:spcAft>
                          <a:spcPts val="0"/>
                        </a:spcAft>
                      </a:pPr>
                      <a:r>
                        <a:rPr lang="en-GB" sz="2000">
                          <a:latin typeface="Times New Roman"/>
                          <a:ea typeface="Arial"/>
                          <a:cs typeface="Times New Roman"/>
                        </a:rPr>
                        <a:t>Italy</a:t>
                      </a:r>
                      <a:endParaRPr lang="en-GB" sz="180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903846">
                <a:tc>
                  <a:txBody>
                    <a:bodyPr/>
                    <a:lstStyle/>
                    <a:p>
                      <a:pPr>
                        <a:lnSpc>
                          <a:spcPct val="107000"/>
                        </a:lnSpc>
                        <a:spcAft>
                          <a:spcPts val="240"/>
                        </a:spcAft>
                      </a:pPr>
                      <a:r>
                        <a:rPr lang="en-GB" sz="2000" b="1" dirty="0">
                          <a:latin typeface="Times New Roman"/>
                          <a:ea typeface="Arial"/>
                          <a:cs typeface="Times New Roman"/>
                        </a:rPr>
                        <a:t>D. Ornamental Fishes</a:t>
                      </a:r>
                      <a:endParaRPr lang="en-GB" sz="1800" dirty="0">
                        <a:latin typeface="Calibri"/>
                        <a:ea typeface="Calibri"/>
                        <a:cs typeface="Times New Roman"/>
                      </a:endParaRPr>
                    </a:p>
                    <a:p>
                      <a:pPr>
                        <a:lnSpc>
                          <a:spcPct val="107000"/>
                        </a:lnSpc>
                        <a:spcAft>
                          <a:spcPts val="0"/>
                        </a:spcAft>
                      </a:pPr>
                      <a:r>
                        <a:rPr lang="en-GB" sz="2000" dirty="0">
                          <a:latin typeface="Times New Roman"/>
                          <a:ea typeface="Arial"/>
                          <a:cs typeface="Times New Roman"/>
                        </a:rPr>
                        <a:t>1. Live bearers (27 species) </a:t>
                      </a:r>
                      <a:endParaRPr lang="en-GB" sz="1800" dirty="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000">
                        <a:latin typeface="Times New Roman"/>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2000" dirty="0">
                          <a:latin typeface="Times New Roman"/>
                          <a:ea typeface="Arial"/>
                          <a:cs typeface="Times New Roman"/>
                        </a:rPr>
                        <a:t>From various countries</a:t>
                      </a:r>
                      <a:endParaRPr lang="en-GB" sz="1800" dirty="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3996692">
                <a:tc>
                  <a:txBody>
                    <a:bodyPr/>
                    <a:lstStyle/>
                    <a:p>
                      <a:pPr>
                        <a:lnSpc>
                          <a:spcPct val="107000"/>
                        </a:lnSpc>
                        <a:spcAft>
                          <a:spcPts val="555"/>
                        </a:spcAft>
                      </a:pPr>
                      <a:r>
                        <a:rPr lang="en-GB" sz="2000" dirty="0">
                          <a:latin typeface="Times New Roman"/>
                          <a:ea typeface="Arial"/>
                          <a:cs typeface="Times New Roman"/>
                        </a:rPr>
                        <a:t>2. Eggs layers (261 species) </a:t>
                      </a:r>
                      <a:endParaRPr lang="en-GB" sz="1800" dirty="0">
                        <a:latin typeface="Calibri"/>
                        <a:ea typeface="Calibri"/>
                        <a:cs typeface="Times New Roman"/>
                      </a:endParaRPr>
                    </a:p>
                    <a:p>
                      <a:pPr>
                        <a:lnSpc>
                          <a:spcPct val="107000"/>
                        </a:lnSpc>
                        <a:spcAft>
                          <a:spcPts val="240"/>
                        </a:spcAft>
                      </a:pPr>
                      <a:r>
                        <a:rPr lang="en-GB" sz="2000" b="1" dirty="0">
                          <a:latin typeface="Times New Roman"/>
                          <a:ea typeface="Arial"/>
                          <a:cs typeface="Times New Roman"/>
                        </a:rPr>
                        <a:t>E. Unauthorised introduction</a:t>
                      </a:r>
                      <a:endParaRPr lang="en-GB" sz="1800" dirty="0">
                        <a:latin typeface="Calibri"/>
                        <a:ea typeface="Calibri"/>
                        <a:cs typeface="Times New Roman"/>
                      </a:endParaRPr>
                    </a:p>
                    <a:p>
                      <a:pPr marL="342900" lvl="0" indent="-342900" fontAlgn="base">
                        <a:lnSpc>
                          <a:spcPct val="107000"/>
                        </a:lnSpc>
                        <a:spcAft>
                          <a:spcPts val="265"/>
                        </a:spcAft>
                        <a:buClr>
                          <a:srgbClr val="000000"/>
                        </a:buClr>
                        <a:buSzPts val="900"/>
                        <a:buFont typeface="+mj-lt"/>
                        <a:buAutoNum type="arabicPeriod"/>
                      </a:pPr>
                      <a:r>
                        <a:rPr lang="en-GB" sz="2000" u="none" strike="noStrike" dirty="0">
                          <a:uFill>
                            <a:solidFill>
                              <a:srgbClr val="000000"/>
                            </a:solidFill>
                          </a:uFill>
                          <a:latin typeface="Times New Roman"/>
                          <a:ea typeface="Arial"/>
                          <a:cs typeface="Arial"/>
                        </a:rPr>
                        <a:t>Bighead carp (</a:t>
                      </a:r>
                      <a:r>
                        <a:rPr lang="en-GB" sz="2000" i="1" u="none" strike="noStrike" dirty="0" err="1">
                          <a:uFill>
                            <a:solidFill>
                              <a:srgbClr val="000000"/>
                            </a:solidFill>
                          </a:uFill>
                          <a:latin typeface="Times New Roman"/>
                          <a:ea typeface="Arial"/>
                          <a:cs typeface="Arial"/>
                        </a:rPr>
                        <a:t>Aristichtisthis</a:t>
                      </a:r>
                      <a:r>
                        <a:rPr lang="en-GB" sz="2000" i="1" u="none" strike="noStrike" dirty="0">
                          <a:uFill>
                            <a:solidFill>
                              <a:srgbClr val="000000"/>
                            </a:solidFill>
                          </a:uFill>
                          <a:latin typeface="Times New Roman"/>
                          <a:ea typeface="Arial"/>
                          <a:cs typeface="Arial"/>
                        </a:rPr>
                        <a:t> </a:t>
                      </a:r>
                      <a:r>
                        <a:rPr lang="en-GB" sz="2000" i="1" u="none" strike="noStrike" dirty="0" err="1">
                          <a:uFill>
                            <a:solidFill>
                              <a:srgbClr val="000000"/>
                            </a:solidFill>
                          </a:uFill>
                          <a:latin typeface="Times New Roman"/>
                          <a:ea typeface="Arial"/>
                          <a:cs typeface="Arial"/>
                        </a:rPr>
                        <a:t>nobilis</a:t>
                      </a:r>
                      <a:r>
                        <a:rPr lang="en-GB" sz="2000" u="none" strike="noStrike" dirty="0">
                          <a:uFill>
                            <a:solidFill>
                              <a:srgbClr val="000000"/>
                            </a:solidFill>
                          </a:uFill>
                          <a:latin typeface="Times New Roman"/>
                          <a:ea typeface="Arial"/>
                          <a:cs typeface="Arial"/>
                        </a:rPr>
                        <a:t>) </a:t>
                      </a:r>
                      <a:endParaRPr lang="en-GB" sz="1800" u="none" strike="noStrike" dirty="0">
                        <a:uFill>
                          <a:solidFill>
                            <a:srgbClr val="000000"/>
                          </a:solidFill>
                        </a:uFill>
                        <a:latin typeface="Arial"/>
                        <a:ea typeface="Arial"/>
                        <a:cs typeface="Arial"/>
                      </a:endParaRPr>
                    </a:p>
                    <a:p>
                      <a:pPr marL="342900" lvl="0" indent="-342900" fontAlgn="base">
                        <a:lnSpc>
                          <a:spcPct val="107000"/>
                        </a:lnSpc>
                        <a:spcAft>
                          <a:spcPts val="240"/>
                        </a:spcAft>
                        <a:buClr>
                          <a:srgbClr val="000000"/>
                        </a:buClr>
                        <a:buSzPts val="900"/>
                        <a:buFont typeface="+mj-lt"/>
                        <a:buAutoNum type="arabicPeriod"/>
                      </a:pPr>
                      <a:r>
                        <a:rPr lang="en-GB" sz="2000" u="none" strike="noStrike" dirty="0">
                          <a:uFill>
                            <a:solidFill>
                              <a:srgbClr val="000000"/>
                            </a:solidFill>
                          </a:uFill>
                          <a:latin typeface="Times New Roman"/>
                          <a:ea typeface="Arial"/>
                          <a:cs typeface="Arial"/>
                        </a:rPr>
                        <a:t>African Catfish (</a:t>
                      </a:r>
                      <a:r>
                        <a:rPr lang="en-GB" sz="2000" i="1" u="none" strike="noStrike" dirty="0" err="1">
                          <a:uFill>
                            <a:solidFill>
                              <a:srgbClr val="000000"/>
                            </a:solidFill>
                          </a:uFill>
                          <a:latin typeface="Times New Roman"/>
                          <a:ea typeface="Arial"/>
                          <a:cs typeface="Arial"/>
                        </a:rPr>
                        <a:t>Clarias</a:t>
                      </a:r>
                      <a:r>
                        <a:rPr lang="en-GB" sz="2000" i="1" u="none" strike="noStrike" dirty="0">
                          <a:uFill>
                            <a:solidFill>
                              <a:srgbClr val="000000"/>
                            </a:solidFill>
                          </a:uFill>
                          <a:latin typeface="Times New Roman"/>
                          <a:ea typeface="Arial"/>
                          <a:cs typeface="Arial"/>
                        </a:rPr>
                        <a:t> </a:t>
                      </a:r>
                      <a:r>
                        <a:rPr lang="en-GB" sz="2000" i="1" u="none" strike="noStrike" dirty="0" err="1">
                          <a:uFill>
                            <a:solidFill>
                              <a:srgbClr val="000000"/>
                            </a:solidFill>
                          </a:uFill>
                          <a:latin typeface="Times New Roman"/>
                          <a:ea typeface="Arial"/>
                          <a:cs typeface="Arial"/>
                        </a:rPr>
                        <a:t>gariepinus</a:t>
                      </a:r>
                      <a:r>
                        <a:rPr lang="en-GB" sz="2000" u="none" strike="noStrike" dirty="0">
                          <a:uFill>
                            <a:solidFill>
                              <a:srgbClr val="000000"/>
                            </a:solidFill>
                          </a:uFill>
                          <a:latin typeface="Times New Roman"/>
                          <a:ea typeface="Arial"/>
                          <a:cs typeface="Arial"/>
                        </a:rPr>
                        <a:t>) </a:t>
                      </a:r>
                      <a:endParaRPr lang="en-GB" sz="1800" u="none" strike="noStrike" dirty="0">
                        <a:uFill>
                          <a:solidFill>
                            <a:srgbClr val="000000"/>
                          </a:solidFill>
                        </a:uFill>
                        <a:latin typeface="Arial"/>
                        <a:ea typeface="Arial"/>
                        <a:cs typeface="Arial"/>
                      </a:endParaRPr>
                    </a:p>
                    <a:p>
                      <a:pPr marL="342900" lvl="0" indent="-342900" fontAlgn="base">
                        <a:lnSpc>
                          <a:spcPct val="107000"/>
                        </a:lnSpc>
                        <a:spcAft>
                          <a:spcPts val="240"/>
                        </a:spcAft>
                        <a:buClr>
                          <a:srgbClr val="000000"/>
                        </a:buClr>
                        <a:buSzPts val="900"/>
                        <a:buFont typeface="+mj-lt"/>
                        <a:buAutoNum type="arabicPeriod"/>
                      </a:pPr>
                      <a:r>
                        <a:rPr lang="en-GB" sz="2000" u="none" strike="noStrike" dirty="0">
                          <a:uFill>
                            <a:solidFill>
                              <a:srgbClr val="000000"/>
                            </a:solidFill>
                          </a:uFill>
                          <a:latin typeface="Times New Roman"/>
                          <a:ea typeface="Arial"/>
                          <a:cs typeface="Arial"/>
                        </a:rPr>
                        <a:t>Nile Tilapia (</a:t>
                      </a:r>
                      <a:r>
                        <a:rPr lang="en-GB" sz="2000" i="1" u="none" strike="noStrike" dirty="0" err="1">
                          <a:uFill>
                            <a:solidFill>
                              <a:srgbClr val="000000"/>
                            </a:solidFill>
                          </a:uFill>
                          <a:latin typeface="Times New Roman"/>
                          <a:ea typeface="Arial"/>
                          <a:cs typeface="Arial"/>
                        </a:rPr>
                        <a:t>Oreochromis</a:t>
                      </a:r>
                      <a:r>
                        <a:rPr lang="en-GB" sz="2000" i="1" u="none" strike="noStrike" dirty="0">
                          <a:uFill>
                            <a:solidFill>
                              <a:srgbClr val="000000"/>
                            </a:solidFill>
                          </a:uFill>
                          <a:latin typeface="Times New Roman"/>
                          <a:ea typeface="Arial"/>
                          <a:cs typeface="Arial"/>
                        </a:rPr>
                        <a:t>  </a:t>
                      </a:r>
                      <a:r>
                        <a:rPr lang="en-GB" sz="2000" i="1" u="none" strike="noStrike" dirty="0" err="1">
                          <a:uFill>
                            <a:solidFill>
                              <a:srgbClr val="000000"/>
                            </a:solidFill>
                          </a:uFill>
                          <a:latin typeface="Times New Roman"/>
                          <a:ea typeface="Arial"/>
                          <a:cs typeface="Arial"/>
                        </a:rPr>
                        <a:t>niloticus</a:t>
                      </a:r>
                      <a:r>
                        <a:rPr lang="en-GB" sz="2000" u="none" strike="noStrike" dirty="0">
                          <a:uFill>
                            <a:solidFill>
                              <a:srgbClr val="000000"/>
                            </a:solidFill>
                          </a:uFill>
                          <a:latin typeface="Times New Roman"/>
                          <a:ea typeface="Arial"/>
                          <a:cs typeface="Arial"/>
                        </a:rPr>
                        <a:t>) </a:t>
                      </a:r>
                      <a:endParaRPr lang="en-GB" sz="1800" u="none" strike="noStrike" dirty="0">
                        <a:uFill>
                          <a:solidFill>
                            <a:srgbClr val="000000"/>
                          </a:solidFill>
                        </a:uFill>
                        <a:latin typeface="Arial"/>
                        <a:ea typeface="Arial"/>
                        <a:cs typeface="Arial"/>
                      </a:endParaRPr>
                    </a:p>
                    <a:p>
                      <a:pPr marL="342900" lvl="0" indent="-342900" fontAlgn="base">
                        <a:lnSpc>
                          <a:spcPct val="107000"/>
                        </a:lnSpc>
                        <a:spcAft>
                          <a:spcPts val="240"/>
                        </a:spcAft>
                        <a:buClr>
                          <a:srgbClr val="000000"/>
                        </a:buClr>
                        <a:buSzPts val="900"/>
                        <a:buFont typeface="+mj-lt"/>
                        <a:buAutoNum type="arabicPeriod"/>
                      </a:pPr>
                      <a:r>
                        <a:rPr lang="en-GB" sz="2000" u="none" strike="noStrike" dirty="0">
                          <a:uFill>
                            <a:solidFill>
                              <a:srgbClr val="000000"/>
                            </a:solidFill>
                          </a:uFill>
                          <a:latin typeface="Times New Roman"/>
                          <a:ea typeface="Arial"/>
                          <a:cs typeface="Arial"/>
                        </a:rPr>
                        <a:t>Red Tilapia (</a:t>
                      </a:r>
                      <a:r>
                        <a:rPr lang="en-GB" sz="2000" i="1" u="none" strike="noStrike" dirty="0" err="1">
                          <a:uFill>
                            <a:solidFill>
                              <a:srgbClr val="000000"/>
                            </a:solidFill>
                          </a:uFill>
                          <a:latin typeface="Times New Roman"/>
                          <a:ea typeface="Arial"/>
                          <a:cs typeface="Arial"/>
                        </a:rPr>
                        <a:t>Oreochromis</a:t>
                      </a:r>
                      <a:r>
                        <a:rPr lang="en-GB" sz="2000" u="none" strike="noStrike" dirty="0">
                          <a:uFill>
                            <a:solidFill>
                              <a:srgbClr val="000000"/>
                            </a:solidFill>
                          </a:uFill>
                          <a:latin typeface="Times New Roman"/>
                          <a:ea typeface="Arial"/>
                          <a:cs typeface="Arial"/>
                        </a:rPr>
                        <a:t> sp.) </a:t>
                      </a:r>
                      <a:endParaRPr lang="en-GB" sz="1800" u="none" strike="noStrike" dirty="0">
                        <a:uFill>
                          <a:solidFill>
                            <a:srgbClr val="000000"/>
                          </a:solidFill>
                        </a:uFill>
                        <a:latin typeface="Arial"/>
                        <a:ea typeface="Arial"/>
                        <a:cs typeface="Arial"/>
                      </a:endParaRPr>
                    </a:p>
                    <a:p>
                      <a:pPr marL="342900" lvl="0" indent="-342900" fontAlgn="base">
                        <a:lnSpc>
                          <a:spcPct val="107000"/>
                        </a:lnSpc>
                        <a:spcAft>
                          <a:spcPts val="0"/>
                        </a:spcAft>
                        <a:buClr>
                          <a:srgbClr val="000000"/>
                        </a:buClr>
                        <a:buSzPts val="900"/>
                        <a:buFont typeface="+mj-lt"/>
                        <a:buAutoNum type="arabicPeriod"/>
                      </a:pPr>
                      <a:r>
                        <a:rPr lang="en-GB" sz="2000" u="none" strike="noStrike" dirty="0">
                          <a:uFill>
                            <a:solidFill>
                              <a:srgbClr val="000000"/>
                            </a:solidFill>
                          </a:uFill>
                          <a:latin typeface="Times New Roman"/>
                          <a:ea typeface="Arial"/>
                          <a:cs typeface="Arial"/>
                        </a:rPr>
                        <a:t>Red Piranha (</a:t>
                      </a:r>
                      <a:r>
                        <a:rPr lang="en-GB" sz="2000" i="1" u="none" strike="noStrike" dirty="0" err="1">
                          <a:uFill>
                            <a:solidFill>
                              <a:srgbClr val="000000"/>
                            </a:solidFill>
                          </a:uFill>
                          <a:latin typeface="Times New Roman"/>
                          <a:ea typeface="Arial"/>
                          <a:cs typeface="Arial"/>
                        </a:rPr>
                        <a:t>Serrasalmus</a:t>
                      </a:r>
                      <a:r>
                        <a:rPr lang="en-GB" sz="2000" i="1" u="none" strike="noStrike" dirty="0">
                          <a:uFill>
                            <a:solidFill>
                              <a:srgbClr val="000000"/>
                            </a:solidFill>
                          </a:uFill>
                          <a:latin typeface="Times New Roman"/>
                          <a:ea typeface="Arial"/>
                          <a:cs typeface="Arial"/>
                        </a:rPr>
                        <a:t> </a:t>
                      </a:r>
                      <a:r>
                        <a:rPr lang="en-GB" sz="2000" i="1" u="none" strike="noStrike" dirty="0" err="1">
                          <a:uFill>
                            <a:solidFill>
                              <a:srgbClr val="000000"/>
                            </a:solidFill>
                          </a:uFill>
                          <a:latin typeface="Times New Roman"/>
                          <a:ea typeface="Arial"/>
                          <a:cs typeface="Arial"/>
                        </a:rPr>
                        <a:t>natteren</a:t>
                      </a:r>
                      <a:r>
                        <a:rPr lang="en-GB" sz="2000" u="none" strike="noStrike" dirty="0">
                          <a:uFill>
                            <a:solidFill>
                              <a:srgbClr val="000000"/>
                            </a:solidFill>
                          </a:uFill>
                          <a:latin typeface="Times New Roman"/>
                          <a:ea typeface="Arial"/>
                          <a:cs typeface="Arial"/>
                        </a:rPr>
                        <a:t>)</a:t>
                      </a:r>
                      <a:endParaRPr lang="en-GB" sz="1800" u="none" strike="noStrike" dirty="0">
                        <a:uFill>
                          <a:solidFill>
                            <a:srgbClr val="000000"/>
                          </a:solidFill>
                        </a:uFill>
                        <a:latin typeface="Arial"/>
                        <a:ea typeface="Arial"/>
                        <a:cs typeface="Arial"/>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000" dirty="0">
                        <a:latin typeface="Times New Roman"/>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2000" dirty="0">
                          <a:latin typeface="Times New Roman"/>
                          <a:ea typeface="Arial"/>
                          <a:cs typeface="Times New Roman"/>
                        </a:rPr>
                        <a:t>From various countries</a:t>
                      </a:r>
                      <a:endParaRPr lang="en-GB" sz="1800" dirty="0">
                        <a:latin typeface="Calibri"/>
                        <a:ea typeface="Calibri"/>
                        <a:cs typeface="Times New Roman"/>
                      </a:endParaRPr>
                    </a:p>
                  </a:txBody>
                  <a:tcPr marL="38142" marR="38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bl>
          </a:graphicData>
        </a:graphic>
      </p:graphicFrame>
      <p:pic>
        <p:nvPicPr>
          <p:cNvPr id="1026" name="Picture 2" descr="D:\exotic fish pics\channel.jpg"/>
          <p:cNvPicPr>
            <a:picLocks noChangeAspect="1" noChangeArrowheads="1"/>
          </p:cNvPicPr>
          <p:nvPr/>
        </p:nvPicPr>
        <p:blipFill>
          <a:blip r:embed="rId2"/>
          <a:srcRect/>
          <a:stretch>
            <a:fillRect/>
          </a:stretch>
        </p:blipFill>
        <p:spPr bwMode="auto">
          <a:xfrm>
            <a:off x="6643702" y="0"/>
            <a:ext cx="2500297" cy="2613515"/>
          </a:xfrm>
          <a:prstGeom prst="rect">
            <a:avLst/>
          </a:prstGeom>
          <a:noFill/>
        </p:spPr>
      </p:pic>
      <p:sp>
        <p:nvSpPr>
          <p:cNvPr id="5" name="TextBox 4"/>
          <p:cNvSpPr txBox="1"/>
          <p:nvPr/>
        </p:nvSpPr>
        <p:spPr>
          <a:xfrm>
            <a:off x="8572528" y="1142984"/>
            <a:ext cx="571472" cy="369332"/>
          </a:xfrm>
          <a:prstGeom prst="rect">
            <a:avLst/>
          </a:prstGeom>
          <a:solidFill>
            <a:schemeClr val="bg1"/>
          </a:solidFill>
        </p:spPr>
        <p:txBody>
          <a:bodyPr wrap="square" rtlCol="0">
            <a:spAutoFit/>
          </a:bodyPr>
          <a:lstStyle/>
          <a:p>
            <a:endParaRPr lang="en-GB" dirty="0"/>
          </a:p>
        </p:txBody>
      </p:sp>
      <p:sp>
        <p:nvSpPr>
          <p:cNvPr id="6" name="TextBox 5"/>
          <p:cNvSpPr txBox="1"/>
          <p:nvPr/>
        </p:nvSpPr>
        <p:spPr>
          <a:xfrm>
            <a:off x="8572528" y="2285992"/>
            <a:ext cx="571472" cy="369332"/>
          </a:xfrm>
          <a:prstGeom prst="rect">
            <a:avLst/>
          </a:prstGeom>
          <a:solidFill>
            <a:schemeClr val="bg1"/>
          </a:solidFill>
        </p:spPr>
        <p:txBody>
          <a:bodyPr wrap="square" rtlCol="0">
            <a:spAutoFit/>
          </a:bodyPr>
          <a:lstStyle/>
          <a:p>
            <a:endParaRPr lang="en-GB" dirty="0"/>
          </a:p>
        </p:txBody>
      </p:sp>
      <p:sp>
        <p:nvSpPr>
          <p:cNvPr id="8" name="TextBox 7"/>
          <p:cNvSpPr txBox="1"/>
          <p:nvPr/>
        </p:nvSpPr>
        <p:spPr>
          <a:xfrm>
            <a:off x="7072330" y="2571744"/>
            <a:ext cx="1700850" cy="369332"/>
          </a:xfrm>
          <a:prstGeom prst="rect">
            <a:avLst/>
          </a:prstGeom>
          <a:noFill/>
        </p:spPr>
        <p:txBody>
          <a:bodyPr wrap="none" rtlCol="0">
            <a:spAutoFit/>
          </a:bodyPr>
          <a:lstStyle/>
          <a:p>
            <a:r>
              <a:rPr lang="en-GB" dirty="0" smtClean="0"/>
              <a:t>Channel catfish</a:t>
            </a:r>
            <a:endParaRPr lang="en-GB" dirty="0"/>
          </a:p>
        </p:txBody>
      </p:sp>
      <p:pic>
        <p:nvPicPr>
          <p:cNvPr id="11" name="Picture 4" descr="D:\exotic fish pics\black 6.JPG"/>
          <p:cNvPicPr>
            <a:picLocks noChangeAspect="1" noChangeArrowheads="1"/>
          </p:cNvPicPr>
          <p:nvPr/>
        </p:nvPicPr>
        <p:blipFill>
          <a:blip r:embed="rId3" cstate="print"/>
          <a:srcRect/>
          <a:stretch>
            <a:fillRect/>
          </a:stretch>
        </p:blipFill>
        <p:spPr bwMode="auto">
          <a:xfrm>
            <a:off x="-18502313" y="-6396038"/>
            <a:ext cx="2285855" cy="2008800"/>
          </a:xfrm>
          <a:prstGeom prst="rect">
            <a:avLst/>
          </a:prstGeom>
          <a:noFill/>
        </p:spPr>
      </p:pic>
      <p:pic>
        <p:nvPicPr>
          <p:cNvPr id="12" name="Picture 11" descr="D:\exotic fish pics\black 6.JPG"/>
          <p:cNvPicPr/>
          <p:nvPr/>
        </p:nvPicPr>
        <p:blipFill>
          <a:blip r:embed="rId4" cstate="print"/>
          <a:srcRect/>
          <a:stretch>
            <a:fillRect/>
          </a:stretch>
        </p:blipFill>
        <p:spPr bwMode="auto">
          <a:xfrm>
            <a:off x="6643702" y="2928934"/>
            <a:ext cx="2500299" cy="1714512"/>
          </a:xfrm>
          <a:prstGeom prst="rect">
            <a:avLst/>
          </a:prstGeom>
          <a:noFill/>
          <a:ln w="9525">
            <a:noFill/>
            <a:miter lim="800000"/>
            <a:headEnd/>
            <a:tailEnd/>
          </a:ln>
        </p:spPr>
      </p:pic>
      <p:sp>
        <p:nvSpPr>
          <p:cNvPr id="13" name="TextBox 12"/>
          <p:cNvSpPr txBox="1"/>
          <p:nvPr/>
        </p:nvSpPr>
        <p:spPr>
          <a:xfrm>
            <a:off x="7294862" y="4631304"/>
            <a:ext cx="1206228" cy="369332"/>
          </a:xfrm>
          <a:prstGeom prst="rect">
            <a:avLst/>
          </a:prstGeom>
          <a:noFill/>
        </p:spPr>
        <p:txBody>
          <a:bodyPr wrap="none" rtlCol="0">
            <a:spAutoFit/>
          </a:bodyPr>
          <a:lstStyle/>
          <a:p>
            <a:r>
              <a:rPr lang="en-GB" dirty="0" smtClean="0"/>
              <a:t>Black carp</a:t>
            </a:r>
            <a:endParaRPr lang="en-GB" dirty="0"/>
          </a:p>
        </p:txBody>
      </p:sp>
      <p:pic>
        <p:nvPicPr>
          <p:cNvPr id="1029" name="Picture 5" descr="D:\exotic fish pics\pangasius-sutchi.jpg"/>
          <p:cNvPicPr>
            <a:picLocks noChangeAspect="1" noChangeArrowheads="1"/>
          </p:cNvPicPr>
          <p:nvPr/>
        </p:nvPicPr>
        <p:blipFill>
          <a:blip r:embed="rId5"/>
          <a:srcRect b="9193"/>
          <a:stretch>
            <a:fillRect/>
          </a:stretch>
        </p:blipFill>
        <p:spPr bwMode="auto">
          <a:xfrm>
            <a:off x="6643702" y="4929197"/>
            <a:ext cx="2500298" cy="1571637"/>
          </a:xfrm>
          <a:prstGeom prst="rect">
            <a:avLst/>
          </a:prstGeom>
          <a:noFill/>
        </p:spPr>
      </p:pic>
      <p:sp>
        <p:nvSpPr>
          <p:cNvPr id="15" name="TextBox 14"/>
          <p:cNvSpPr txBox="1"/>
          <p:nvPr/>
        </p:nvSpPr>
        <p:spPr>
          <a:xfrm>
            <a:off x="7597829" y="6500834"/>
            <a:ext cx="903261" cy="369332"/>
          </a:xfrm>
          <a:prstGeom prst="rect">
            <a:avLst/>
          </a:prstGeom>
          <a:noFill/>
        </p:spPr>
        <p:txBody>
          <a:bodyPr wrap="none" rtlCol="0">
            <a:spAutoFit/>
          </a:bodyPr>
          <a:lstStyle/>
          <a:p>
            <a:r>
              <a:rPr lang="en-GB" dirty="0" err="1" smtClean="0"/>
              <a:t>Pangas</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4414" y="285728"/>
            <a:ext cx="7239000" cy="680068"/>
          </a:xfrm>
          <a:noFill/>
        </p:spPr>
        <p:txBody>
          <a:bodyPr>
            <a:normAutofit fontScale="90000"/>
          </a:bodyPr>
          <a:lstStyle/>
          <a:p>
            <a:pPr algn="ctr"/>
            <a:r>
              <a:rPr lang="en-US" b="1" dirty="0"/>
              <a:t>SELECTION OF EXOTIC SPECIES</a:t>
            </a:r>
            <a:endParaRPr lang="en-GB" b="1" dirty="0"/>
          </a:p>
        </p:txBody>
      </p:sp>
      <p:sp>
        <p:nvSpPr>
          <p:cNvPr id="3" name="Content Placeholder 2"/>
          <p:cNvSpPr>
            <a:spLocks noGrp="1"/>
          </p:cNvSpPr>
          <p:nvPr>
            <p:ph idx="1"/>
          </p:nvPr>
        </p:nvSpPr>
        <p:spPr>
          <a:xfrm>
            <a:off x="827584" y="1000108"/>
            <a:ext cx="7776864" cy="5455628"/>
          </a:xfrm>
        </p:spPr>
        <p:txBody>
          <a:bodyPr>
            <a:normAutofit/>
          </a:bodyPr>
          <a:lstStyle/>
          <a:p>
            <a:pPr algn="just"/>
            <a:r>
              <a:rPr lang="en-US" dirty="0"/>
              <a:t>Should </a:t>
            </a:r>
            <a:r>
              <a:rPr lang="en-US" dirty="0">
                <a:solidFill>
                  <a:srgbClr val="FF0000"/>
                </a:solidFill>
              </a:rPr>
              <a:t>grow fast</a:t>
            </a:r>
            <a:r>
              <a:rPr lang="en-US" dirty="0"/>
              <a:t>. </a:t>
            </a:r>
            <a:endParaRPr lang="en-GB" dirty="0"/>
          </a:p>
          <a:p>
            <a:pPr algn="just"/>
            <a:r>
              <a:rPr lang="en-US" dirty="0"/>
              <a:t>Should </a:t>
            </a:r>
            <a:r>
              <a:rPr lang="en-US" dirty="0">
                <a:solidFill>
                  <a:srgbClr val="FF0000"/>
                </a:solidFill>
              </a:rPr>
              <a:t>fulfill the need </a:t>
            </a:r>
            <a:r>
              <a:rPr lang="en-US" dirty="0"/>
              <a:t>because of the </a:t>
            </a:r>
            <a:r>
              <a:rPr lang="en-US" dirty="0">
                <a:solidFill>
                  <a:schemeClr val="tx1"/>
                </a:solidFill>
              </a:rPr>
              <a:t>absence of a similar desirable species in the locality. </a:t>
            </a:r>
            <a:endParaRPr lang="en-GB" dirty="0">
              <a:solidFill>
                <a:schemeClr val="tx1"/>
              </a:solidFill>
            </a:endParaRPr>
          </a:p>
          <a:p>
            <a:pPr algn="just"/>
            <a:r>
              <a:rPr lang="en-US" dirty="0"/>
              <a:t>Should be</a:t>
            </a:r>
            <a:r>
              <a:rPr lang="en-US" dirty="0">
                <a:solidFill>
                  <a:srgbClr val="0070C0"/>
                </a:solidFill>
              </a:rPr>
              <a:t> </a:t>
            </a:r>
            <a:r>
              <a:rPr lang="en-US" dirty="0">
                <a:solidFill>
                  <a:srgbClr val="FF0000"/>
                </a:solidFill>
              </a:rPr>
              <a:t>compatible</a:t>
            </a:r>
            <a:r>
              <a:rPr lang="en-US" dirty="0">
                <a:solidFill>
                  <a:srgbClr val="0070C0"/>
                </a:solidFill>
              </a:rPr>
              <a:t> </a:t>
            </a:r>
            <a:r>
              <a:rPr lang="en-US" dirty="0"/>
              <a:t>and </a:t>
            </a:r>
            <a:r>
              <a:rPr lang="en-US" dirty="0">
                <a:solidFill>
                  <a:srgbClr val="FF0000"/>
                </a:solidFill>
              </a:rPr>
              <a:t>should not compete</a:t>
            </a:r>
            <a:endParaRPr lang="en-GB" dirty="0"/>
          </a:p>
          <a:p>
            <a:pPr algn="just"/>
            <a:r>
              <a:rPr lang="en-US" dirty="0"/>
              <a:t>Should </a:t>
            </a:r>
            <a:r>
              <a:rPr lang="en-US" dirty="0">
                <a:solidFill>
                  <a:srgbClr val="FF0000"/>
                </a:solidFill>
              </a:rPr>
              <a:t>not undergo cross-breeding </a:t>
            </a:r>
            <a:r>
              <a:rPr lang="en-US" dirty="0"/>
              <a:t>with native species</a:t>
            </a:r>
            <a:endParaRPr lang="en-GB" dirty="0"/>
          </a:p>
          <a:p>
            <a:pPr algn="just"/>
            <a:r>
              <a:rPr lang="en-US" dirty="0"/>
              <a:t>Should be </a:t>
            </a:r>
            <a:r>
              <a:rPr lang="en-US" dirty="0">
                <a:solidFill>
                  <a:srgbClr val="FF0000"/>
                </a:solidFill>
              </a:rPr>
              <a:t>devoid of pests, parasites or diseases,</a:t>
            </a:r>
            <a:r>
              <a:rPr lang="en-US" dirty="0"/>
              <a:t> </a:t>
            </a:r>
            <a:endParaRPr lang="en-GB" dirty="0"/>
          </a:p>
          <a:p>
            <a:pPr algn="just"/>
            <a:r>
              <a:rPr lang="en-US" dirty="0"/>
              <a:t>Should </a:t>
            </a:r>
            <a:r>
              <a:rPr lang="en-US" dirty="0">
                <a:solidFill>
                  <a:srgbClr val="FF0000"/>
                </a:solidFill>
              </a:rPr>
              <a:t>live and reproduce in equilibrium </a:t>
            </a:r>
            <a:r>
              <a:rPr lang="en-US" dirty="0"/>
              <a:t>with the new environment </a:t>
            </a:r>
          </a:p>
          <a:p>
            <a:pPr algn="just"/>
            <a:r>
              <a:rPr lang="en-US" dirty="0">
                <a:solidFill>
                  <a:schemeClr val="tx1"/>
                </a:solidFill>
              </a:rPr>
              <a:t>Should </a:t>
            </a:r>
            <a:r>
              <a:rPr lang="en-US" dirty="0">
                <a:solidFill>
                  <a:srgbClr val="FF0000"/>
                </a:solidFill>
              </a:rPr>
              <a:t>not cause any adverse ecological effects</a:t>
            </a:r>
            <a:r>
              <a:rPr lang="en-US" dirty="0"/>
              <a:t>. </a:t>
            </a:r>
            <a:endParaRPr lang="en-GB" dirty="0"/>
          </a:p>
          <a:p>
            <a:pPr algn="just"/>
            <a:r>
              <a:rPr lang="en-US" dirty="0"/>
              <a:t>Should </a:t>
            </a:r>
            <a:r>
              <a:rPr lang="en-US" dirty="0">
                <a:solidFill>
                  <a:srgbClr val="FF0000"/>
                </a:solidFill>
              </a:rPr>
              <a:t>be hardy, easy to handle </a:t>
            </a:r>
            <a:r>
              <a:rPr lang="en-US" dirty="0"/>
              <a:t>and have other usefulness </a:t>
            </a:r>
          </a:p>
          <a:p>
            <a:pPr algn="just"/>
            <a:r>
              <a:rPr lang="en-US" dirty="0"/>
              <a:t>Should have </a:t>
            </a:r>
            <a:r>
              <a:rPr lang="en-US" dirty="0">
                <a:solidFill>
                  <a:srgbClr val="FF0000"/>
                </a:solidFill>
              </a:rPr>
              <a:t>proven technologies of culture </a:t>
            </a:r>
            <a:r>
              <a:rPr lang="en-US" dirty="0"/>
              <a:t>and good economic viability. </a:t>
            </a:r>
            <a:endParaRPr lang="en-GB" dirty="0"/>
          </a:p>
          <a:p>
            <a:pPr algn="just">
              <a:buNone/>
            </a:pP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Crop</Template>
  <TotalTime>277</TotalTime>
  <Words>5186</Words>
  <Application>Microsoft Office PowerPoint</Application>
  <PresentationFormat>On-screen Show (4:3)</PresentationFormat>
  <Paragraphs>796</Paragraphs>
  <Slides>56</Slides>
  <Notes>1</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Crop</vt:lpstr>
      <vt:lpstr>Prospects and problems of exoTic species aquaculture</vt:lpstr>
      <vt:lpstr>EXOTIC SPECIES</vt:lpstr>
      <vt:lpstr>Slide 3</vt:lpstr>
      <vt:lpstr>Slide 4</vt:lpstr>
      <vt:lpstr>Slide 5</vt:lpstr>
      <vt:lpstr>Slide 6</vt:lpstr>
      <vt:lpstr>Table: Details of species introduced</vt:lpstr>
      <vt:lpstr>Slide 8</vt:lpstr>
      <vt:lpstr>SELECTION OF EXOTIC SPECIES</vt:lpstr>
      <vt:lpstr>Slide 10</vt:lpstr>
      <vt:lpstr>PURPOSE OF INTRODUCTION</vt:lpstr>
      <vt:lpstr>SPORT FISHING</vt:lpstr>
      <vt:lpstr>Improvement of Wild Stocks </vt:lpstr>
      <vt:lpstr>ORNAMENTAL PURPOSE </vt:lpstr>
      <vt:lpstr>BIOLOGICAL CONTROL</vt:lpstr>
      <vt:lpstr>ACCIDENTAL INTRODUCTIONS</vt:lpstr>
      <vt:lpstr>Historical perspectives and status of exotic fish species in Indian aquaculture</vt:lpstr>
      <vt:lpstr>Slide 18</vt:lpstr>
      <vt:lpstr>Slide 19</vt:lpstr>
      <vt:lpstr>Slide 20</vt:lpstr>
      <vt:lpstr>THE BENEFICIAL IMPACTS OF EXOTIC FISHES </vt:lpstr>
      <vt:lpstr>Slide 22</vt:lpstr>
      <vt:lpstr>Slide 23</vt:lpstr>
      <vt:lpstr>Slide 24</vt:lpstr>
      <vt:lpstr>Slide 25</vt:lpstr>
      <vt:lpstr>Slide 26</vt:lpstr>
      <vt:lpstr>GENERAL IMPACTS OF INTRODUCTION OF EXOTIC AQUATIC ORGANISMS </vt:lpstr>
      <vt:lpstr>Slide 28</vt:lpstr>
      <vt:lpstr>COMPETITION</vt:lpstr>
      <vt:lpstr>STUNTING</vt:lpstr>
      <vt:lpstr>Slide 31</vt:lpstr>
      <vt:lpstr>ALTERATION OF HABITAT </vt:lpstr>
      <vt:lpstr>GENETIC DETERIORATION </vt:lpstr>
      <vt:lpstr>Presence of hybrids in aquaculture and their productions (FAO, 2012)</vt:lpstr>
      <vt:lpstr>INTRODUCTION OF PARASITES, PATHOGENS, AND DISEASES </vt:lpstr>
      <vt:lpstr>Some of the exotic parasites which got established in Indian waters </vt:lpstr>
      <vt:lpstr>IMPARTMENT OF GROWTH OF NATIVE SPECIES</vt:lpstr>
      <vt:lpstr>CAUSE TURBIDITY OF POND WATER</vt:lpstr>
      <vt:lpstr>PROLIFIC BREEDING</vt:lpstr>
      <vt:lpstr>VORACIOUS FEEDING HABIT</vt:lpstr>
      <vt:lpstr>RECOMMENDATIONS</vt:lpstr>
      <vt:lpstr>Slide 42</vt:lpstr>
      <vt:lpstr>REGULATIONS ON USE OF EXOTIC SPECIES</vt:lpstr>
      <vt:lpstr>Slide 44</vt:lpstr>
      <vt:lpstr>Illegal and unauthorised culture of exotic fish species in India</vt:lpstr>
      <vt:lpstr>Slide 46</vt:lpstr>
      <vt:lpstr>Slide 47</vt:lpstr>
      <vt:lpstr>Slide 48</vt:lpstr>
      <vt:lpstr>POSITIVE AND NEGATIVE IMPACTS OF SOME EXOTIC FISHES</vt:lpstr>
      <vt:lpstr>Slide 50</vt:lpstr>
      <vt:lpstr>Slide 51</vt:lpstr>
      <vt:lpstr>Slide 52</vt:lpstr>
      <vt:lpstr>Slide 53</vt:lpstr>
      <vt:lpstr>REFERENCE</vt:lpstr>
      <vt:lpstr>Slide 55</vt:lpstr>
      <vt:lpstr>Slide 56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PROSPECTS AND PROBLEMS OF EXOTIC SPECIES AQUACULTURE</dc:title>
  <dc:creator>Windows User</dc:creator>
  <cp:lastModifiedBy>Windows User</cp:lastModifiedBy>
  <cp:revision>218</cp:revision>
  <dcterms:created xsi:type="dcterms:W3CDTF">2020-01-13T16:12:56Z</dcterms:created>
  <dcterms:modified xsi:type="dcterms:W3CDTF">2020-03-13T03:51:20Z</dcterms:modified>
</cp:coreProperties>
</file>