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05" r:id="rId1"/>
  </p:sldMasterIdLst>
  <p:notesMasterIdLst>
    <p:notesMasterId r:id="rId36"/>
  </p:notesMasterIdLst>
  <p:sldIdLst>
    <p:sldId id="256" r:id="rId2"/>
    <p:sldId id="257" r:id="rId3"/>
    <p:sldId id="258" r:id="rId4"/>
    <p:sldId id="259" r:id="rId5"/>
    <p:sldId id="260" r:id="rId6"/>
    <p:sldId id="291" r:id="rId7"/>
    <p:sldId id="289" r:id="rId8"/>
    <p:sldId id="261" r:id="rId9"/>
    <p:sldId id="262" r:id="rId10"/>
    <p:sldId id="263" r:id="rId11"/>
    <p:sldId id="265" r:id="rId12"/>
    <p:sldId id="266" r:id="rId13"/>
    <p:sldId id="267" r:id="rId14"/>
    <p:sldId id="268" r:id="rId15"/>
    <p:sldId id="271" r:id="rId16"/>
    <p:sldId id="272" r:id="rId17"/>
    <p:sldId id="270" r:id="rId18"/>
    <p:sldId id="269" r:id="rId19"/>
    <p:sldId id="273" r:id="rId20"/>
    <p:sldId id="274" r:id="rId21"/>
    <p:sldId id="275" r:id="rId22"/>
    <p:sldId id="276" r:id="rId23"/>
    <p:sldId id="277" r:id="rId24"/>
    <p:sldId id="278" r:id="rId25"/>
    <p:sldId id="279" r:id="rId26"/>
    <p:sldId id="280" r:id="rId27"/>
    <p:sldId id="286" r:id="rId28"/>
    <p:sldId id="281" r:id="rId29"/>
    <p:sldId id="287" r:id="rId30"/>
    <p:sldId id="284" r:id="rId31"/>
    <p:sldId id="285" r:id="rId32"/>
    <p:sldId id="292" r:id="rId33"/>
    <p:sldId id="288" r:id="rId34"/>
    <p:sldId id="290"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ETUL\Desktop\ketul\4%20obj.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Dealers opinion about packaging size</a:t>
            </a:r>
            <a:r>
              <a:rPr lang="en-US" sz="1400" b="0" i="0" u="none" strike="noStrike" baseline="0"/>
              <a:t>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cat>
            <c:strRef>
              <c:f>Sheet2!$C$2:$C$4</c:f>
              <c:strCache>
                <c:ptCount val="3"/>
                <c:pt idx="0">
                  <c:v>Very good</c:v>
                </c:pt>
                <c:pt idx="1">
                  <c:v>Good</c:v>
                </c:pt>
                <c:pt idx="2">
                  <c:v>Average</c:v>
                </c:pt>
              </c:strCache>
            </c:strRef>
          </c:cat>
          <c:val>
            <c:numRef>
              <c:f>Sheet2!$F$2:$F$4</c:f>
              <c:numCache>
                <c:formatCode>General</c:formatCode>
                <c:ptCount val="3"/>
                <c:pt idx="0">
                  <c:v>53</c:v>
                </c:pt>
                <c:pt idx="1">
                  <c:v>35</c:v>
                </c:pt>
                <c:pt idx="2">
                  <c:v>12</c:v>
                </c:pt>
              </c:numCache>
            </c:numRef>
          </c:val>
        </c:ser>
        <c:dLbls>
          <c:showLegendKey val="0"/>
          <c:showVal val="0"/>
          <c:showCatName val="0"/>
          <c:showSerName val="0"/>
          <c:showPercent val="0"/>
          <c:showBubbleSize val="0"/>
        </c:dLbls>
        <c:gapWidth val="150"/>
        <c:shape val="box"/>
        <c:axId val="6562520"/>
        <c:axId val="178479088"/>
        <c:axId val="0"/>
      </c:bar3DChart>
      <c:catAx>
        <c:axId val="65625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category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78479088"/>
        <c:crosses val="autoZero"/>
        <c:auto val="1"/>
        <c:lblAlgn val="ctr"/>
        <c:lblOffset val="100"/>
        <c:noMultiLvlLbl val="0"/>
      </c:catAx>
      <c:valAx>
        <c:axId val="1784790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smtClean="0"/>
                  <a:t>Dealers</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562520"/>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Dealers opinion about brand image</a:t>
            </a:r>
            <a:r>
              <a:rPr lang="en-US" sz="1400" b="0" i="0" u="none" strike="noStrike" baseline="0"/>
              <a:t>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cat>
            <c:strRef>
              <c:f>Sheet2!$B$11:$B$13</c:f>
              <c:strCache>
                <c:ptCount val="3"/>
                <c:pt idx="0">
                  <c:v>Very good</c:v>
                </c:pt>
                <c:pt idx="1">
                  <c:v>Good</c:v>
                </c:pt>
                <c:pt idx="2">
                  <c:v>Average</c:v>
                </c:pt>
              </c:strCache>
            </c:strRef>
          </c:cat>
          <c:val>
            <c:numRef>
              <c:f>Sheet2!$F$11:$F$13</c:f>
              <c:numCache>
                <c:formatCode>General</c:formatCode>
                <c:ptCount val="3"/>
                <c:pt idx="0">
                  <c:v>71</c:v>
                </c:pt>
                <c:pt idx="1">
                  <c:v>29</c:v>
                </c:pt>
                <c:pt idx="2">
                  <c:v>0</c:v>
                </c:pt>
              </c:numCache>
            </c:numRef>
          </c:val>
        </c:ser>
        <c:dLbls>
          <c:showLegendKey val="0"/>
          <c:showVal val="0"/>
          <c:showCatName val="0"/>
          <c:showSerName val="0"/>
          <c:showPercent val="0"/>
          <c:showBubbleSize val="0"/>
        </c:dLbls>
        <c:gapWidth val="150"/>
        <c:shape val="box"/>
        <c:axId val="180418368"/>
        <c:axId val="180418760"/>
        <c:axId val="0"/>
      </c:bar3DChart>
      <c:catAx>
        <c:axId val="18041836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category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418760"/>
        <c:crosses val="autoZero"/>
        <c:auto val="1"/>
        <c:lblAlgn val="ctr"/>
        <c:lblOffset val="100"/>
        <c:noMultiLvlLbl val="0"/>
      </c:catAx>
      <c:valAx>
        <c:axId val="1804187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smtClean="0"/>
                  <a:t>Dealers</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418368"/>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sz="1400" b="0" i="0" u="none" strike="noStrike" baseline="0">
                <a:effectLst/>
              </a:rPr>
              <a:t>Dealers overall opinion about product</a:t>
            </a:r>
            <a:r>
              <a:rPr lang="en-US" sz="1400" b="0" i="0" u="none" strike="noStrike" baseline="0"/>
              <a:t> </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chemeClr val="accent1"/>
            </a:solidFill>
            <a:ln>
              <a:noFill/>
            </a:ln>
            <a:effectLst/>
            <a:sp3d/>
          </c:spPr>
          <c:invertIfNegative val="0"/>
          <c:cat>
            <c:strRef>
              <c:f>Sheet2!$B$20:$B$22</c:f>
              <c:strCache>
                <c:ptCount val="3"/>
                <c:pt idx="0">
                  <c:v>Very good</c:v>
                </c:pt>
                <c:pt idx="1">
                  <c:v>Good</c:v>
                </c:pt>
                <c:pt idx="2">
                  <c:v>Average</c:v>
                </c:pt>
              </c:strCache>
            </c:strRef>
          </c:cat>
          <c:val>
            <c:numRef>
              <c:f>Sheet2!$F$20:$F$22</c:f>
              <c:numCache>
                <c:formatCode>General</c:formatCode>
                <c:ptCount val="3"/>
                <c:pt idx="0">
                  <c:v>82</c:v>
                </c:pt>
                <c:pt idx="1">
                  <c:v>12</c:v>
                </c:pt>
                <c:pt idx="2">
                  <c:v>6</c:v>
                </c:pt>
              </c:numCache>
            </c:numRef>
          </c:val>
        </c:ser>
        <c:dLbls>
          <c:showLegendKey val="0"/>
          <c:showVal val="0"/>
          <c:showCatName val="0"/>
          <c:showSerName val="0"/>
          <c:showPercent val="0"/>
          <c:showBubbleSize val="0"/>
        </c:dLbls>
        <c:gapWidth val="150"/>
        <c:shape val="box"/>
        <c:axId val="180419544"/>
        <c:axId val="180419936"/>
        <c:axId val="0"/>
      </c:bar3DChart>
      <c:catAx>
        <c:axId val="18041954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category</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419936"/>
        <c:crosses val="autoZero"/>
        <c:auto val="1"/>
        <c:lblAlgn val="ctr"/>
        <c:lblOffset val="100"/>
        <c:noMultiLvlLbl val="0"/>
      </c:catAx>
      <c:valAx>
        <c:axId val="18041993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smtClean="0"/>
                  <a:t>Dealers</a:t>
                </a:r>
                <a:endParaRPr lang="en-US" dirty="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0419544"/>
        <c:crosses val="autoZero"/>
        <c:crossBetween val="between"/>
      </c:val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en-US"/>
          </a:p>
        </c:txPr>
      </c:dTable>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51B2A2-A9A1-467F-A4C1-7B8672B9E57B}" type="datetimeFigureOut">
              <a:rPr lang="en-US" smtClean="0"/>
              <a:t>9/17/2017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569CF3-7106-4F80-B84D-B471F90B9E0A}" type="slidenum">
              <a:rPr lang="en-US" smtClean="0"/>
              <a:t>‹#›</a:t>
            </a:fld>
            <a:endParaRPr lang="en-US"/>
          </a:p>
        </p:txBody>
      </p:sp>
    </p:spTree>
    <p:extLst>
      <p:ext uri="{BB962C8B-B14F-4D97-AF65-F5344CB8AC3E}">
        <p14:creationId xmlns:p14="http://schemas.microsoft.com/office/powerpoint/2010/main" val="38388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569CF3-7106-4F80-B84D-B471F90B9E0A}" type="slidenum">
              <a:rPr lang="en-US" smtClean="0"/>
              <a:t>1</a:t>
            </a:fld>
            <a:endParaRPr lang="en-US"/>
          </a:p>
        </p:txBody>
      </p:sp>
    </p:spTree>
    <p:extLst>
      <p:ext uri="{BB962C8B-B14F-4D97-AF65-F5344CB8AC3E}">
        <p14:creationId xmlns:p14="http://schemas.microsoft.com/office/powerpoint/2010/main" val="3856128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A569CF3-7106-4F80-B84D-B471F90B9E0A}" type="slidenum">
              <a:rPr lang="en-US" smtClean="0"/>
              <a:t>34</a:t>
            </a:fld>
            <a:endParaRPr lang="en-US"/>
          </a:p>
        </p:txBody>
      </p:sp>
    </p:spTree>
    <p:extLst>
      <p:ext uri="{BB962C8B-B14F-4D97-AF65-F5344CB8AC3E}">
        <p14:creationId xmlns:p14="http://schemas.microsoft.com/office/powerpoint/2010/main" val="3994253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EB3CD1E-680B-4EC5-868F-B1F73A8CE8A4}"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07708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EFC9CB-00BC-4DCE-9F0A-B043C7D5F190}"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6871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7C98FB-FF4B-43C9-84DD-9CC0F7A690E9}"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85496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FB6025C-00B7-4AE8-93BF-E3AD8DCC6397}"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049523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9CC373-111E-4540-877C-9F11E970A08F}"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96767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9D55EC6-9A0C-484C-9D51-4F7A3064B7DC}"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16807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B5D826-A0C0-4C52-8311-F141562C278A}"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184228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93855E2-B1A3-4FA3-AD83-2F5CC54EA159}"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1388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DD58785-DDF6-43EE-A57D-C0BD65EC38B2}"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a:t>
            </a:fld>
            <a:endParaRPr lang="en-US" dirty="0"/>
          </a:p>
        </p:txBody>
      </p:sp>
    </p:spTree>
    <p:extLst>
      <p:ext uri="{BB962C8B-B14F-4D97-AF65-F5344CB8AC3E}">
        <p14:creationId xmlns:p14="http://schemas.microsoft.com/office/powerpoint/2010/main" val="2038588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C63E2D-38D2-4176-94BB-3ECC6DCD49CD}" type="datetime1">
              <a:rPr lang="en-US" smtClean="0"/>
              <a:t>9/17/2017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7453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B114D4-6E0F-4D26-A4B7-6A2222B72B07}" type="datetime1">
              <a:rPr lang="en-US" smtClean="0"/>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smtClean="0"/>
              <a:t>‹#›</a:t>
            </a:fld>
            <a:endParaRPr lang="en-US" dirty="0"/>
          </a:p>
        </p:txBody>
      </p:sp>
    </p:spTree>
    <p:extLst>
      <p:ext uri="{BB962C8B-B14F-4D97-AF65-F5344CB8AC3E}">
        <p14:creationId xmlns:p14="http://schemas.microsoft.com/office/powerpoint/2010/main" val="3357142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B84D88-AD5C-42CE-9867-34C2C7BB4BC7}" type="datetime1">
              <a:rPr lang="en-US" smtClean="0"/>
              <a:t>9/17/2017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0448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717BF0F-5EA7-4527-AC32-00FE34262B7A}" type="datetime1">
              <a:rPr lang="en-US" smtClean="0"/>
              <a:t>9/17/2017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57170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F887CC-020A-4560-82FB-9CFA8F919F4C}" type="datetime1">
              <a:rPr lang="en-US" smtClean="0"/>
              <a:t>9/17/2017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9463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65610C-FC68-45C0-A35E-62801198BF91}" type="datetime1">
              <a:rPr lang="en-US" smtClean="0"/>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4955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AA363C-B1BB-4661-9089-872FDED440F5}" type="datetime1">
              <a:rPr lang="en-US" smtClean="0"/>
              <a:t>9/17/2017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55490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5F018B9-933C-4B23-8E98-849731A74FDC}" type="datetime1">
              <a:rPr lang="en-US" smtClean="0"/>
              <a:t>9/17/2017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97853812"/>
      </p:ext>
    </p:extLst>
  </p:cSld>
  <p:clrMap bg1="lt1" tx1="dk1" bg2="lt2" tx2="dk2" accent1="accent1" accent2="accent2" accent3="accent3" accent4="accent4" accent5="accent5" accent6="accent6" hlink="hlink" folHlink="folHlink"/>
  <p:sldLayoutIdLst>
    <p:sldLayoutId id="2147483806" r:id="rId1"/>
    <p:sldLayoutId id="2147483807" r:id="rId2"/>
    <p:sldLayoutId id="2147483808" r:id="rId3"/>
    <p:sldLayoutId id="2147483809" r:id="rId4"/>
    <p:sldLayoutId id="2147483810" r:id="rId5"/>
    <p:sldLayoutId id="2147483811" r:id="rId6"/>
    <p:sldLayoutId id="2147483812" r:id="rId7"/>
    <p:sldLayoutId id="2147483813" r:id="rId8"/>
    <p:sldLayoutId id="2147483814" r:id="rId9"/>
    <p:sldLayoutId id="2147483815" r:id="rId10"/>
    <p:sldLayoutId id="2147483816" r:id="rId11"/>
    <p:sldLayoutId id="2147483817" r:id="rId12"/>
    <p:sldLayoutId id="2147483818" r:id="rId13"/>
    <p:sldLayoutId id="2147483819" r:id="rId14"/>
    <p:sldLayoutId id="2147483820" r:id="rId15"/>
    <p:sldLayoutId id="2147483821"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1827" y="1551287"/>
            <a:ext cx="9762186" cy="1146220"/>
          </a:xfrm>
        </p:spPr>
        <p:txBody>
          <a:bodyPr/>
          <a:lstStyle/>
          <a:p>
            <a:pPr algn="ctr">
              <a:lnSpc>
                <a:spcPct val="150000"/>
              </a:lnSpc>
            </a:pPr>
            <a:r>
              <a:rPr lang="en-US" sz="2800" dirty="0">
                <a:solidFill>
                  <a:schemeClr val="tx1"/>
                </a:solidFill>
                <a:latin typeface="Times New Roman" panose="02020603050405020304" pitchFamily="18" charset="0"/>
                <a:cs typeface="Times New Roman" panose="02020603050405020304" pitchFamily="18" charset="0"/>
              </a:rPr>
              <a:t/>
            </a:r>
            <a:br>
              <a:rPr lang="en-US" sz="2800" dirty="0">
                <a:solidFill>
                  <a:schemeClr val="tx1"/>
                </a:solidFill>
                <a:latin typeface="Times New Roman" panose="02020603050405020304" pitchFamily="18" charset="0"/>
                <a:cs typeface="Times New Roman" panose="02020603050405020304" pitchFamily="18" charset="0"/>
              </a:rPr>
            </a:br>
            <a:r>
              <a:rPr lang="en-US" sz="2800" dirty="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a:t>
            </a:r>
            <a:r>
              <a:rPr lang="en-US" sz="2800" b="1" dirty="0" smtClean="0">
                <a:solidFill>
                  <a:schemeClr val="tx1"/>
                </a:solidFill>
                <a:latin typeface="Times New Roman" panose="02020603050405020304" pitchFamily="18" charset="0"/>
                <a:cs typeface="Times New Roman" panose="02020603050405020304" pitchFamily="18" charset="0"/>
              </a:rPr>
              <a:t>ESTIMATION </a:t>
            </a:r>
            <a:r>
              <a:rPr lang="en-US" sz="2800" b="1" dirty="0">
                <a:solidFill>
                  <a:schemeClr val="tx1"/>
                </a:solidFill>
                <a:latin typeface="Times New Roman" panose="02020603050405020304" pitchFamily="18" charset="0"/>
                <a:cs typeface="Times New Roman" panose="02020603050405020304" pitchFamily="18" charset="0"/>
              </a:rPr>
              <a:t>OF MARKET POTENTIAL AND THEIR </a:t>
            </a:r>
            <a:r>
              <a:rPr lang="en-US" sz="2800" b="1" dirty="0" smtClean="0">
                <a:solidFill>
                  <a:schemeClr val="tx1"/>
                </a:solidFill>
                <a:latin typeface="Times New Roman" panose="02020603050405020304" pitchFamily="18" charset="0"/>
                <a:cs typeface="Times New Roman" panose="02020603050405020304" pitchFamily="18" charset="0"/>
              </a:rPr>
              <a:t>STRATEGIES </a:t>
            </a:r>
            <a:r>
              <a:rPr lang="en-US" sz="2800" b="1" dirty="0">
                <a:solidFill>
                  <a:schemeClr val="tx1"/>
                </a:solidFill>
                <a:latin typeface="Times New Roman" panose="02020603050405020304" pitchFamily="18" charset="0"/>
                <a:cs typeface="Times New Roman" panose="02020603050405020304" pitchFamily="18" charset="0"/>
              </a:rPr>
              <a:t>OF ‘AZATOP’ IN BARODA DISTRICT” </a:t>
            </a:r>
            <a:endParaRPr lang="en-US" sz="2800" dirty="0">
              <a:solidFill>
                <a:schemeClr val="tx1"/>
              </a:solidFill>
              <a:latin typeface="Times New Roman" panose="02020603050405020304" pitchFamily="18" charset="0"/>
              <a:cs typeface="Times New Roman" panose="02020603050405020304" pitchFamily="18" charset="0"/>
            </a:endParaRPr>
          </a:p>
        </p:txBody>
      </p:sp>
      <p:sp>
        <p:nvSpPr>
          <p:cNvPr id="4" name="TextBox 3"/>
          <p:cNvSpPr txBox="1"/>
          <p:nvPr/>
        </p:nvSpPr>
        <p:spPr>
          <a:xfrm>
            <a:off x="3606086" y="210216"/>
            <a:ext cx="4507606" cy="1133965"/>
          </a:xfrm>
          <a:prstGeom prst="rect">
            <a:avLst/>
          </a:prstGeom>
          <a:noFill/>
        </p:spPr>
        <p:txBody>
          <a:bodyPr wrap="square" rtlCol="0">
            <a:spAutoFit/>
          </a:bodyPr>
          <a:lstStyle/>
          <a:p>
            <a:pPr algn="ctr">
              <a:lnSpc>
                <a:spcPct val="150000"/>
              </a:lnSpc>
            </a:pPr>
            <a:r>
              <a:rPr lang="en-US" sz="2400" b="1" dirty="0" smtClean="0">
                <a:latin typeface="Times New Roman" panose="02020603050405020304" pitchFamily="18" charset="0"/>
                <a:cs typeface="Times New Roman" panose="02020603050405020304" pitchFamily="18" charset="0"/>
              </a:rPr>
              <a:t>A PROJECT PRESENTATION ON</a:t>
            </a:r>
            <a:endParaRPr lang="en-US" sz="2400" b="1" dirty="0">
              <a:latin typeface="Times New Roman" panose="02020603050405020304" pitchFamily="18" charset="0"/>
              <a:cs typeface="Times New Roman" panose="02020603050405020304" pitchFamily="18" charset="0"/>
            </a:endParaRPr>
          </a:p>
        </p:txBody>
      </p:sp>
      <p:sp>
        <p:nvSpPr>
          <p:cNvPr id="6" name="Subtitle 2"/>
          <p:cNvSpPr txBox="1">
            <a:spLocks/>
          </p:cNvSpPr>
          <p:nvPr/>
        </p:nvSpPr>
        <p:spPr>
          <a:xfrm>
            <a:off x="1609861" y="3095646"/>
            <a:ext cx="3016290" cy="2015119"/>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spcBef>
                <a:spcPts val="0"/>
              </a:spcBef>
              <a:defRPr/>
            </a:pPr>
            <a:r>
              <a:rPr lang="en-US" sz="2400" b="1" u="sng" dirty="0" smtClean="0">
                <a:solidFill>
                  <a:schemeClr val="tx1"/>
                </a:solidFill>
                <a:latin typeface="Times New Roman" pitchFamily="18" charset="0"/>
                <a:cs typeface="Times New Roman" pitchFamily="18" charset="0"/>
              </a:rPr>
              <a:t>Presented By: </a:t>
            </a:r>
            <a:endParaRPr lang="en-US" sz="2400" b="1" u="sng" dirty="0">
              <a:solidFill>
                <a:schemeClr val="tx1"/>
              </a:solidFill>
              <a:latin typeface="Times New Roman" pitchFamily="18" charset="0"/>
              <a:cs typeface="Times New Roman" pitchFamily="18" charset="0"/>
            </a:endParaRPr>
          </a:p>
          <a:p>
            <a:pPr algn="ctr">
              <a:spcBef>
                <a:spcPts val="0"/>
              </a:spcBef>
              <a:defRPr/>
            </a:pPr>
            <a:r>
              <a:rPr lang="en-US" sz="2400" b="1" dirty="0" err="1" smtClean="0">
                <a:solidFill>
                  <a:schemeClr val="tx1"/>
                </a:solidFill>
                <a:latin typeface="Times New Roman" pitchFamily="18" charset="0"/>
                <a:cs typeface="Times New Roman" pitchFamily="18" charset="0"/>
              </a:rPr>
              <a:t>Ketul</a:t>
            </a:r>
            <a:r>
              <a:rPr lang="en-US" sz="2400" b="1" dirty="0" smtClean="0">
                <a:solidFill>
                  <a:schemeClr val="tx1"/>
                </a:solidFill>
                <a:latin typeface="Times New Roman" pitchFamily="18" charset="0"/>
                <a:cs typeface="Times New Roman" pitchFamily="18" charset="0"/>
              </a:rPr>
              <a:t> Parmar</a:t>
            </a:r>
            <a:endParaRPr lang="en-US" sz="2400" b="1" dirty="0">
              <a:solidFill>
                <a:schemeClr val="tx1"/>
              </a:solidFill>
              <a:latin typeface="Times New Roman" pitchFamily="18" charset="0"/>
              <a:cs typeface="Times New Roman" pitchFamily="18" charset="0"/>
            </a:endParaRPr>
          </a:p>
          <a:p>
            <a:pPr algn="ctr">
              <a:spcBef>
                <a:spcPts val="0"/>
              </a:spcBef>
              <a:defRPr/>
            </a:pPr>
            <a:r>
              <a:rPr lang="en-US" sz="2400" b="1" dirty="0" smtClean="0">
                <a:solidFill>
                  <a:schemeClr val="tx1"/>
                </a:solidFill>
                <a:latin typeface="Times New Roman" pitchFamily="18" charset="0"/>
                <a:cs typeface="Times New Roman" pitchFamily="18" charset="0"/>
              </a:rPr>
              <a:t>2072115026</a:t>
            </a:r>
            <a:endParaRPr lang="en-US" sz="2400" b="1" dirty="0">
              <a:solidFill>
                <a:schemeClr val="tx1"/>
              </a:solidFill>
              <a:latin typeface="Times New Roman" pitchFamily="18" charset="0"/>
              <a:cs typeface="Times New Roman" pitchFamily="18" charset="0"/>
            </a:endParaRPr>
          </a:p>
          <a:p>
            <a:pPr algn="ctr">
              <a:spcBef>
                <a:spcPts val="0"/>
              </a:spcBef>
              <a:defRPr/>
            </a:pPr>
            <a:r>
              <a:rPr lang="en-US" sz="2400" b="1" dirty="0">
                <a:solidFill>
                  <a:schemeClr val="tx1"/>
                </a:solidFill>
                <a:latin typeface="Times New Roman" pitchFamily="18" charset="0"/>
                <a:cs typeface="Times New Roman" pitchFamily="18" charset="0"/>
              </a:rPr>
              <a:t>PGIABM, JAU.</a:t>
            </a:r>
          </a:p>
        </p:txBody>
      </p:sp>
      <p:sp>
        <p:nvSpPr>
          <p:cNvPr id="7" name="Subtitle 2"/>
          <p:cNvSpPr txBox="1">
            <a:spLocks/>
          </p:cNvSpPr>
          <p:nvPr/>
        </p:nvSpPr>
        <p:spPr>
          <a:xfrm>
            <a:off x="6605547" y="3095646"/>
            <a:ext cx="3016290" cy="2015119"/>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pPr algn="ctr">
              <a:spcBef>
                <a:spcPts val="0"/>
              </a:spcBef>
              <a:defRPr/>
            </a:pPr>
            <a:r>
              <a:rPr lang="en-US" sz="2400" b="1" u="sng" dirty="0">
                <a:solidFill>
                  <a:schemeClr val="tx1"/>
                </a:solidFill>
                <a:latin typeface="Times New Roman" pitchFamily="18" charset="0"/>
                <a:cs typeface="Times New Roman" pitchFamily="18" charset="0"/>
              </a:rPr>
              <a:t>Advisor: </a:t>
            </a:r>
          </a:p>
          <a:p>
            <a:pPr algn="ctr">
              <a:spcBef>
                <a:spcPts val="0"/>
              </a:spcBef>
              <a:defRPr/>
            </a:pPr>
            <a:r>
              <a:rPr lang="en-US" sz="2400" b="1" dirty="0">
                <a:solidFill>
                  <a:schemeClr val="tx1"/>
                </a:solidFill>
                <a:latin typeface="Times New Roman" pitchFamily="18" charset="0"/>
                <a:cs typeface="Times New Roman" pitchFamily="18" charset="0"/>
              </a:rPr>
              <a:t>Prof. </a:t>
            </a:r>
            <a:r>
              <a:rPr lang="en-US" sz="2400" b="1" dirty="0" err="1" smtClean="0">
                <a:solidFill>
                  <a:schemeClr val="tx1"/>
                </a:solidFill>
                <a:latin typeface="Times New Roman" pitchFamily="18" charset="0"/>
                <a:cs typeface="Times New Roman" pitchFamily="18" charset="0"/>
              </a:rPr>
              <a:t>Kalpesh</a:t>
            </a:r>
            <a:r>
              <a:rPr lang="en-US" sz="2400" b="1" dirty="0" smtClean="0">
                <a:solidFill>
                  <a:schemeClr val="tx1"/>
                </a:solidFill>
                <a:latin typeface="Times New Roman" pitchFamily="18" charset="0"/>
                <a:cs typeface="Times New Roman" pitchFamily="18" charset="0"/>
              </a:rPr>
              <a:t> </a:t>
            </a:r>
            <a:r>
              <a:rPr lang="en-US" sz="2400" b="1" dirty="0">
                <a:solidFill>
                  <a:schemeClr val="tx1"/>
                </a:solidFill>
                <a:latin typeface="Times New Roman" pitchFamily="18" charset="0"/>
                <a:cs typeface="Times New Roman" pitchFamily="18" charset="0"/>
              </a:rPr>
              <a:t>K</a:t>
            </a:r>
            <a:r>
              <a:rPr lang="en-US" sz="2400" b="1" dirty="0" smtClean="0">
                <a:solidFill>
                  <a:schemeClr val="tx1"/>
                </a:solidFill>
                <a:latin typeface="Times New Roman" pitchFamily="18" charset="0"/>
                <a:cs typeface="Times New Roman" pitchFamily="18" charset="0"/>
              </a:rPr>
              <a:t>umar</a:t>
            </a:r>
            <a:endParaRPr lang="en-US" sz="2400" b="1" dirty="0">
              <a:solidFill>
                <a:schemeClr val="tx1"/>
              </a:solidFill>
              <a:latin typeface="Times New Roman" pitchFamily="18" charset="0"/>
              <a:cs typeface="Times New Roman" pitchFamily="18" charset="0"/>
            </a:endParaRPr>
          </a:p>
          <a:p>
            <a:pPr algn="ctr">
              <a:spcBef>
                <a:spcPts val="0"/>
              </a:spcBef>
              <a:defRPr/>
            </a:pPr>
            <a:r>
              <a:rPr lang="en-US" sz="2400" b="1" dirty="0" smtClean="0">
                <a:solidFill>
                  <a:schemeClr val="tx1"/>
                </a:solidFill>
                <a:latin typeface="Times New Roman" pitchFamily="18" charset="0"/>
                <a:cs typeface="Times New Roman" pitchFamily="18" charset="0"/>
              </a:rPr>
              <a:t>Assistant </a:t>
            </a:r>
            <a:r>
              <a:rPr lang="en-US" sz="2400" b="1" dirty="0">
                <a:solidFill>
                  <a:schemeClr val="tx1"/>
                </a:solidFill>
                <a:latin typeface="Times New Roman" pitchFamily="18" charset="0"/>
                <a:cs typeface="Times New Roman" pitchFamily="18" charset="0"/>
              </a:rPr>
              <a:t>Professor</a:t>
            </a:r>
          </a:p>
          <a:p>
            <a:pPr algn="ctr">
              <a:spcBef>
                <a:spcPts val="0"/>
              </a:spcBef>
              <a:defRPr/>
            </a:pPr>
            <a:r>
              <a:rPr lang="en-US" sz="2400" b="1" dirty="0">
                <a:solidFill>
                  <a:schemeClr val="tx1"/>
                </a:solidFill>
                <a:latin typeface="Times New Roman" pitchFamily="18" charset="0"/>
                <a:cs typeface="Times New Roman" pitchFamily="18" charset="0"/>
              </a:rPr>
              <a:t>PGIABM, JAU.</a:t>
            </a:r>
          </a:p>
        </p:txBody>
      </p:sp>
      <p:sp>
        <p:nvSpPr>
          <p:cNvPr id="3" name="Slide Number Placeholder 2"/>
          <p:cNvSpPr>
            <a:spLocks noGrp="1"/>
          </p:cNvSpPr>
          <p:nvPr>
            <p:ph type="sldNum" sz="quarter" idx="12"/>
          </p:nvPr>
        </p:nvSpPr>
        <p:spPr/>
        <p:txBody>
          <a:bodyPr/>
          <a:lstStyle/>
          <a:p>
            <a:fld id="{D57F1E4F-1CFF-5643-939E-217C01CDF565}" type="slidenum">
              <a:rPr lang="en-US" smtClean="0"/>
              <a:pPr/>
              <a:t>1</a:t>
            </a:fld>
            <a:endParaRPr lang="en-US" dirty="0"/>
          </a:p>
        </p:txBody>
      </p:sp>
      <p:sp>
        <p:nvSpPr>
          <p:cNvPr id="8" name="TextBox 7"/>
          <p:cNvSpPr txBox="1"/>
          <p:nvPr/>
        </p:nvSpPr>
        <p:spPr>
          <a:xfrm>
            <a:off x="1081827" y="5280338"/>
            <a:ext cx="8847784" cy="1015663"/>
          </a:xfrm>
          <a:prstGeom prst="rect">
            <a:avLst/>
          </a:prstGeom>
          <a:noFill/>
        </p:spPr>
        <p:txBody>
          <a:bodyPr wrap="square" rtlCol="0">
            <a:spAutoFit/>
          </a:bodyPr>
          <a:lstStyle/>
          <a:p>
            <a:pPr algn="ctr"/>
            <a:r>
              <a:rPr lang="en-US" sz="2000" b="1" dirty="0" smtClean="0">
                <a:latin typeface="Times New Roman" panose="02020603050405020304" pitchFamily="18" charset="0"/>
                <a:cs typeface="Times New Roman" panose="02020603050405020304" pitchFamily="18" charset="0"/>
              </a:rPr>
              <a:t>POST GRADUATE INSTITUTE OF AGRI-BUSINESS MANAGEMENT,</a:t>
            </a:r>
          </a:p>
          <a:p>
            <a:pPr algn="ctr"/>
            <a:r>
              <a:rPr lang="en-US" sz="2000" b="1" dirty="0" smtClean="0">
                <a:latin typeface="Times New Roman" panose="02020603050405020304" pitchFamily="18" charset="0"/>
                <a:cs typeface="Times New Roman" panose="02020603050405020304" pitchFamily="18" charset="0"/>
              </a:rPr>
              <a:t>JUNAGADH AGRICULTURAL UNIVERSITY,</a:t>
            </a:r>
          </a:p>
          <a:p>
            <a:pPr algn="ctr"/>
            <a:r>
              <a:rPr lang="en-US" sz="2000" b="1" dirty="0" smtClean="0">
                <a:latin typeface="Times New Roman" panose="02020603050405020304" pitchFamily="18" charset="0"/>
                <a:cs typeface="Times New Roman" panose="02020603050405020304" pitchFamily="18" charset="0"/>
              </a:rPr>
              <a:t>JUNAGADH</a:t>
            </a:r>
            <a:endParaRPr lang="en-US"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1901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173149"/>
            <a:ext cx="8596668" cy="870040"/>
          </a:xfrm>
        </p:spPr>
        <p:txBody>
          <a:bodyPr/>
          <a:lstStyle/>
          <a:p>
            <a:r>
              <a:rPr lang="en-US" dirty="0" err="1" smtClean="0">
                <a:latin typeface="Times New Roman" panose="02020603050405020304" pitchFamily="18" charset="0"/>
                <a:cs typeface="Times New Roman" panose="02020603050405020304" pitchFamily="18" charset="0"/>
              </a:rPr>
              <a:t>Cont</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3" y="875762"/>
            <a:ext cx="9355309" cy="5821251"/>
          </a:xfrm>
        </p:spPr>
        <p:txBody>
          <a:bodyPr>
            <a:noAutofit/>
          </a:bodyPr>
          <a:lstStyle/>
          <a:p>
            <a:r>
              <a:rPr lang="en-US" sz="2800" b="1" u="sng" dirty="0" smtClean="0">
                <a:solidFill>
                  <a:schemeClr val="tx1"/>
                </a:solidFill>
                <a:latin typeface="Times New Roman" panose="02020603050405020304" pitchFamily="18" charset="0"/>
                <a:cs typeface="Times New Roman" panose="02020603050405020304" pitchFamily="18" charset="0"/>
              </a:rPr>
              <a:t>For Marketing strategies </a:t>
            </a:r>
            <a:r>
              <a:rPr lang="en-US" sz="2800" u="sng" dirty="0" smtClean="0">
                <a:solidFill>
                  <a:schemeClr val="tx1"/>
                </a:solidFill>
                <a:latin typeface="Times New Roman" panose="02020603050405020304" pitchFamily="18" charset="0"/>
                <a:cs typeface="Times New Roman" panose="02020603050405020304" pitchFamily="18" charset="0"/>
              </a:rPr>
              <a:t>(</a:t>
            </a:r>
            <a:r>
              <a:rPr lang="en-US" sz="2800" u="sng" dirty="0" err="1" smtClean="0">
                <a:solidFill>
                  <a:schemeClr val="tx1"/>
                </a:solidFill>
                <a:latin typeface="Times New Roman" panose="02020603050405020304" pitchFamily="18" charset="0"/>
                <a:cs typeface="Times New Roman" panose="02020603050405020304" pitchFamily="18" charset="0"/>
              </a:rPr>
              <a:t>Deepa</a:t>
            </a:r>
            <a:r>
              <a:rPr lang="en-US" sz="2800" u="sng" dirty="0" smtClean="0">
                <a:solidFill>
                  <a:schemeClr val="tx1"/>
                </a:solidFill>
                <a:latin typeface="Times New Roman" panose="02020603050405020304" pitchFamily="18" charset="0"/>
                <a:cs typeface="Times New Roman" panose="02020603050405020304" pitchFamily="18" charset="0"/>
              </a:rPr>
              <a:t> 2005)</a:t>
            </a:r>
          </a:p>
          <a:p>
            <a:r>
              <a:rPr lang="en-US" dirty="0" smtClean="0">
                <a:solidFill>
                  <a:schemeClr val="tx1"/>
                </a:solidFill>
                <a:latin typeface="Times New Roman" panose="02020603050405020304" pitchFamily="18" charset="0"/>
                <a:cs typeface="Times New Roman" panose="02020603050405020304" pitchFamily="18" charset="0"/>
              </a:rPr>
              <a:t>Chi </a:t>
            </a:r>
            <a:r>
              <a:rPr lang="en-US" dirty="0">
                <a:solidFill>
                  <a:schemeClr val="tx1"/>
                </a:solidFill>
                <a:latin typeface="Times New Roman" panose="02020603050405020304" pitchFamily="18" charset="0"/>
                <a:cs typeface="Times New Roman" panose="02020603050405020304" pitchFamily="18" charset="0"/>
              </a:rPr>
              <a:t>square test was find out whether there was any association between awareness and general characteristics of the sample respondent like age, education and size of land holding. </a:t>
            </a:r>
            <a:endParaRPr lang="en-US" sz="2800" dirty="0">
              <a:solidFill>
                <a:schemeClr val="tx1"/>
              </a:solidFill>
              <a:latin typeface="Times New Roman" panose="02020603050405020304" pitchFamily="18" charset="0"/>
              <a:cs typeface="Times New Roman" panose="02020603050405020304" pitchFamily="18" charset="0"/>
            </a:endParaRPr>
          </a:p>
          <a:p>
            <a:endParaRPr lang="en-US" sz="2000" dirty="0" smtClean="0">
              <a:solidFill>
                <a:schemeClr val="tx1"/>
              </a:solidFill>
              <a:latin typeface="Times New Roman" panose="02020603050405020304" pitchFamily="18" charset="0"/>
              <a:cs typeface="Times New Roman" panose="02020603050405020304" pitchFamily="18" charset="0"/>
            </a:endParaRPr>
          </a:p>
          <a:p>
            <a:endParaRPr lang="en-US" sz="2000" dirty="0">
              <a:solidFill>
                <a:schemeClr val="tx1"/>
              </a:solidFill>
              <a:latin typeface="Times New Roman" panose="02020603050405020304" pitchFamily="18" charset="0"/>
              <a:cs typeface="Times New Roman" panose="02020603050405020304" pitchFamily="18" charset="0"/>
            </a:endParaRPr>
          </a:p>
          <a:p>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r>
              <a:rPr lang="en-US" sz="2000" dirty="0" smtClean="0">
                <a:solidFill>
                  <a:schemeClr val="tx1"/>
                </a:solidFill>
                <a:latin typeface="Times New Roman" panose="02020603050405020304" pitchFamily="18" charset="0"/>
                <a:cs typeface="Times New Roman" panose="02020603050405020304" pitchFamily="18" charset="0"/>
              </a:rPr>
              <a:t>	                            Where</a:t>
            </a:r>
            <a:r>
              <a:rPr lang="en-US" sz="2000" dirty="0">
                <a:solidFill>
                  <a:schemeClr val="tx1"/>
                </a:solidFill>
                <a:latin typeface="Times New Roman" panose="02020603050405020304" pitchFamily="18" charset="0"/>
                <a:cs typeface="Times New Roman" panose="02020603050405020304" pitchFamily="18" charset="0"/>
              </a:rPr>
              <a:t>, O=Observed Frequency and </a:t>
            </a:r>
          </a:p>
          <a:p>
            <a:pPr marL="914400" lvl="2" indent="0">
              <a:buNone/>
            </a:pPr>
            <a:r>
              <a:rPr lang="en-US" sz="2000" dirty="0" smtClean="0">
                <a:solidFill>
                  <a:schemeClr val="tx1"/>
                </a:solidFill>
                <a:latin typeface="Times New Roman" panose="02020603050405020304" pitchFamily="18" charset="0"/>
                <a:cs typeface="Times New Roman" panose="02020603050405020304" pitchFamily="18" charset="0"/>
              </a:rPr>
              <a:t>                                  E=Expected </a:t>
            </a:r>
            <a:r>
              <a:rPr lang="en-US" sz="2000" dirty="0">
                <a:solidFill>
                  <a:schemeClr val="tx1"/>
                </a:solidFill>
                <a:latin typeface="Times New Roman" panose="02020603050405020304" pitchFamily="18" charset="0"/>
                <a:cs typeface="Times New Roman" panose="02020603050405020304" pitchFamily="18" charset="0"/>
              </a:rPr>
              <a:t>Frequency. </a:t>
            </a:r>
          </a:p>
          <a:p>
            <a:r>
              <a:rPr lang="en-US" b="1" dirty="0">
                <a:solidFill>
                  <a:schemeClr val="tx1"/>
                </a:solidFill>
                <a:latin typeface="Times New Roman" panose="02020603050405020304" pitchFamily="18" charset="0"/>
                <a:cs typeface="Times New Roman" panose="02020603050405020304" pitchFamily="18" charset="0"/>
              </a:rPr>
              <a:t>Hypothesis Testing: </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i="1" dirty="0">
                <a:solidFill>
                  <a:schemeClr val="tx1"/>
                </a:solidFill>
                <a:latin typeface="Times New Roman" panose="02020603050405020304" pitchFamily="18" charset="0"/>
                <a:cs typeface="Times New Roman" panose="02020603050405020304" pitchFamily="18" charset="0"/>
              </a:rPr>
              <a:t>	H0 = “ sales promotional activity is not having any significant 	</a:t>
            </a:r>
            <a:r>
              <a:rPr lang="en-US" b="1" i="1" dirty="0" smtClean="0">
                <a:solidFill>
                  <a:schemeClr val="tx1"/>
                </a:solidFill>
                <a:latin typeface="Times New Roman" panose="02020603050405020304" pitchFamily="18" charset="0"/>
                <a:cs typeface="Times New Roman" panose="02020603050405020304" pitchFamily="18" charset="0"/>
              </a:rPr>
              <a:t>impact </a:t>
            </a:r>
            <a:r>
              <a:rPr lang="en-US" b="1" i="1" dirty="0">
                <a:solidFill>
                  <a:schemeClr val="tx1"/>
                </a:solidFill>
                <a:latin typeface="Times New Roman" panose="02020603050405020304" pitchFamily="18" charset="0"/>
                <a:cs typeface="Times New Roman" panose="02020603050405020304" pitchFamily="18" charset="0"/>
              </a:rPr>
              <a:t>on customers buying </a:t>
            </a:r>
            <a:r>
              <a:rPr lang="en-US" b="1" i="1" dirty="0" smtClean="0">
                <a:solidFill>
                  <a:schemeClr val="tx1"/>
                </a:solidFill>
                <a:latin typeface="Times New Roman" panose="02020603050405020304" pitchFamily="18" charset="0"/>
                <a:cs typeface="Times New Roman" panose="02020603050405020304" pitchFamily="18" charset="0"/>
              </a:rPr>
              <a:t>			     behavior</a:t>
            </a:r>
            <a:r>
              <a:rPr lang="en-US" b="1" i="1" dirty="0">
                <a:solidFill>
                  <a:schemeClr val="tx1"/>
                </a:solidFill>
                <a:latin typeface="Times New Roman" panose="02020603050405020304" pitchFamily="18" charset="0"/>
                <a:cs typeface="Times New Roman" panose="02020603050405020304" pitchFamily="18" charset="0"/>
              </a:rPr>
              <a:t>” </a:t>
            </a:r>
            <a:endParaRPr lang="en-US" dirty="0">
              <a:solidFill>
                <a:schemeClr val="tx1"/>
              </a:solidFill>
              <a:latin typeface="Times New Roman" panose="02020603050405020304" pitchFamily="18" charset="0"/>
              <a:cs typeface="Times New Roman" panose="02020603050405020304" pitchFamily="18" charset="0"/>
            </a:endParaRPr>
          </a:p>
          <a:p>
            <a:pPr marL="0" indent="0">
              <a:buNone/>
            </a:pPr>
            <a:r>
              <a:rPr lang="en-US" b="1" i="1" dirty="0">
                <a:solidFill>
                  <a:schemeClr val="tx1"/>
                </a:solidFill>
                <a:latin typeface="Times New Roman" panose="02020603050405020304" pitchFamily="18" charset="0"/>
                <a:cs typeface="Times New Roman" panose="02020603050405020304" pitchFamily="18" charset="0"/>
              </a:rPr>
              <a:t>	H1= “sales promotional activity is having significant impact </a:t>
            </a:r>
            <a:r>
              <a:rPr lang="en-US" b="1" i="1" dirty="0" smtClean="0">
                <a:solidFill>
                  <a:schemeClr val="tx1"/>
                </a:solidFill>
                <a:latin typeface="Times New Roman" panose="02020603050405020304" pitchFamily="18" charset="0"/>
                <a:cs typeface="Times New Roman" panose="02020603050405020304" pitchFamily="18" charset="0"/>
              </a:rPr>
              <a:t>on </a:t>
            </a:r>
            <a:r>
              <a:rPr lang="en-US" b="1" i="1" dirty="0">
                <a:solidFill>
                  <a:schemeClr val="tx1"/>
                </a:solidFill>
                <a:latin typeface="Times New Roman" panose="02020603050405020304" pitchFamily="18" charset="0"/>
                <a:cs typeface="Times New Roman" panose="02020603050405020304" pitchFamily="18" charset="0"/>
              </a:rPr>
              <a:t>customers buying behavior” </a:t>
            </a:r>
            <a:endParaRPr lang="en-US" dirty="0">
              <a:solidFill>
                <a:schemeClr val="tx1"/>
              </a:solidFill>
              <a:latin typeface="Times New Roman" panose="02020603050405020304" pitchFamily="18" charset="0"/>
              <a:cs typeface="Times New Roman" panose="02020603050405020304" pitchFamily="18" charset="0"/>
            </a:endParaRPr>
          </a:p>
          <a:p>
            <a:pPr algn="just"/>
            <a:r>
              <a:rPr lang="en-US" dirty="0">
                <a:solidFill>
                  <a:schemeClr val="tx1"/>
                </a:solidFill>
                <a:latin typeface="Times New Roman" panose="02020603050405020304" pitchFamily="18" charset="0"/>
                <a:cs typeface="Times New Roman" panose="02020603050405020304" pitchFamily="18" charset="0"/>
              </a:rPr>
              <a:t>Activities are Experts visit, Demonstration, Free sample, farmers meeting, Wall Painting/Poster/Banner, Pamphlets, Campaign, Credit Facilities, Information, after sales service. </a:t>
            </a:r>
          </a:p>
          <a:p>
            <a:pPr marL="914400" lvl="2" indent="0">
              <a:buNone/>
            </a:pPr>
            <a:endParaRPr lang="en-US" sz="2000" dirty="0" smtClean="0">
              <a:solidFill>
                <a:schemeClr val="tx1"/>
              </a:solidFill>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2957271" y="2228043"/>
            <a:ext cx="2397716" cy="991675"/>
          </a:xfrm>
          <a:prstGeom prst="rect">
            <a:avLst/>
          </a:prstGeom>
        </p:spPr>
      </p:pic>
      <p:sp>
        <p:nvSpPr>
          <p:cNvPr id="5" name="Slide Number Placeholder 4"/>
          <p:cNvSpPr>
            <a:spLocks noGrp="1"/>
          </p:cNvSpPr>
          <p:nvPr>
            <p:ph type="sldNum" sz="quarter" idx="12"/>
          </p:nvPr>
        </p:nvSpPr>
        <p:spPr/>
        <p:txBody>
          <a:bodyPr/>
          <a:lstStyle/>
          <a:p>
            <a:fld id="{E97799C9-84D9-46D2-A11E-BCF8A720529D}" type="slidenum">
              <a:rPr lang="en-US" smtClean="0"/>
              <a:t>10</a:t>
            </a:fld>
            <a:endParaRPr lang="en-US" dirty="0"/>
          </a:p>
        </p:txBody>
      </p:sp>
    </p:spTree>
    <p:extLst>
      <p:ext uri="{BB962C8B-B14F-4D97-AF65-F5344CB8AC3E}">
        <p14:creationId xmlns:p14="http://schemas.microsoft.com/office/powerpoint/2010/main" val="33683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160270"/>
            <a:ext cx="8596668" cy="908676"/>
          </a:xfrm>
        </p:spPr>
        <p:txBody>
          <a:bodyPr/>
          <a:lstStyle/>
          <a:p>
            <a:r>
              <a:rPr lang="en-US" dirty="0" smtClean="0"/>
              <a:t>Cont..</a:t>
            </a:r>
            <a:endParaRPr lang="en-US" dirty="0"/>
          </a:p>
        </p:txBody>
      </p:sp>
      <p:sp>
        <p:nvSpPr>
          <p:cNvPr id="3" name="Content Placeholder 2"/>
          <p:cNvSpPr>
            <a:spLocks noGrp="1"/>
          </p:cNvSpPr>
          <p:nvPr>
            <p:ph idx="1"/>
          </p:nvPr>
        </p:nvSpPr>
        <p:spPr>
          <a:xfrm>
            <a:off x="677334" y="850006"/>
            <a:ext cx="8596668" cy="5782613"/>
          </a:xfrm>
        </p:spPr>
        <p:txBody>
          <a:bodyPr>
            <a:normAutofit fontScale="77500" lnSpcReduction="20000"/>
          </a:bodyPr>
          <a:lstStyle/>
          <a:p>
            <a:r>
              <a:rPr lang="en-US" sz="2200" b="1" u="sng" dirty="0" smtClean="0">
                <a:solidFill>
                  <a:schemeClr val="tx1"/>
                </a:solidFill>
                <a:latin typeface="Times New Roman" panose="02020603050405020304" pitchFamily="18" charset="0"/>
                <a:cs typeface="Times New Roman" panose="02020603050405020304" pitchFamily="18" charset="0"/>
              </a:rPr>
              <a:t>For Discriminate of user and non-user of bio pesticides (</a:t>
            </a:r>
            <a:r>
              <a:rPr lang="en-US" sz="2200" b="1" u="sng" dirty="0" err="1" smtClean="0">
                <a:solidFill>
                  <a:schemeClr val="tx1"/>
                </a:solidFill>
                <a:latin typeface="Times New Roman" panose="02020603050405020304" pitchFamily="18" charset="0"/>
                <a:cs typeface="Times New Roman" panose="02020603050405020304" pitchFamily="18" charset="0"/>
              </a:rPr>
              <a:t>Faldu</a:t>
            </a:r>
            <a:r>
              <a:rPr lang="en-US" sz="2200" b="1" u="sng" dirty="0" smtClean="0">
                <a:solidFill>
                  <a:schemeClr val="tx1"/>
                </a:solidFill>
                <a:latin typeface="Times New Roman" panose="02020603050405020304" pitchFamily="18" charset="0"/>
                <a:cs typeface="Times New Roman" panose="02020603050405020304" pitchFamily="18" charset="0"/>
              </a:rPr>
              <a:t> 2015)</a:t>
            </a:r>
          </a:p>
          <a:p>
            <a:r>
              <a:rPr lang="en-US" sz="2200" dirty="0">
                <a:solidFill>
                  <a:schemeClr val="tx1"/>
                </a:solidFill>
                <a:latin typeface="Times New Roman" panose="02020603050405020304" pitchFamily="18" charset="0"/>
                <a:cs typeface="Times New Roman" panose="02020603050405020304" pitchFamily="18" charset="0"/>
              </a:rPr>
              <a:t>Linear discriminant analysis was used to identify the determinants </a:t>
            </a:r>
            <a:r>
              <a:rPr lang="en-US" sz="2200" dirty="0" smtClean="0">
                <a:solidFill>
                  <a:schemeClr val="tx1"/>
                </a:solidFill>
                <a:latin typeface="Times New Roman" panose="02020603050405020304" pitchFamily="18" charset="0"/>
                <a:cs typeface="Times New Roman" panose="02020603050405020304" pitchFamily="18" charset="0"/>
              </a:rPr>
              <a:t>of bio pesticides user and non-user. </a:t>
            </a:r>
            <a:r>
              <a:rPr lang="en-US" sz="2200" dirty="0">
                <a:solidFill>
                  <a:schemeClr val="tx1"/>
                </a:solidFill>
                <a:latin typeface="Times New Roman" panose="02020603050405020304" pitchFamily="18" charset="0"/>
                <a:cs typeface="Times New Roman" panose="02020603050405020304" pitchFamily="18" charset="0"/>
              </a:rPr>
              <a:t>The variables selected for discriminant analysis are: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X1</a:t>
            </a:r>
            <a:r>
              <a:rPr lang="en-US" sz="2200" dirty="0">
                <a:solidFill>
                  <a:schemeClr val="tx1"/>
                </a:solidFill>
                <a:latin typeface="Times New Roman" panose="02020603050405020304" pitchFamily="18" charset="0"/>
                <a:cs typeface="Times New Roman" panose="02020603050405020304" pitchFamily="18" charset="0"/>
              </a:rPr>
              <a:t>= Annual income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X2</a:t>
            </a:r>
            <a:r>
              <a:rPr lang="en-US" sz="2200" dirty="0">
                <a:solidFill>
                  <a:schemeClr val="tx1"/>
                </a:solidFill>
                <a:latin typeface="Times New Roman" panose="02020603050405020304" pitchFamily="18" charset="0"/>
                <a:cs typeface="Times New Roman" panose="02020603050405020304" pitchFamily="18" charset="0"/>
              </a:rPr>
              <a:t>= Education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X3</a:t>
            </a:r>
            <a:r>
              <a:rPr lang="en-US" sz="2200" dirty="0">
                <a:solidFill>
                  <a:schemeClr val="tx1"/>
                </a:solidFill>
                <a:latin typeface="Times New Roman" panose="02020603050405020304" pitchFamily="18" charset="0"/>
                <a:cs typeface="Times New Roman" panose="02020603050405020304" pitchFamily="18" charset="0"/>
              </a:rPr>
              <a:t>= Landholding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X4</a:t>
            </a:r>
            <a:r>
              <a:rPr lang="en-US" sz="2200" dirty="0">
                <a:solidFill>
                  <a:schemeClr val="tx1"/>
                </a:solidFill>
                <a:latin typeface="Times New Roman" panose="02020603050405020304" pitchFamily="18" charset="0"/>
                <a:cs typeface="Times New Roman" panose="02020603050405020304" pitchFamily="18" charset="0"/>
              </a:rPr>
              <a:t>= Family size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X5</a:t>
            </a:r>
            <a:r>
              <a:rPr lang="en-US" sz="2200" dirty="0">
                <a:solidFill>
                  <a:schemeClr val="tx1"/>
                </a:solidFill>
                <a:latin typeface="Times New Roman" panose="02020603050405020304" pitchFamily="18" charset="0"/>
                <a:cs typeface="Times New Roman" panose="02020603050405020304" pitchFamily="18" charset="0"/>
              </a:rPr>
              <a:t>= Experience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X6</a:t>
            </a:r>
            <a:r>
              <a:rPr lang="en-US" sz="2200" dirty="0">
                <a:solidFill>
                  <a:schemeClr val="tx1"/>
                </a:solidFill>
                <a:latin typeface="Times New Roman" panose="02020603050405020304" pitchFamily="18" charset="0"/>
                <a:cs typeface="Times New Roman" panose="02020603050405020304" pitchFamily="18" charset="0"/>
              </a:rPr>
              <a:t>= Irrigation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X7</a:t>
            </a:r>
            <a:r>
              <a:rPr lang="en-US" sz="2200" dirty="0">
                <a:solidFill>
                  <a:schemeClr val="tx1"/>
                </a:solidFill>
                <a:latin typeface="Times New Roman" panose="02020603050405020304" pitchFamily="18" charset="0"/>
                <a:cs typeface="Times New Roman" panose="02020603050405020304" pitchFamily="18" charset="0"/>
              </a:rPr>
              <a:t>= Occupation (side business if any)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X8</a:t>
            </a:r>
            <a:r>
              <a:rPr lang="en-US" sz="2200" dirty="0">
                <a:solidFill>
                  <a:schemeClr val="tx1"/>
                </a:solidFill>
                <a:latin typeface="Times New Roman" panose="02020603050405020304" pitchFamily="18" charset="0"/>
                <a:cs typeface="Times New Roman" panose="02020603050405020304" pitchFamily="18" charset="0"/>
              </a:rPr>
              <a:t>= Age </a:t>
            </a:r>
          </a:p>
          <a:p>
            <a:r>
              <a:rPr lang="en-US" sz="2200" dirty="0">
                <a:solidFill>
                  <a:schemeClr val="tx1"/>
                </a:solidFill>
                <a:latin typeface="Times New Roman" panose="02020603050405020304" pitchFamily="18" charset="0"/>
                <a:cs typeface="Times New Roman" panose="02020603050405020304" pitchFamily="18" charset="0"/>
              </a:rPr>
              <a:t>The discriminant function of the following form will be used: </a:t>
            </a:r>
          </a:p>
          <a:p>
            <a:pPr marL="0" indent="0">
              <a:buNone/>
            </a:pPr>
            <a:r>
              <a:rPr lang="en-US" sz="2200" b="1" dirty="0" smtClean="0">
                <a:solidFill>
                  <a:schemeClr val="tx1"/>
                </a:solidFill>
                <a:latin typeface="Times New Roman" panose="02020603050405020304" pitchFamily="18" charset="0"/>
                <a:cs typeface="Times New Roman" panose="02020603050405020304" pitchFamily="18" charset="0"/>
              </a:rPr>
              <a:t>	Z </a:t>
            </a:r>
            <a:r>
              <a:rPr lang="en-US" sz="2200" b="1" dirty="0">
                <a:solidFill>
                  <a:schemeClr val="tx1"/>
                </a:solidFill>
                <a:latin typeface="Times New Roman" panose="02020603050405020304" pitchFamily="18" charset="0"/>
                <a:cs typeface="Times New Roman" panose="02020603050405020304" pitchFamily="18" charset="0"/>
              </a:rPr>
              <a:t>= L1X1+L2X2+L3X3……. +L8X8 </a:t>
            </a:r>
            <a:endParaRPr lang="en-US" sz="2200" dirty="0">
              <a:solidFill>
                <a:schemeClr val="tx1"/>
              </a:solidFill>
              <a:latin typeface="Times New Roman" panose="02020603050405020304" pitchFamily="18" charset="0"/>
              <a:cs typeface="Times New Roman" panose="02020603050405020304" pitchFamily="18" charset="0"/>
            </a:endParaRP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Where</a:t>
            </a:r>
            <a:r>
              <a:rPr lang="en-US" sz="2200" dirty="0">
                <a:solidFill>
                  <a:schemeClr val="tx1"/>
                </a:solidFill>
                <a:latin typeface="Times New Roman" panose="02020603050405020304" pitchFamily="18" charset="0"/>
                <a:cs typeface="Times New Roman" panose="02020603050405020304" pitchFamily="18" charset="0"/>
              </a:rPr>
              <a:t>,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Z </a:t>
            </a:r>
            <a:r>
              <a:rPr lang="en-US" sz="2200" dirty="0">
                <a:solidFill>
                  <a:schemeClr val="tx1"/>
                </a:solidFill>
                <a:latin typeface="Times New Roman" panose="02020603050405020304" pitchFamily="18" charset="0"/>
                <a:cs typeface="Times New Roman" panose="02020603050405020304" pitchFamily="18" charset="0"/>
              </a:rPr>
              <a:t>= Composite discriminant score for the two groups.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Xi’s </a:t>
            </a:r>
            <a:r>
              <a:rPr lang="en-US" sz="2200" dirty="0">
                <a:solidFill>
                  <a:schemeClr val="tx1"/>
                </a:solidFill>
                <a:latin typeface="Times New Roman" panose="02020603050405020304" pitchFamily="18" charset="0"/>
                <a:cs typeface="Times New Roman" panose="02020603050405020304" pitchFamily="18" charset="0"/>
              </a:rPr>
              <a:t>= Variable selected to discriminate the groups. </a:t>
            </a:r>
          </a:p>
          <a:p>
            <a:pPr marL="0" indent="0">
              <a:buNone/>
            </a:pPr>
            <a:r>
              <a:rPr lang="en-US" sz="2200" dirty="0" smtClean="0">
                <a:solidFill>
                  <a:schemeClr val="tx1"/>
                </a:solidFill>
                <a:latin typeface="Times New Roman" panose="02020603050405020304" pitchFamily="18" charset="0"/>
                <a:cs typeface="Times New Roman" panose="02020603050405020304" pitchFamily="18" charset="0"/>
              </a:rPr>
              <a:t>		Li’s </a:t>
            </a:r>
            <a:r>
              <a:rPr lang="en-US" sz="2200" dirty="0">
                <a:solidFill>
                  <a:schemeClr val="tx1"/>
                </a:solidFill>
                <a:latin typeface="Times New Roman" panose="02020603050405020304" pitchFamily="18" charset="0"/>
                <a:cs typeface="Times New Roman" panose="02020603050405020304" pitchFamily="18" charset="0"/>
              </a:rPr>
              <a:t>= Discriminant coefficients. </a:t>
            </a:r>
          </a:p>
          <a:p>
            <a:pPr marL="0" indent="0">
              <a:buNone/>
            </a:pPr>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11</a:t>
            </a:fld>
            <a:endParaRPr lang="en-US" dirty="0"/>
          </a:p>
        </p:txBody>
      </p:sp>
    </p:spTree>
    <p:extLst>
      <p:ext uri="{BB962C8B-B14F-4D97-AF65-F5344CB8AC3E}">
        <p14:creationId xmlns:p14="http://schemas.microsoft.com/office/powerpoint/2010/main" val="38048038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61870"/>
            <a:ext cx="8596668" cy="845713"/>
          </a:xfrm>
        </p:spPr>
        <p:txBody>
          <a:bodyPr/>
          <a:lstStyle/>
          <a:p>
            <a:r>
              <a:rPr lang="en-US" dirty="0" err="1" smtClean="0"/>
              <a:t>Cont</a:t>
            </a:r>
            <a:r>
              <a:rPr lang="en-US" dirty="0" smtClean="0"/>
              <a:t>…</a:t>
            </a:r>
            <a:endParaRPr lang="en-US" dirty="0"/>
          </a:p>
        </p:txBody>
      </p:sp>
      <p:sp>
        <p:nvSpPr>
          <p:cNvPr id="3" name="Content Placeholder 2"/>
          <p:cNvSpPr>
            <a:spLocks noGrp="1"/>
          </p:cNvSpPr>
          <p:nvPr>
            <p:ph idx="1"/>
          </p:nvPr>
        </p:nvSpPr>
        <p:spPr>
          <a:xfrm>
            <a:off x="677334" y="1107583"/>
            <a:ext cx="8596668" cy="5409127"/>
          </a:xfrm>
        </p:spPr>
        <p:txBody>
          <a:bodyPr>
            <a:noAutofit/>
          </a:bodyPr>
          <a:lstStyle/>
          <a:p>
            <a:r>
              <a:rPr lang="en-US" sz="1400" dirty="0" smtClean="0">
                <a:solidFill>
                  <a:schemeClr val="tx1"/>
                </a:solidFill>
                <a:latin typeface="Times New Roman" panose="02020603050405020304" pitchFamily="18" charset="0"/>
                <a:cs typeface="Times New Roman" panose="02020603050405020304" pitchFamily="18" charset="0"/>
              </a:rPr>
              <a:t>SI </a:t>
            </a:r>
            <a:r>
              <a:rPr lang="en-US" sz="1400" dirty="0">
                <a:solidFill>
                  <a:schemeClr val="tx1"/>
                </a:solidFill>
                <a:latin typeface="Times New Roman" panose="02020603050405020304" pitchFamily="18" charset="0"/>
                <a:cs typeface="Times New Roman" panose="02020603050405020304" pitchFamily="18" charset="0"/>
              </a:rPr>
              <a:t>= D </a:t>
            </a:r>
            <a:endParaRPr lang="en-US" sz="1400" dirty="0" smtClean="0">
              <a:solidFill>
                <a:schemeClr val="tx1"/>
              </a:solidFill>
              <a:latin typeface="Times New Roman" panose="02020603050405020304" pitchFamily="18" charset="0"/>
              <a:cs typeface="Times New Roman" panose="02020603050405020304" pitchFamily="18" charset="0"/>
            </a:endParaRPr>
          </a:p>
          <a:p>
            <a:r>
              <a:rPr lang="en-US" sz="1400" dirty="0">
                <a:solidFill>
                  <a:schemeClr val="tx1"/>
                </a:solidFill>
                <a:latin typeface="Times New Roman" panose="02020603050405020304" pitchFamily="18" charset="0"/>
                <a:cs typeface="Times New Roman" panose="02020603050405020304" pitchFamily="18" charset="0"/>
              </a:rPr>
              <a:t>Where, </a:t>
            </a:r>
            <a:endParaRPr lang="en-US" sz="1400" dirty="0" smtClean="0">
              <a:solidFill>
                <a:schemeClr val="tx1"/>
              </a:solidFill>
              <a:latin typeface="Times New Roman" panose="02020603050405020304" pitchFamily="18" charset="0"/>
              <a:cs typeface="Times New Roman" panose="02020603050405020304" pitchFamily="18" charset="0"/>
            </a:endParaRPr>
          </a:p>
          <a:p>
            <a:endParaRPr lang="en-US" sz="1400" dirty="0" smtClean="0">
              <a:solidFill>
                <a:schemeClr val="tx1"/>
              </a:solidFill>
              <a:latin typeface="Times New Roman" panose="02020603050405020304" pitchFamily="18" charset="0"/>
              <a:cs typeface="Times New Roman" panose="02020603050405020304" pitchFamily="18" charset="0"/>
            </a:endParaRPr>
          </a:p>
          <a:p>
            <a:endParaRPr lang="en-US" sz="1400" dirty="0">
              <a:solidFill>
                <a:schemeClr val="tx1"/>
              </a:solidFill>
              <a:latin typeface="Times New Roman" panose="02020603050405020304" pitchFamily="18" charset="0"/>
              <a:cs typeface="Times New Roman" panose="02020603050405020304" pitchFamily="18" charset="0"/>
            </a:endParaRPr>
          </a:p>
          <a:p>
            <a:endParaRPr lang="en-US" sz="1400" dirty="0" smtClean="0">
              <a:solidFill>
                <a:schemeClr val="tx1"/>
              </a:solidFill>
              <a:latin typeface="Times New Roman" panose="02020603050405020304" pitchFamily="18" charset="0"/>
              <a:cs typeface="Times New Roman" panose="02020603050405020304" pitchFamily="18" charset="0"/>
            </a:endParaRPr>
          </a:p>
          <a:p>
            <a:endParaRPr lang="en-US" sz="1400" dirty="0">
              <a:solidFill>
                <a:schemeClr val="tx1"/>
              </a:solidFill>
              <a:latin typeface="Times New Roman" panose="02020603050405020304" pitchFamily="18" charset="0"/>
              <a:cs typeface="Times New Roman" panose="02020603050405020304" pitchFamily="18" charset="0"/>
            </a:endParaRPr>
          </a:p>
          <a:p>
            <a:endParaRPr lang="en-US" sz="1400" dirty="0" smtClean="0">
              <a:solidFill>
                <a:schemeClr val="tx1"/>
              </a:solidFill>
              <a:latin typeface="Times New Roman" panose="02020603050405020304" pitchFamily="18" charset="0"/>
              <a:cs typeface="Times New Roman" panose="02020603050405020304" pitchFamily="18" charset="0"/>
            </a:endParaRPr>
          </a:p>
          <a:p>
            <a:endParaRPr lang="en-US" sz="1400" dirty="0">
              <a:solidFill>
                <a:schemeClr val="tx1"/>
              </a:solidFill>
              <a:latin typeface="Times New Roman" panose="02020603050405020304" pitchFamily="18" charset="0"/>
              <a:cs typeface="Times New Roman" panose="02020603050405020304" pitchFamily="18" charset="0"/>
            </a:endParaRPr>
          </a:p>
          <a:p>
            <a:endParaRPr lang="en-US" sz="1400" dirty="0" smtClean="0">
              <a:solidFill>
                <a:schemeClr val="tx1"/>
              </a:solidFill>
              <a:latin typeface="Times New Roman" panose="02020603050405020304" pitchFamily="18" charset="0"/>
              <a:cs typeface="Times New Roman" panose="02020603050405020304" pitchFamily="18" charset="0"/>
            </a:endParaRPr>
          </a:p>
          <a:p>
            <a:endParaRPr lang="en-US" sz="1400" dirty="0">
              <a:solidFill>
                <a:schemeClr val="tx1"/>
              </a:solidFill>
              <a:latin typeface="Times New Roman" panose="02020603050405020304" pitchFamily="18" charset="0"/>
              <a:cs typeface="Times New Roman" panose="02020603050405020304" pitchFamily="18" charset="0"/>
            </a:endParaRPr>
          </a:p>
          <a:p>
            <a:r>
              <a:rPr lang="en-US" sz="1400" dirty="0" smtClean="0">
                <a:solidFill>
                  <a:schemeClr val="tx1"/>
                </a:solidFill>
                <a:latin typeface="Times New Roman" panose="02020603050405020304" pitchFamily="18" charset="0"/>
                <a:cs typeface="Times New Roman" panose="02020603050405020304" pitchFamily="18" charset="0"/>
              </a:rPr>
              <a:t>Where</a:t>
            </a:r>
            <a:r>
              <a:rPr lang="en-US" sz="1400" dirty="0">
                <a:solidFill>
                  <a:schemeClr val="tx1"/>
                </a:solidFill>
                <a:latin typeface="Times New Roman" panose="02020603050405020304" pitchFamily="18" charset="0"/>
                <a:cs typeface="Times New Roman" panose="02020603050405020304" pitchFamily="18" charset="0"/>
              </a:rPr>
              <a:t>, </a:t>
            </a:r>
          </a:p>
          <a:p>
            <a:r>
              <a:rPr lang="en-US" sz="1400" dirty="0">
                <a:solidFill>
                  <a:schemeClr val="tx1"/>
                </a:solidFill>
                <a:latin typeface="Times New Roman" panose="02020603050405020304" pitchFamily="18" charset="0"/>
                <a:cs typeface="Times New Roman" panose="02020603050405020304" pitchFamily="18" charset="0"/>
              </a:rPr>
              <a:t>K= Number of Variables </a:t>
            </a:r>
          </a:p>
          <a:p>
            <a:r>
              <a:rPr lang="en-US" sz="1400" dirty="0" err="1">
                <a:solidFill>
                  <a:schemeClr val="tx1"/>
                </a:solidFill>
                <a:latin typeface="Times New Roman" panose="02020603050405020304" pitchFamily="18" charset="0"/>
                <a:cs typeface="Times New Roman" panose="02020603050405020304" pitchFamily="18" charset="0"/>
              </a:rPr>
              <a:t>Lk</a:t>
            </a:r>
            <a:r>
              <a:rPr lang="en-US" sz="1400" dirty="0">
                <a:solidFill>
                  <a:schemeClr val="tx1"/>
                </a:solidFill>
                <a:latin typeface="Times New Roman" panose="02020603050405020304" pitchFamily="18" charset="0"/>
                <a:cs typeface="Times New Roman" panose="02020603050405020304" pitchFamily="18" charset="0"/>
              </a:rPr>
              <a:t>= Vector of coefficient of discriminant function </a:t>
            </a:r>
          </a:p>
          <a:p>
            <a:r>
              <a:rPr lang="en-US" sz="1400" dirty="0">
                <a:solidFill>
                  <a:schemeClr val="tx1"/>
                </a:solidFill>
                <a:latin typeface="Times New Roman" panose="02020603050405020304" pitchFamily="18" charset="0"/>
                <a:cs typeface="Times New Roman" panose="02020603050405020304" pitchFamily="18" charset="0"/>
              </a:rPr>
              <a:t>S= Pooled dispersion matrix, and </a:t>
            </a:r>
          </a:p>
          <a:p>
            <a:r>
              <a:rPr lang="en-US" sz="1400" dirty="0">
                <a:solidFill>
                  <a:schemeClr val="tx1"/>
                </a:solidFill>
                <a:latin typeface="Times New Roman" panose="02020603050405020304" pitchFamily="18" charset="0"/>
                <a:cs typeface="Times New Roman" panose="02020603050405020304" pitchFamily="18" charset="0"/>
              </a:rPr>
              <a:t>D= Vector of difference between the mean value of different characteristics for the two groups. </a:t>
            </a:r>
          </a:p>
          <a:p>
            <a:endParaRPr lang="en-US" sz="1100" dirty="0" smtClean="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851916" y="1953296"/>
            <a:ext cx="4175397" cy="2142186"/>
          </a:xfrm>
          <a:prstGeom prst="rect">
            <a:avLst/>
          </a:prstGeom>
        </p:spPr>
      </p:pic>
      <p:sp>
        <p:nvSpPr>
          <p:cNvPr id="5" name="Slide Number Placeholder 4"/>
          <p:cNvSpPr>
            <a:spLocks noGrp="1"/>
          </p:cNvSpPr>
          <p:nvPr>
            <p:ph type="sldNum" sz="quarter" idx="12"/>
          </p:nvPr>
        </p:nvSpPr>
        <p:spPr/>
        <p:txBody>
          <a:bodyPr/>
          <a:lstStyle/>
          <a:p>
            <a:fld id="{E97799C9-84D9-46D2-A11E-BCF8A720529D}" type="slidenum">
              <a:rPr lang="en-US" smtClean="0"/>
              <a:t>12</a:t>
            </a:fld>
            <a:endParaRPr lang="en-US" dirty="0"/>
          </a:p>
        </p:txBody>
      </p:sp>
    </p:spTree>
    <p:extLst>
      <p:ext uri="{BB962C8B-B14F-4D97-AF65-F5344CB8AC3E}">
        <p14:creationId xmlns:p14="http://schemas.microsoft.com/office/powerpoint/2010/main" val="27648925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Statistic ‘F’ was computed as under: </a:t>
            </a: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r>
              <a:rPr lang="pt-BR" dirty="0">
                <a:latin typeface="Times New Roman" panose="02020603050405020304" pitchFamily="18" charset="0"/>
                <a:cs typeface="Times New Roman" panose="02020603050405020304" pitchFamily="18" charset="0"/>
              </a:rPr>
              <a:t>	 </a:t>
            </a:r>
            <a:endParaRPr lang="pt-BR" dirty="0" smtClean="0">
              <a:latin typeface="Times New Roman" panose="02020603050405020304" pitchFamily="18" charset="0"/>
              <a:cs typeface="Times New Roman" panose="02020603050405020304" pitchFamily="18" charset="0"/>
            </a:endParaRPr>
          </a:p>
          <a:p>
            <a:pPr marL="0" indent="0">
              <a:buNone/>
            </a:pPr>
            <a:endParaRPr lang="pt-BR" dirty="0">
              <a:latin typeface="Times New Roman" panose="02020603050405020304" pitchFamily="18" charset="0"/>
              <a:cs typeface="Times New Roman" panose="02020603050405020304" pitchFamily="18" charset="0"/>
            </a:endParaRPr>
          </a:p>
          <a:p>
            <a:pPr marL="0" indent="0">
              <a:buNone/>
            </a:pPr>
            <a:endParaRPr lang="pt-BR"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P is the number of variables considered in the function. The value of ‘F’ was tested for its significance at (P) and (Na </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Nb</a:t>
            </a:r>
            <a:r>
              <a:rPr lang="en-US" dirty="0" smtClean="0">
                <a:latin typeface="Times New Roman" panose="02020603050405020304" pitchFamily="18" charset="0"/>
                <a:cs typeface="Times New Roman" panose="02020603050405020304" pitchFamily="18" charset="0"/>
              </a:rPr>
              <a:t> - P - 1</a:t>
            </a:r>
            <a:r>
              <a:rPr lang="en-US" dirty="0">
                <a:latin typeface="Times New Roman" panose="02020603050405020304" pitchFamily="18" charset="0"/>
                <a:cs typeface="Times New Roman" panose="02020603050405020304" pitchFamily="18" charset="0"/>
              </a:rPr>
              <a:t>) degrees of freedom. </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8454" y="2707637"/>
            <a:ext cx="4420217" cy="1133633"/>
          </a:xfrm>
          <a:prstGeom prst="rect">
            <a:avLst/>
          </a:prstGeom>
        </p:spPr>
      </p:pic>
      <p:sp>
        <p:nvSpPr>
          <p:cNvPr id="5" name="Slide Number Placeholder 4"/>
          <p:cNvSpPr>
            <a:spLocks noGrp="1"/>
          </p:cNvSpPr>
          <p:nvPr>
            <p:ph type="sldNum" sz="quarter" idx="12"/>
          </p:nvPr>
        </p:nvSpPr>
        <p:spPr/>
        <p:txBody>
          <a:bodyPr/>
          <a:lstStyle/>
          <a:p>
            <a:fld id="{E97799C9-84D9-46D2-A11E-BCF8A720529D}" type="slidenum">
              <a:rPr lang="en-US" smtClean="0"/>
              <a:t>13</a:t>
            </a:fld>
            <a:endParaRPr lang="en-US" dirty="0"/>
          </a:p>
        </p:txBody>
      </p:sp>
    </p:spTree>
    <p:extLst>
      <p:ext uri="{BB962C8B-B14F-4D97-AF65-F5344CB8AC3E}">
        <p14:creationId xmlns:p14="http://schemas.microsoft.com/office/powerpoint/2010/main" val="41217648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8688"/>
            <a:ext cx="8596668" cy="807075"/>
          </a:xfrm>
        </p:spPr>
        <p:txBody>
          <a:bodyPr>
            <a:normAutofit fontScale="90000"/>
          </a:bodyPr>
          <a:lstStyle/>
          <a:p>
            <a:r>
              <a:rPr lang="en-US" dirty="0" smtClean="0"/>
              <a:t>Results and Discussion</a:t>
            </a:r>
            <a:br>
              <a:rPr lang="en-US" dirty="0" smtClean="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22301081"/>
              </p:ext>
            </p:extLst>
          </p:nvPr>
        </p:nvGraphicFramePr>
        <p:xfrm>
          <a:off x="677333" y="1579803"/>
          <a:ext cx="10050768" cy="5053642"/>
        </p:xfrm>
        <a:graphic>
          <a:graphicData uri="http://schemas.openxmlformats.org/drawingml/2006/table">
            <a:tbl>
              <a:tblPr firstRow="1" firstCol="1" bandRow="1">
                <a:tableStyleId>{5C22544A-7EE6-4342-B048-85BDC9FD1C3A}</a:tableStyleId>
              </a:tblPr>
              <a:tblGrid>
                <a:gridCol w="2376706"/>
                <a:gridCol w="1744279"/>
                <a:gridCol w="1674462"/>
                <a:gridCol w="1617699"/>
                <a:gridCol w="1401251"/>
                <a:gridCol w="1236371"/>
              </a:tblGrid>
              <a:tr h="487738">
                <a:tc>
                  <a:txBody>
                    <a:bodyPr/>
                    <a:lstStyle/>
                    <a:p>
                      <a:pPr marL="0" marR="0">
                        <a:lnSpc>
                          <a:spcPct val="107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Product (Neem oil)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BACL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Vanita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Agrocell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dirty="0" smtClean="0">
                          <a:effectLst/>
                          <a:latin typeface="Times New Roman" panose="02020603050405020304" pitchFamily="18" charset="0"/>
                          <a:cs typeface="Times New Roman" panose="02020603050405020304" pitchFamily="18" charset="0"/>
                        </a:rPr>
                        <a:t>Nagarjuna</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Margo</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84418">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Dealer’s purchase Price/liter (Rs.)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350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320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450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64607">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Dealer’s selling Price/liter (Rs.)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550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600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500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620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650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58003">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Dealer’s margin/liter (Rs.)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200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200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180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220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200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80741">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Credit Limit (Month)</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05174">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Availability Package Size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 ltr, 500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 lt. , 500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 lt. , 500ml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 ltr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 ltr,5 ltr</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71262">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Requirement per ha.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845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845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900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935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900 ml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71262">
                <a:tc>
                  <a:txBody>
                    <a:bodyPr/>
                    <a:lstStyle/>
                    <a:p>
                      <a:pPr marL="0" marR="0">
                        <a:lnSpc>
                          <a:spcPct val="107000"/>
                        </a:lnSpc>
                        <a:spcBef>
                          <a:spcPts val="0"/>
                        </a:spcBef>
                        <a:spcAft>
                          <a:spcPts val="0"/>
                        </a:spcAft>
                      </a:pPr>
                      <a:r>
                        <a:rPr lang="en-US" sz="2000">
                          <a:effectLst/>
                          <a:latin typeface="Times New Roman" panose="02020603050405020304" pitchFamily="18" charset="0"/>
                          <a:cs typeface="Times New Roman" panose="02020603050405020304" pitchFamily="18" charset="0"/>
                        </a:rPr>
                        <a:t>Cost/ha. to Farmers (Rs)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465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507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smtClean="0">
                          <a:effectLst/>
                          <a:latin typeface="Times New Roman" panose="02020603050405020304" pitchFamily="18" charset="0"/>
                          <a:ea typeface="+mn-ea"/>
                          <a:cs typeface="Times New Roman" panose="02020603050405020304" pitchFamily="18" charset="0"/>
                        </a:rPr>
                        <a:t>450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580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585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6" name="TextBox 5"/>
          <p:cNvSpPr txBox="1"/>
          <p:nvPr/>
        </p:nvSpPr>
        <p:spPr>
          <a:xfrm>
            <a:off x="677334" y="721217"/>
            <a:ext cx="9187883" cy="830997"/>
          </a:xfrm>
          <a:prstGeom prst="rect">
            <a:avLst/>
          </a:prstGeom>
          <a:noFill/>
        </p:spPr>
        <p:txBody>
          <a:bodyPr wrap="square" rtlCol="0">
            <a:spAutoFit/>
          </a:bodyPr>
          <a:lstStyle/>
          <a:p>
            <a:r>
              <a:rPr lang="en-US" sz="2400" b="1" dirty="0" smtClean="0">
                <a:latin typeface="Times New Roman" panose="02020603050405020304" pitchFamily="18" charset="0"/>
                <a:cs typeface="Times New Roman" panose="02020603050405020304" pitchFamily="18" charset="0"/>
              </a:rPr>
              <a:t>1. To </a:t>
            </a:r>
            <a:r>
              <a:rPr lang="en-US" sz="2400" b="1" dirty="0">
                <a:latin typeface="Times New Roman" panose="02020603050405020304" pitchFamily="18" charset="0"/>
                <a:cs typeface="Times New Roman" panose="02020603050405020304" pitchFamily="18" charset="0"/>
              </a:rPr>
              <a:t>compare the market situation of ‘Azatop’ with other Neem </a:t>
            </a:r>
            <a:r>
              <a:rPr lang="en-US" sz="2400" b="1" dirty="0" smtClean="0">
                <a:latin typeface="Times New Roman" panose="02020603050405020304" pitchFamily="18" charset="0"/>
                <a:cs typeface="Times New Roman" panose="02020603050405020304" pitchFamily="18" charset="0"/>
              </a:rPr>
              <a:t>based </a:t>
            </a:r>
            <a:r>
              <a:rPr lang="en-US" sz="2400" b="1" dirty="0">
                <a:latin typeface="Times New Roman" panose="02020603050405020304" pitchFamily="18" charset="0"/>
                <a:cs typeface="Times New Roman" panose="02020603050405020304" pitchFamily="18" charset="0"/>
              </a:rPr>
              <a:t>production.</a:t>
            </a:r>
            <a:endParaRPr lang="en-US" sz="2400" b="1" dirty="0"/>
          </a:p>
        </p:txBody>
      </p:sp>
      <p:sp>
        <p:nvSpPr>
          <p:cNvPr id="3" name="Slide Number Placeholder 2"/>
          <p:cNvSpPr>
            <a:spLocks noGrp="1"/>
          </p:cNvSpPr>
          <p:nvPr>
            <p:ph type="sldNum" sz="quarter" idx="12"/>
          </p:nvPr>
        </p:nvSpPr>
        <p:spPr/>
        <p:txBody>
          <a:bodyPr/>
          <a:lstStyle/>
          <a:p>
            <a:fld id="{E97799C9-84D9-46D2-A11E-BCF8A720529D}" type="slidenum">
              <a:rPr lang="en-US" smtClean="0"/>
              <a:t>14</a:t>
            </a:fld>
            <a:endParaRPr lang="en-US" dirty="0"/>
          </a:p>
        </p:txBody>
      </p:sp>
    </p:spTree>
    <p:extLst>
      <p:ext uri="{BB962C8B-B14F-4D97-AF65-F5344CB8AC3E}">
        <p14:creationId xmlns:p14="http://schemas.microsoft.com/office/powerpoint/2010/main" val="3380437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solidFill>
                  <a:schemeClr val="tx1"/>
                </a:solidFill>
                <a:latin typeface="Times New Roman" panose="02020603050405020304" pitchFamily="18" charset="0"/>
                <a:cs typeface="Times New Roman" panose="02020603050405020304" pitchFamily="18" charset="0"/>
              </a:rPr>
              <a:t>1. Dealer’s </a:t>
            </a:r>
            <a:r>
              <a:rPr lang="en-US" sz="2800" b="1" dirty="0">
                <a:solidFill>
                  <a:schemeClr val="tx1"/>
                </a:solidFill>
                <a:latin typeface="Times New Roman" panose="02020603050405020304" pitchFamily="18" charset="0"/>
                <a:cs typeface="Times New Roman" panose="02020603050405020304" pitchFamily="18" charset="0"/>
              </a:rPr>
              <a:t>opinion about packaging quality for Azatop as compare to other neem based </a:t>
            </a:r>
            <a:r>
              <a:rPr lang="en-US" sz="2800" b="1" dirty="0" smtClean="0">
                <a:solidFill>
                  <a:schemeClr val="tx1"/>
                </a:solidFill>
                <a:latin typeface="Times New Roman" panose="02020603050405020304" pitchFamily="18" charset="0"/>
                <a:cs typeface="Times New Roman" panose="02020603050405020304" pitchFamily="18" charset="0"/>
              </a:rPr>
              <a:t>products</a:t>
            </a:r>
            <a:r>
              <a:rPr lang="en-US" sz="2800" b="1" dirty="0">
                <a:solidFill>
                  <a:schemeClr val="tx1"/>
                </a:solidFill>
                <a:latin typeface="Times New Roman" panose="02020603050405020304" pitchFamily="18" charset="0"/>
                <a:cs typeface="Times New Roman" panose="02020603050405020304" pitchFamily="18" charset="0"/>
              </a:rPr>
              <a:t>.</a:t>
            </a:r>
            <a:endParaRPr lang="en-US"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94704023"/>
              </p:ext>
            </p:extLst>
          </p:nvPr>
        </p:nvGraphicFramePr>
        <p:xfrm>
          <a:off x="677863" y="2160588"/>
          <a:ext cx="8596312" cy="4317485"/>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E97799C9-84D9-46D2-A11E-BCF8A720529D}" type="slidenum">
              <a:rPr lang="en-US" smtClean="0"/>
              <a:t>15</a:t>
            </a:fld>
            <a:endParaRPr lang="en-US" dirty="0"/>
          </a:p>
        </p:txBody>
      </p:sp>
    </p:spTree>
    <p:extLst>
      <p:ext uri="{BB962C8B-B14F-4D97-AF65-F5344CB8AC3E}">
        <p14:creationId xmlns:p14="http://schemas.microsoft.com/office/powerpoint/2010/main" val="10672834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100" b="1" dirty="0">
                <a:solidFill>
                  <a:schemeClr val="tx1"/>
                </a:solidFill>
                <a:latin typeface="Times New Roman" panose="02020603050405020304" pitchFamily="18" charset="0"/>
                <a:cs typeface="Times New Roman" panose="02020603050405020304" pitchFamily="18" charset="0"/>
              </a:rPr>
              <a:t>2.  Dealer’s opinion about brand image of Azatop as compare to others neem based products.</a:t>
            </a:r>
            <a:r>
              <a:rPr lang="en-US" dirty="0"/>
              <a:t/>
            </a:r>
            <a:br>
              <a:rPr lang="en-US" dirty="0"/>
            </a:br>
            <a:endParaRPr lang="en-US" dirty="0"/>
          </a:p>
        </p:txBody>
      </p:sp>
      <p:sp>
        <p:nvSpPr>
          <p:cNvPr id="3" name="Content Placeholder 2"/>
          <p:cNvSpPr>
            <a:spLocks noGrp="1"/>
          </p:cNvSpPr>
          <p:nvPr>
            <p:ph idx="1"/>
          </p:nvPr>
        </p:nvSpPr>
        <p:spPr/>
        <p:txBody>
          <a:bodyPr/>
          <a:lstStyle/>
          <a:p>
            <a:pPr marL="0" indent="0">
              <a:buNone/>
            </a:pPr>
            <a:endParaRPr lang="en-US" dirty="0"/>
          </a:p>
        </p:txBody>
      </p:sp>
      <p:graphicFrame>
        <p:nvGraphicFramePr>
          <p:cNvPr id="4" name="Chart 3"/>
          <p:cNvGraphicFramePr/>
          <p:nvPr>
            <p:extLst>
              <p:ext uri="{D42A27DB-BD31-4B8C-83A1-F6EECF244321}">
                <p14:modId xmlns:p14="http://schemas.microsoft.com/office/powerpoint/2010/main" val="617028491"/>
              </p:ext>
            </p:extLst>
          </p:nvPr>
        </p:nvGraphicFramePr>
        <p:xfrm>
          <a:off x="1094704" y="2478566"/>
          <a:ext cx="7727324" cy="3368442"/>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E97799C9-84D9-46D2-A11E-BCF8A720529D}" type="slidenum">
              <a:rPr lang="en-US" smtClean="0"/>
              <a:t>16</a:t>
            </a:fld>
            <a:endParaRPr lang="en-US" dirty="0"/>
          </a:p>
        </p:txBody>
      </p:sp>
    </p:spTree>
    <p:extLst>
      <p:ext uri="{BB962C8B-B14F-4D97-AF65-F5344CB8AC3E}">
        <p14:creationId xmlns:p14="http://schemas.microsoft.com/office/powerpoint/2010/main" val="27388106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100" b="1" dirty="0">
                <a:solidFill>
                  <a:schemeClr val="tx1"/>
                </a:solidFill>
                <a:latin typeface="Times New Roman" panose="02020603050405020304" pitchFamily="18" charset="0"/>
                <a:cs typeface="Times New Roman" panose="02020603050405020304" pitchFamily="18" charset="0"/>
              </a:rPr>
              <a:t>3.  Dealer’s overall opinion about Azatop as compare to other neem based production.</a:t>
            </a:r>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2507736"/>
              </p:ext>
            </p:extLst>
          </p:nvPr>
        </p:nvGraphicFramePr>
        <p:xfrm>
          <a:off x="677863" y="2160588"/>
          <a:ext cx="8596312" cy="3969756"/>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E97799C9-84D9-46D2-A11E-BCF8A720529D}" type="slidenum">
              <a:rPr lang="en-US" smtClean="0"/>
              <a:t>17</a:t>
            </a:fld>
            <a:endParaRPr lang="en-US" dirty="0"/>
          </a:p>
        </p:txBody>
      </p:sp>
    </p:spTree>
    <p:extLst>
      <p:ext uri="{BB962C8B-B14F-4D97-AF65-F5344CB8AC3E}">
        <p14:creationId xmlns:p14="http://schemas.microsoft.com/office/powerpoint/2010/main" val="10189707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667" y="609600"/>
            <a:ext cx="10019763" cy="1320800"/>
          </a:xfrm>
        </p:spPr>
        <p:txBody>
          <a:bodyPr>
            <a:normAutofit/>
          </a:bodyPr>
          <a:lstStyle/>
          <a:p>
            <a:pPr algn="just"/>
            <a:r>
              <a:rPr lang="en-US" sz="3200" b="1" dirty="0" smtClean="0">
                <a:solidFill>
                  <a:schemeClr val="tx1"/>
                </a:solidFill>
                <a:latin typeface="Times New Roman" panose="02020603050405020304" pitchFamily="18" charset="0"/>
                <a:cs typeface="Times New Roman" panose="02020603050405020304" pitchFamily="18" charset="0"/>
              </a:rPr>
              <a:t>2. To </a:t>
            </a:r>
            <a:r>
              <a:rPr lang="en-US" sz="3200" b="1" dirty="0">
                <a:solidFill>
                  <a:schemeClr val="tx1"/>
                </a:solidFill>
                <a:latin typeface="Times New Roman" panose="02020603050405020304" pitchFamily="18" charset="0"/>
                <a:cs typeface="Times New Roman" panose="02020603050405020304" pitchFamily="18" charset="0"/>
              </a:rPr>
              <a:t>estimate the market potential of I</a:t>
            </a:r>
            <a:r>
              <a:rPr lang="en-US" sz="3200" b="1" dirty="0" smtClean="0">
                <a:solidFill>
                  <a:schemeClr val="tx1"/>
                </a:solidFill>
                <a:latin typeface="Times New Roman" panose="02020603050405020304" pitchFamily="18" charset="0"/>
                <a:cs typeface="Times New Roman" panose="02020603050405020304" pitchFamily="18" charset="0"/>
              </a:rPr>
              <a:t>ndia Farm </a:t>
            </a:r>
            <a:r>
              <a:rPr lang="en-US" sz="3200" b="1" dirty="0">
                <a:solidFill>
                  <a:schemeClr val="tx1"/>
                </a:solidFill>
                <a:latin typeface="Times New Roman" panose="02020603050405020304" pitchFamily="18" charset="0"/>
                <a:cs typeface="Times New Roman" panose="02020603050405020304" pitchFamily="18" charset="0"/>
              </a:rPr>
              <a:t>Care Private Limited </a:t>
            </a:r>
            <a:r>
              <a:rPr lang="en-US" sz="3200" b="1" dirty="0" smtClean="0">
                <a:solidFill>
                  <a:schemeClr val="tx1"/>
                </a:solidFill>
                <a:latin typeface="Times New Roman" panose="02020603050405020304" pitchFamily="18" charset="0"/>
                <a:cs typeface="Times New Roman" panose="02020603050405020304" pitchFamily="18" charset="0"/>
              </a:rPr>
              <a:t>products </a:t>
            </a:r>
            <a:r>
              <a:rPr lang="en-US" sz="3200" b="1" dirty="0">
                <a:solidFill>
                  <a:schemeClr val="tx1"/>
                </a:solidFill>
                <a:latin typeface="Times New Roman" panose="02020603050405020304" pitchFamily="18" charset="0"/>
                <a:cs typeface="Times New Roman" panose="02020603050405020304" pitchFamily="18" charset="0"/>
              </a:rPr>
              <a:t>in Baroda district.</a:t>
            </a:r>
            <a:endParaRPr lang="en-US" sz="32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17408941"/>
              </p:ext>
            </p:extLst>
          </p:nvPr>
        </p:nvGraphicFramePr>
        <p:xfrm>
          <a:off x="772732" y="2160652"/>
          <a:ext cx="8512935" cy="2824552"/>
        </p:xfrm>
        <a:graphic>
          <a:graphicData uri="http://schemas.openxmlformats.org/drawingml/2006/table">
            <a:tbl>
              <a:tblPr firstRow="1" firstCol="1" bandRow="1">
                <a:tableStyleId>{5C22544A-7EE6-4342-B048-85BDC9FD1C3A}</a:tableStyleId>
              </a:tblPr>
              <a:tblGrid>
                <a:gridCol w="3036477"/>
                <a:gridCol w="2641135"/>
                <a:gridCol w="2835323"/>
              </a:tblGrid>
              <a:tr h="680617">
                <a:tc gridSpan="3">
                  <a:txBody>
                    <a:bodyPr/>
                    <a:lstStyle/>
                    <a:p>
                      <a:pPr marL="0" marR="0" algn="ctr">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Baroda District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r>
              <a:tr h="680617">
                <a:tc>
                  <a:txBody>
                    <a:bodyPr/>
                    <a:lstStyle/>
                    <a:p>
                      <a:pPr marL="0" marR="0" algn="l">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Trust Rize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a:effectLst/>
                          <a:latin typeface="Times New Roman" panose="02020603050405020304" pitchFamily="18" charset="0"/>
                          <a:cs typeface="Times New Roman" panose="02020603050405020304" pitchFamily="18" charset="0"/>
                        </a:rPr>
                        <a:t>Trust Up</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680617">
                <a:tc>
                  <a:txBody>
                    <a:bodyPr/>
                    <a:lstStyle/>
                    <a:p>
                      <a:pPr marL="0" marR="0" algn="l">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No. of dealers/Distributor</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150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150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680617">
                <a:tc>
                  <a:txBody>
                    <a:bodyPr/>
                    <a:lstStyle/>
                    <a:p>
                      <a:pPr marL="0" marR="0" algn="l">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Average revenue </a:t>
                      </a:r>
                      <a:r>
                        <a:rPr lang="en-US" sz="2400" dirty="0" smtClean="0">
                          <a:effectLst/>
                          <a:latin typeface="Times New Roman" panose="02020603050405020304" pitchFamily="18" charset="0"/>
                          <a:cs typeface="Times New Roman" panose="02020603050405020304" pitchFamily="18" charset="0"/>
                        </a:rPr>
                        <a:t>(Rs.)</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177314.77</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just">
                        <a:lnSpc>
                          <a:spcPct val="107000"/>
                        </a:lnSpc>
                        <a:spcBef>
                          <a:spcPts val="0"/>
                        </a:spcBef>
                        <a:spcAft>
                          <a:spcPts val="200"/>
                        </a:spcAft>
                      </a:pPr>
                      <a:r>
                        <a:rPr lang="en-US" sz="2400" dirty="0">
                          <a:effectLst/>
                          <a:latin typeface="Times New Roman" panose="02020603050405020304" pitchFamily="18" charset="0"/>
                          <a:cs typeface="Times New Roman" panose="02020603050405020304" pitchFamily="18" charset="0"/>
                        </a:rPr>
                        <a:t>943516</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6" name="Rectangle 5"/>
          <p:cNvSpPr/>
          <p:nvPr/>
        </p:nvSpPr>
        <p:spPr>
          <a:xfrm>
            <a:off x="807075" y="1745734"/>
            <a:ext cx="6096000" cy="369332"/>
          </a:xfrm>
          <a:prstGeom prst="rect">
            <a:avLst/>
          </a:prstGeom>
        </p:spPr>
        <p:txBody>
          <a:bodyPr>
            <a:spAutoFit/>
          </a:bodyPr>
          <a:lstStyle/>
          <a:p>
            <a:pPr lvl="0" algn="just" defTabSz="914400" eaLnBrk="0" fontAlgn="base" hangingPunct="0">
              <a:spcBef>
                <a:spcPct val="0"/>
              </a:spcBef>
              <a:spcAft>
                <a:spcPct val="0"/>
              </a:spcAft>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Table: 4.2 Baroda district average </a:t>
            </a:r>
            <a:r>
              <a:rPr lang="en-US"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revenue</a:t>
            </a:r>
            <a:endParaRPr lang="en-US" sz="1600" dirty="0"/>
          </a:p>
        </p:txBody>
      </p:sp>
      <p:sp>
        <p:nvSpPr>
          <p:cNvPr id="7" name="TextBox 6"/>
          <p:cNvSpPr txBox="1"/>
          <p:nvPr/>
        </p:nvSpPr>
        <p:spPr>
          <a:xfrm>
            <a:off x="807075" y="5061397"/>
            <a:ext cx="4099776" cy="646331"/>
          </a:xfrm>
          <a:prstGeom prst="rect">
            <a:avLst/>
          </a:prstGeom>
          <a:noFill/>
        </p:spPr>
        <p:txBody>
          <a:bodyPr wrap="square" rtlCol="0">
            <a:spAutoFit/>
          </a:bodyPr>
          <a:lstStyle/>
          <a:p>
            <a:pPr lvl="0"/>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Source: compiled from field survey.</a:t>
            </a:r>
            <a:endParaRPr lang="en-US" sz="2800" dirty="0">
              <a:latin typeface="Arial" panose="020B0604020202020204" pitchFamily="34" charset="0"/>
            </a:endParaRPr>
          </a:p>
          <a:p>
            <a:endParaRPr lang="en-US" dirty="0"/>
          </a:p>
        </p:txBody>
      </p:sp>
      <p:sp>
        <p:nvSpPr>
          <p:cNvPr id="8" name="Slide Number Placeholder 7"/>
          <p:cNvSpPr>
            <a:spLocks noGrp="1"/>
          </p:cNvSpPr>
          <p:nvPr>
            <p:ph type="sldNum" sz="quarter" idx="12"/>
          </p:nvPr>
        </p:nvSpPr>
        <p:spPr/>
        <p:txBody>
          <a:bodyPr/>
          <a:lstStyle/>
          <a:p>
            <a:fld id="{E97799C9-84D9-46D2-A11E-BCF8A720529D}" type="slidenum">
              <a:rPr lang="en-US" smtClean="0"/>
              <a:t>18</a:t>
            </a:fld>
            <a:endParaRPr lang="en-US" dirty="0"/>
          </a:p>
        </p:txBody>
      </p:sp>
    </p:spTree>
    <p:extLst>
      <p:ext uri="{BB962C8B-B14F-4D97-AF65-F5344CB8AC3E}">
        <p14:creationId xmlns:p14="http://schemas.microsoft.com/office/powerpoint/2010/main" val="23791660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r>
              <a:rPr lang="en-US" dirty="0" smtClean="0"/>
              <a:t>…</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2247370"/>
              </p:ext>
            </p:extLst>
          </p:nvPr>
        </p:nvGraphicFramePr>
        <p:xfrm>
          <a:off x="463640" y="1764407"/>
          <a:ext cx="10483402" cy="3412900"/>
        </p:xfrm>
        <a:graphic>
          <a:graphicData uri="http://schemas.openxmlformats.org/drawingml/2006/table">
            <a:tbl>
              <a:tblPr firstRow="1" firstCol="1" bandRow="1">
                <a:tableStyleId>{5C22544A-7EE6-4342-B048-85BDC9FD1C3A}</a:tableStyleId>
              </a:tblPr>
              <a:tblGrid>
                <a:gridCol w="2060619"/>
                <a:gridCol w="3014355"/>
                <a:gridCol w="2459166"/>
                <a:gridCol w="2949262"/>
              </a:tblGrid>
              <a:tr h="682580">
                <a:tc gridSpan="2">
                  <a:txBody>
                    <a:bodyPr/>
                    <a:lstStyle/>
                    <a:p>
                      <a:pPr algn="just">
                        <a:lnSpc>
                          <a:spcPct val="150000"/>
                        </a:lnSpc>
                        <a:spcAft>
                          <a:spcPts val="0"/>
                        </a:spcAft>
                      </a:pPr>
                      <a:r>
                        <a:rPr lang="en-US" sz="2400" dirty="0">
                          <a:effectLst/>
                          <a:latin typeface="Times New Roman" panose="02020603050405020304" pitchFamily="18" charset="0"/>
                          <a:cs typeface="Times New Roman" panose="02020603050405020304" pitchFamily="18" charset="0"/>
                        </a:rPr>
                        <a:t>For Trust Rize product.</a:t>
                      </a:r>
                    </a:p>
                  </a:txBody>
                  <a:tcPr marL="68580" marR="68580" marT="0" marB="0" anchor="b"/>
                </a:tc>
                <a:tc hMerge="1">
                  <a:txBody>
                    <a:bodyPr/>
                    <a:lstStyle/>
                    <a:p>
                      <a:endParaRPr lang="en-US"/>
                    </a:p>
                  </a:txBody>
                  <a:tcPr/>
                </a:tc>
                <a:tc gridSpan="2">
                  <a:txBody>
                    <a:bodyPr/>
                    <a:lstStyle/>
                    <a:p>
                      <a:pPr algn="just">
                        <a:lnSpc>
                          <a:spcPct val="150000"/>
                        </a:lnSpc>
                        <a:spcAft>
                          <a:spcPts val="0"/>
                        </a:spcAft>
                      </a:pPr>
                      <a:r>
                        <a:rPr lang="en-US" sz="2400">
                          <a:effectLst/>
                          <a:latin typeface="Times New Roman" panose="02020603050405020304" pitchFamily="18" charset="0"/>
                          <a:cs typeface="Times New Roman" panose="02020603050405020304" pitchFamily="18" charset="0"/>
                        </a:rPr>
                        <a:t> For Trust Up product.</a:t>
                      </a:r>
                    </a:p>
                  </a:txBody>
                  <a:tcPr marL="68580" marR="68580" marT="0" marB="0" anchor="b"/>
                </a:tc>
                <a:tc hMerge="1">
                  <a:txBody>
                    <a:bodyPr/>
                    <a:lstStyle/>
                    <a:p>
                      <a:endParaRPr lang="en-US"/>
                    </a:p>
                  </a:txBody>
                  <a:tcPr/>
                </a:tc>
              </a:tr>
              <a:tr h="1365160">
                <a:tc>
                  <a:txBody>
                    <a:bodyPr/>
                    <a:lstStyle/>
                    <a:p>
                      <a:pPr marL="0" marR="0" algn="just">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Market Size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just">
                        <a:lnSpc>
                          <a:spcPct val="150000"/>
                        </a:lnSpc>
                        <a:spcAft>
                          <a:spcPts val="0"/>
                        </a:spcAft>
                      </a:pPr>
                      <a:r>
                        <a:rPr lang="en-US" sz="2400" dirty="0">
                          <a:effectLst/>
                          <a:latin typeface="Times New Roman" panose="02020603050405020304" pitchFamily="18" charset="0"/>
                          <a:cs typeface="Times New Roman" panose="02020603050405020304" pitchFamily="18" charset="0"/>
                        </a:rPr>
                        <a:t>(177314.77 * 150) </a:t>
                      </a:r>
                    </a:p>
                  </a:txBody>
                  <a:tcPr marL="68580" marR="68580" marT="0" marB="0" anchor="b"/>
                </a:tc>
                <a:tc>
                  <a:txBody>
                    <a:bodyPr/>
                    <a:lstStyle/>
                    <a:p>
                      <a:pPr algn="just">
                        <a:lnSpc>
                          <a:spcPct val="150000"/>
                        </a:lnSpc>
                        <a:spcAft>
                          <a:spcPts val="0"/>
                        </a:spcAft>
                      </a:pPr>
                      <a:r>
                        <a:rPr lang="en-US" sz="2400" dirty="0">
                          <a:effectLst/>
                          <a:latin typeface="Times New Roman" panose="02020603050405020304" pitchFamily="18" charset="0"/>
                          <a:cs typeface="Times New Roman" panose="02020603050405020304" pitchFamily="18" charset="0"/>
                        </a:rPr>
                        <a:t> Market Size    =</a:t>
                      </a:r>
                    </a:p>
                  </a:txBody>
                  <a:tcPr marL="68580" marR="68580" marT="0" marB="0" anchor="b"/>
                </a:tc>
                <a:tc>
                  <a:txBody>
                    <a:bodyPr/>
                    <a:lstStyle/>
                    <a:p>
                      <a:pPr algn="just">
                        <a:lnSpc>
                          <a:spcPct val="150000"/>
                        </a:lnSpc>
                        <a:spcAft>
                          <a:spcPts val="0"/>
                        </a:spcAft>
                      </a:pPr>
                      <a:r>
                        <a:rPr lang="en-US" sz="2400">
                          <a:effectLst/>
                          <a:latin typeface="Times New Roman" panose="02020603050405020304" pitchFamily="18" charset="0"/>
                          <a:cs typeface="Times New Roman" panose="02020603050405020304" pitchFamily="18" charset="0"/>
                        </a:rPr>
                        <a:t>943516 * 150 </a:t>
                      </a:r>
                    </a:p>
                  </a:txBody>
                  <a:tcPr marL="68580" marR="68580" marT="0" marB="0" anchor="b"/>
                </a:tc>
              </a:tr>
              <a:tr h="1365160">
                <a:tc>
                  <a:txBody>
                    <a:bodyPr/>
                    <a:lstStyle/>
                    <a:p>
                      <a:pPr marL="0" marR="0" algn="just">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algn="l">
                        <a:lnSpc>
                          <a:spcPct val="150000"/>
                        </a:lnSpc>
                        <a:spcAft>
                          <a:spcPts val="0"/>
                        </a:spcAft>
                      </a:pPr>
                      <a:r>
                        <a:rPr lang="en-US" sz="2400" dirty="0" smtClean="0">
                          <a:effectLst/>
                          <a:latin typeface="Times New Roman" panose="02020603050405020304" pitchFamily="18" charset="0"/>
                          <a:cs typeface="Times New Roman" panose="02020603050405020304" pitchFamily="18" charset="0"/>
                        </a:rPr>
                        <a:t>26597212.5</a:t>
                      </a:r>
                      <a:r>
                        <a:rPr lang="en-US" sz="2400" baseline="0" dirty="0" smtClean="0">
                          <a:effectLst/>
                          <a:latin typeface="Times New Roman" panose="02020603050405020304" pitchFamily="18" charset="0"/>
                          <a:cs typeface="Times New Roman" panose="02020603050405020304" pitchFamily="18" charset="0"/>
                        </a:rPr>
                        <a:t> </a:t>
                      </a:r>
                      <a:r>
                        <a:rPr lang="en-US" sz="2400" dirty="0" smtClean="0">
                          <a:effectLst/>
                          <a:latin typeface="Times New Roman" panose="02020603050405020304" pitchFamily="18" charset="0"/>
                          <a:cs typeface="Times New Roman" panose="02020603050405020304" pitchFamily="18" charset="0"/>
                        </a:rPr>
                        <a:t>(2.65 </a:t>
                      </a:r>
                      <a:r>
                        <a:rPr lang="en-US" sz="2400" dirty="0">
                          <a:effectLst/>
                          <a:latin typeface="Times New Roman" panose="02020603050405020304" pitchFamily="18" charset="0"/>
                          <a:cs typeface="Times New Roman" panose="02020603050405020304" pitchFamily="18" charset="0"/>
                        </a:rPr>
                        <a:t>crore)</a:t>
                      </a:r>
                    </a:p>
                  </a:txBody>
                  <a:tcPr marL="68580" marR="68580" marT="0" marB="0" anchor="b"/>
                </a:tc>
                <a:tc>
                  <a:txBody>
                    <a:bodyPr/>
                    <a:lstStyle/>
                    <a:p>
                      <a:pPr algn="just">
                        <a:lnSpc>
                          <a:spcPct val="150000"/>
                        </a:lnSpc>
                        <a:spcAft>
                          <a:spcPts val="0"/>
                        </a:spcAft>
                      </a:pPr>
                      <a:r>
                        <a:rPr lang="en-US" sz="2400" dirty="0">
                          <a:effectLst/>
                          <a:latin typeface="Times New Roman" panose="02020603050405020304" pitchFamily="18" charset="0"/>
                          <a:cs typeface="Times New Roman" panose="02020603050405020304" pitchFamily="18" charset="0"/>
                        </a:rPr>
                        <a:t>                          </a:t>
                      </a:r>
                    </a:p>
                  </a:txBody>
                  <a:tcPr marL="68580" marR="68580" marT="0" marB="0" anchor="b"/>
                </a:tc>
                <a:tc>
                  <a:txBody>
                    <a:bodyPr/>
                    <a:lstStyle/>
                    <a:p>
                      <a:pPr algn="l">
                        <a:lnSpc>
                          <a:spcPct val="150000"/>
                        </a:lnSpc>
                        <a:spcAft>
                          <a:spcPts val="0"/>
                        </a:spcAft>
                      </a:pPr>
                      <a:r>
                        <a:rPr lang="en-US" sz="2400" dirty="0">
                          <a:effectLst/>
                          <a:latin typeface="Times New Roman" panose="02020603050405020304" pitchFamily="18" charset="0"/>
                          <a:cs typeface="Times New Roman" panose="02020603050405020304" pitchFamily="18" charset="0"/>
                        </a:rPr>
                        <a:t>141527490 (14.15 crore)</a:t>
                      </a:r>
                    </a:p>
                  </a:txBody>
                  <a:tcPr marL="68580" marR="68580" marT="0" marB="0" anchor="b"/>
                </a:tc>
              </a:tr>
            </a:tbl>
          </a:graphicData>
        </a:graphic>
      </p:graphicFrame>
      <p:sp>
        <p:nvSpPr>
          <p:cNvPr id="5" name="Slide Number Placeholder 4"/>
          <p:cNvSpPr>
            <a:spLocks noGrp="1"/>
          </p:cNvSpPr>
          <p:nvPr>
            <p:ph type="sldNum" sz="quarter" idx="12"/>
          </p:nvPr>
        </p:nvSpPr>
        <p:spPr/>
        <p:txBody>
          <a:bodyPr/>
          <a:lstStyle/>
          <a:p>
            <a:fld id="{E97799C9-84D9-46D2-A11E-BCF8A720529D}" type="slidenum">
              <a:rPr lang="en-US" smtClean="0"/>
              <a:t>19</a:t>
            </a:fld>
            <a:endParaRPr lang="en-US" dirty="0"/>
          </a:p>
        </p:txBody>
      </p:sp>
    </p:spTree>
    <p:extLst>
      <p:ext uri="{BB962C8B-B14F-4D97-AF65-F5344CB8AC3E}">
        <p14:creationId xmlns:p14="http://schemas.microsoft.com/office/powerpoint/2010/main" val="2810749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287628"/>
            <a:ext cx="8596668" cy="1320800"/>
          </a:xfrm>
        </p:spPr>
        <p:txBody>
          <a:bodyPr/>
          <a:lstStyle/>
          <a:p>
            <a:r>
              <a:rPr lang="en-US" dirty="0" smtClean="0"/>
              <a:t>Company Introduction:</a:t>
            </a:r>
            <a:endParaRPr lang="en-US" dirty="0"/>
          </a:p>
        </p:txBody>
      </p:sp>
      <p:sp>
        <p:nvSpPr>
          <p:cNvPr id="3" name="Content Placeholder 2"/>
          <p:cNvSpPr>
            <a:spLocks noGrp="1"/>
          </p:cNvSpPr>
          <p:nvPr>
            <p:ph idx="1"/>
          </p:nvPr>
        </p:nvSpPr>
        <p:spPr>
          <a:xfrm>
            <a:off x="677333" y="1043188"/>
            <a:ext cx="10128041" cy="5814811"/>
          </a:xfrm>
        </p:spPr>
        <p:txBody>
          <a:bodyPr>
            <a:normAutofit/>
          </a:bodyPr>
          <a:lstStyle/>
          <a:p>
            <a:pPr>
              <a:buFont typeface="Wingdings" panose="05000000000000000000" pitchFamily="2" charset="2"/>
              <a:buChar char="q"/>
            </a:pPr>
            <a:r>
              <a:rPr lang="en-US" sz="2000" b="1" dirty="0" smtClean="0">
                <a:latin typeface="Times New Roman" panose="02020603050405020304" pitchFamily="18" charset="0"/>
                <a:cs typeface="Times New Roman" panose="02020603050405020304" pitchFamily="18" charset="0"/>
              </a:rPr>
              <a:t>BARODA AGRO CHEMICALS LIMITED (BACL) </a:t>
            </a:r>
            <a:r>
              <a:rPr lang="en-US" sz="2000" dirty="0" smtClean="0">
                <a:latin typeface="Times New Roman" panose="02020603050405020304" pitchFamily="18" charset="0"/>
                <a:cs typeface="Times New Roman" panose="02020603050405020304" pitchFamily="18" charset="0"/>
              </a:rPr>
              <a:t>was incorporated in 1996.</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Manufacturing Insecticides, Fungicides and Growth Promoting Products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ISO 9001 : 2008, 14001 : 2004 &amp; OHSAS 18001 : 2007 certified </a:t>
            </a:r>
          </a:p>
          <a:p>
            <a:pPr>
              <a:buFont typeface="Wingdings" panose="05000000000000000000" pitchFamily="2" charset="2"/>
              <a:buChar char="q"/>
            </a:pPr>
            <a:r>
              <a:rPr lang="en-US" sz="2000" dirty="0" smtClean="0">
                <a:latin typeface="Times New Roman" panose="02020603050405020304" pitchFamily="18" charset="0"/>
                <a:cs typeface="Times New Roman" panose="02020603050405020304" pitchFamily="18" charset="0"/>
              </a:rPr>
              <a:t>BACL has three unit started:</a:t>
            </a:r>
          </a:p>
          <a:p>
            <a:r>
              <a:rPr lang="en-US" sz="2000" b="1" dirty="0" smtClean="0">
                <a:latin typeface="Times New Roman" panose="02020603050405020304" pitchFamily="18" charset="0"/>
                <a:cs typeface="Times New Roman" panose="02020603050405020304" pitchFamily="18" charset="0"/>
              </a:rPr>
              <a:t>Ravi Plant Biotechnology </a:t>
            </a:r>
            <a:r>
              <a:rPr lang="en-US" sz="2000" dirty="0" smtClean="0">
                <a:latin typeface="Times New Roman" panose="02020603050405020304" pitchFamily="18" charset="0"/>
                <a:cs typeface="Times New Roman" panose="02020603050405020304" pitchFamily="18" charset="0"/>
              </a:rPr>
              <a:t>(2004)</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Manufacturing only Herbicides Products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ISO certification under process </a:t>
            </a:r>
          </a:p>
          <a:p>
            <a:r>
              <a:rPr lang="en-US" sz="2000" b="1" dirty="0" err="1" smtClean="0">
                <a:latin typeface="Times New Roman" panose="02020603050405020304" pitchFamily="18" charset="0"/>
                <a:cs typeface="Times New Roman" panose="02020603050405020304" pitchFamily="18" charset="0"/>
              </a:rPr>
              <a:t>Keesen</a:t>
            </a:r>
            <a:r>
              <a:rPr lang="en-US" sz="2000" b="1" dirty="0" smtClean="0">
                <a:latin typeface="Times New Roman" panose="02020603050405020304" pitchFamily="18" charset="0"/>
                <a:cs typeface="Times New Roman" panose="02020603050405020304" pitchFamily="18" charset="0"/>
              </a:rPr>
              <a:t> Crop Management </a:t>
            </a:r>
            <a:r>
              <a:rPr lang="en-US" sz="2000" dirty="0" smtClean="0">
                <a:latin typeface="Times New Roman" panose="02020603050405020304" pitchFamily="18" charset="0"/>
                <a:cs typeface="Times New Roman" panose="02020603050405020304" pitchFamily="18" charset="0"/>
              </a:rPr>
              <a:t>(2013)</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Manufacturing of Drip Irrigation System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ISO certification under process </a:t>
            </a:r>
          </a:p>
          <a:p>
            <a:r>
              <a:rPr lang="en-US" sz="2000" b="1" dirty="0" smtClean="0">
                <a:latin typeface="Times New Roman" panose="02020603050405020304" pitchFamily="18" charset="0"/>
                <a:cs typeface="Times New Roman" panose="02020603050405020304" pitchFamily="18" charset="0"/>
              </a:rPr>
              <a:t>India Farm Care private limited</a:t>
            </a:r>
            <a:r>
              <a:rPr lang="en-US" sz="2000" dirty="0" smtClean="0">
                <a:latin typeface="Times New Roman" panose="02020603050405020304" pitchFamily="18" charset="0"/>
                <a:cs typeface="Times New Roman" panose="02020603050405020304" pitchFamily="18" charset="0"/>
              </a:rPr>
              <a:t> (2014)</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Manufacturing of Crop Protection Products, Fertilizers, Irrigation Systems and </a:t>
            </a:r>
          </a:p>
          <a:p>
            <a:pPr>
              <a:buFont typeface="Wingdings" panose="05000000000000000000" pitchFamily="2" charset="2"/>
              <a:buChar char="§"/>
            </a:pPr>
            <a:r>
              <a:rPr lang="en-US" sz="2000" dirty="0" smtClean="0">
                <a:latin typeface="Times New Roman" panose="02020603050405020304" pitchFamily="18" charset="0"/>
                <a:cs typeface="Times New Roman" panose="02020603050405020304" pitchFamily="18" charset="0"/>
              </a:rPr>
              <a:t>Agricultural Implements </a:t>
            </a: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0" indent="0">
              <a:buNone/>
            </a:pPr>
            <a:endParaRPr lang="en-US" dirty="0" smtClean="0">
              <a:latin typeface="Times New Roman" panose="02020603050405020304" pitchFamily="18" charset="0"/>
              <a:cs typeface="Times New Roman" panose="02020603050405020304" pitchFamily="18" charset="0"/>
            </a:endParaRPr>
          </a:p>
          <a:p>
            <a:pPr marL="514350" indent="-514350">
              <a:buAutoNum type="arabicParenR"/>
            </a:pPr>
            <a:endParaRPr lang="en-US"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2</a:t>
            </a:fld>
            <a:endParaRPr lang="en-US" dirty="0"/>
          </a:p>
        </p:txBody>
      </p:sp>
    </p:spTree>
    <p:extLst>
      <p:ext uri="{BB962C8B-B14F-4D97-AF65-F5344CB8AC3E}">
        <p14:creationId xmlns:p14="http://schemas.microsoft.com/office/powerpoint/2010/main" val="32327904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000" b="1" dirty="0">
                <a:latin typeface="Times New Roman" panose="02020603050405020304" pitchFamily="18" charset="0"/>
                <a:cs typeface="Times New Roman" panose="02020603050405020304" pitchFamily="18" charset="0"/>
              </a:rPr>
              <a:t>Market share (Trust rize)</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22.49 lakh * 100 / 265.97 Lakh</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8.45 </a:t>
            </a:r>
            <a:r>
              <a:rPr lang="en-US" sz="2000" dirty="0" smtClean="0">
                <a:latin typeface="Times New Roman" panose="02020603050405020304" pitchFamily="18" charset="0"/>
                <a:cs typeface="Times New Roman" panose="02020603050405020304" pitchFamily="18" charset="0"/>
              </a:rPr>
              <a:t>percent</a:t>
            </a:r>
          </a:p>
          <a:p>
            <a:r>
              <a:rPr lang="en-US" sz="2000" b="1" dirty="0">
                <a:latin typeface="Times New Roman" panose="02020603050405020304" pitchFamily="18" charset="0"/>
                <a:cs typeface="Times New Roman" panose="02020603050405020304" pitchFamily="18" charset="0"/>
              </a:rPr>
              <a:t>Market share (Trust up)</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9.7 </a:t>
            </a:r>
            <a:r>
              <a:rPr lang="en-US" sz="2000" dirty="0">
                <a:latin typeface="Times New Roman" panose="02020603050405020304" pitchFamily="18" charset="0"/>
                <a:cs typeface="Times New Roman" panose="02020603050405020304" pitchFamily="18" charset="0"/>
              </a:rPr>
              <a:t>lakh * 100 / 141.5 Lakh</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a:t>
            </a:r>
            <a:r>
              <a:rPr lang="en-US" sz="2000" dirty="0">
                <a:latin typeface="Times New Roman" panose="02020603050405020304" pitchFamily="18" charset="0"/>
                <a:cs typeface="Times New Roman" panose="02020603050405020304" pitchFamily="18" charset="0"/>
              </a:rPr>
              <a:t>6.85 </a:t>
            </a:r>
            <a:r>
              <a:rPr lang="en-US" sz="2000" dirty="0" smtClean="0">
                <a:latin typeface="Times New Roman" panose="02020603050405020304" pitchFamily="18" charset="0"/>
                <a:cs typeface="Times New Roman" panose="02020603050405020304" pitchFamily="18" charset="0"/>
              </a:rPr>
              <a:t>percent</a:t>
            </a:r>
          </a:p>
          <a:p>
            <a:r>
              <a:rPr lang="en-IN" sz="2000" b="1" dirty="0" smtClean="0">
                <a:latin typeface="Times New Roman" panose="02020603050405020304" pitchFamily="18" charset="0"/>
                <a:cs typeface="Times New Roman" panose="02020603050405020304" pitchFamily="18" charset="0"/>
              </a:rPr>
              <a:t>Market Potential for</a:t>
            </a:r>
            <a:r>
              <a:rPr lang="en-IN" sz="2000" dirty="0" smtClean="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Trust Up and Trust Rize product in Baroda District</a:t>
            </a:r>
            <a:r>
              <a:rPr lang="en-US" sz="2000" b="1" i="1" dirty="0">
                <a:latin typeface="Times New Roman" panose="02020603050405020304" pitchFamily="18" charset="0"/>
                <a:cs typeface="Times New Roman" panose="02020603050405020304" pitchFamily="18" charset="0"/>
              </a:rPr>
              <a:t>. </a:t>
            </a:r>
            <a:endParaRPr lang="en-US" sz="2000" b="1" i="1"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		= </a:t>
            </a:r>
            <a:r>
              <a:rPr lang="en-US" sz="2000" dirty="0">
                <a:latin typeface="Times New Roman" panose="02020603050405020304" pitchFamily="18" charset="0"/>
                <a:cs typeface="Times New Roman" panose="02020603050405020304" pitchFamily="18" charset="0"/>
              </a:rPr>
              <a:t>150 * 24.41 lakhs (as per calculated data)</a:t>
            </a:r>
          </a:p>
          <a:p>
            <a:pPr marL="0" indent="0">
              <a:buNone/>
            </a:pPr>
            <a:r>
              <a:rPr lang="en-US" sz="2000" dirty="0" smtClean="0">
                <a:latin typeface="Times New Roman" panose="02020603050405020304" pitchFamily="18" charset="0"/>
                <a:cs typeface="Times New Roman" panose="02020603050405020304" pitchFamily="18" charset="0"/>
              </a:rPr>
              <a:t>		= </a:t>
            </a:r>
            <a:r>
              <a:rPr lang="en-US" sz="2000" dirty="0">
                <a:latin typeface="Times New Roman" panose="02020603050405020304" pitchFamily="18" charset="0"/>
                <a:cs typeface="Times New Roman" panose="02020603050405020304" pitchFamily="18" charset="0"/>
              </a:rPr>
              <a:t>3661.5 lakh Rupees </a:t>
            </a:r>
            <a:endParaRPr lang="en-US" sz="2000" dirty="0" smtClean="0">
              <a:latin typeface="Times New Roman" panose="02020603050405020304" pitchFamily="18" charset="0"/>
              <a:cs typeface="Times New Roman" panose="02020603050405020304" pitchFamily="18" charset="0"/>
            </a:endParaRPr>
          </a:p>
          <a:p>
            <a:pPr marL="0" indent="0">
              <a:buNone/>
            </a:pPr>
            <a:r>
              <a:rPr lang="en-US" sz="2000" dirty="0">
                <a:latin typeface="Times New Roman" panose="02020603050405020304" pitchFamily="18" charset="0"/>
                <a:cs typeface="Times New Roman" panose="02020603050405020304" pitchFamily="18" charset="0"/>
              </a:rPr>
              <a:t>Thus, 36.61 crore of rupees is the market potentiality in Baroda district for Trust up and Trust rise products.</a:t>
            </a:r>
          </a:p>
          <a:p>
            <a:pPr marL="0" indent="0">
              <a:buNone/>
            </a:pPr>
            <a:endParaRPr lang="en-US" sz="2000" dirty="0"/>
          </a:p>
          <a:p>
            <a:endParaRPr lang="en-US" sz="2000"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20</a:t>
            </a:fld>
            <a:endParaRPr lang="en-US" dirty="0"/>
          </a:p>
        </p:txBody>
      </p:sp>
    </p:spTree>
    <p:extLst>
      <p:ext uri="{BB962C8B-B14F-4D97-AF65-F5344CB8AC3E}">
        <p14:creationId xmlns:p14="http://schemas.microsoft.com/office/powerpoint/2010/main" val="15657346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solidFill>
                  <a:schemeClr val="tx1"/>
                </a:solidFill>
                <a:latin typeface="Times New Roman" panose="02020603050405020304" pitchFamily="18" charset="0"/>
                <a:cs typeface="Times New Roman" panose="02020603050405020304" pitchFamily="18" charset="0"/>
              </a:rPr>
              <a:t>3</a:t>
            </a:r>
            <a:r>
              <a:rPr lang="en-US" sz="2800" b="1" dirty="0">
                <a:solidFill>
                  <a:schemeClr val="tx1"/>
                </a:solidFill>
                <a:latin typeface="Times New Roman" panose="02020603050405020304" pitchFamily="18" charset="0"/>
                <a:cs typeface="Times New Roman" panose="02020603050405020304" pitchFamily="18" charset="0"/>
              </a:rPr>
              <a:t>. To formulate the marketing strategies for launching the Neem (</a:t>
            </a:r>
            <a:r>
              <a:rPr lang="en-US" sz="2800" b="1" i="1" dirty="0">
                <a:solidFill>
                  <a:schemeClr val="tx1"/>
                </a:solidFill>
                <a:latin typeface="Times New Roman" panose="02020603050405020304" pitchFamily="18" charset="0"/>
                <a:cs typeface="Times New Roman" panose="02020603050405020304" pitchFamily="18" charset="0"/>
              </a:rPr>
              <a:t>Azadirachta indica</a:t>
            </a:r>
            <a:r>
              <a:rPr lang="en-US" sz="2800" b="1" dirty="0">
                <a:solidFill>
                  <a:schemeClr val="tx1"/>
                </a:solidFill>
                <a:latin typeface="Times New Roman" panose="02020603050405020304" pitchFamily="18" charset="0"/>
                <a:cs typeface="Times New Roman" panose="02020603050405020304" pitchFamily="18" charset="0"/>
              </a:rPr>
              <a:t>) product in Gujarat state. </a:t>
            </a:r>
            <a:r>
              <a:rPr lang="en-US" sz="2800" dirty="0">
                <a:solidFill>
                  <a:schemeClr val="tx1"/>
                </a:solidFill>
                <a:latin typeface="Times New Roman" panose="02020603050405020304" pitchFamily="18" charset="0"/>
                <a:cs typeface="Times New Roman" panose="02020603050405020304" pitchFamily="18" charset="0"/>
              </a:rPr>
              <a:t/>
            </a:r>
            <a:br>
              <a:rPr lang="en-US" sz="2800" dirty="0">
                <a:solidFill>
                  <a:schemeClr val="tx1"/>
                </a:solidFill>
                <a:latin typeface="Times New Roman" panose="02020603050405020304" pitchFamily="18" charset="0"/>
                <a:cs typeface="Times New Roman" panose="02020603050405020304" pitchFamily="18" charset="0"/>
              </a:rPr>
            </a:br>
            <a:endParaRPr lang="en-US"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86777766"/>
              </p:ext>
            </p:extLst>
          </p:nvPr>
        </p:nvGraphicFramePr>
        <p:xfrm>
          <a:off x="1416676" y="1930400"/>
          <a:ext cx="7547020" cy="3661579"/>
        </p:xfrm>
        <a:graphic>
          <a:graphicData uri="http://schemas.openxmlformats.org/drawingml/2006/table">
            <a:tbl>
              <a:tblPr firstRow="1" firstCol="1" bandRow="1">
                <a:tableStyleId>{5C22544A-7EE6-4342-B048-85BDC9FD1C3A}</a:tableStyleId>
              </a:tblPr>
              <a:tblGrid>
                <a:gridCol w="1591311"/>
                <a:gridCol w="2006048"/>
                <a:gridCol w="2006048"/>
                <a:gridCol w="1943613"/>
              </a:tblGrid>
              <a:tr h="355132">
                <a:tc gridSpan="4">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Age and awareness of Neem product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461179">
                <a:tc rowSpan="2">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Age(Years)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gridSpan="2">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Awareness</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rowSpan="2">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Total(n=100)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5132">
                <a:tc vMerge="1">
                  <a:txBody>
                    <a:bodyPr/>
                    <a:lstStyle/>
                    <a:p>
                      <a:endParaRPr lang="en-US"/>
                    </a:p>
                  </a:txBody>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Aware(n=34)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Not aware(n=66)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vMerge="1">
                  <a:txBody>
                    <a:bodyPr/>
                    <a:lstStyle/>
                    <a:p>
                      <a:endParaRPr lang="en-US"/>
                    </a:p>
                  </a:txBody>
                  <a:tcPr/>
                </a:tc>
              </a:tr>
              <a:tr h="35513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 to 25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513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26 to 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19(40.42)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28(59.57)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47(100)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513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51 to 75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14(32.55)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29(67.44)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43(100)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513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76 to 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1(10)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9(90)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513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34(34)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66(66)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100(100)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7" name="TextBox 6"/>
          <p:cNvSpPr txBox="1"/>
          <p:nvPr/>
        </p:nvSpPr>
        <p:spPr>
          <a:xfrm>
            <a:off x="1313646" y="1561068"/>
            <a:ext cx="5666704" cy="369332"/>
          </a:xfrm>
          <a:prstGeom prst="rect">
            <a:avLst/>
          </a:prstGeom>
          <a:noFill/>
        </p:spPr>
        <p:txBody>
          <a:bodyPr wrap="square" rtlCol="0">
            <a:spAutoFit/>
          </a:bodyPr>
          <a:lstStyle/>
          <a:p>
            <a:r>
              <a:rPr lang="en-US" b="1" dirty="0"/>
              <a:t>Table: 4.3 Age and Awareness of Neem product.</a:t>
            </a:r>
            <a:endParaRPr lang="en-US" dirty="0"/>
          </a:p>
        </p:txBody>
      </p:sp>
      <p:sp>
        <p:nvSpPr>
          <p:cNvPr id="8" name="Rectangle 7"/>
          <p:cNvSpPr/>
          <p:nvPr/>
        </p:nvSpPr>
        <p:spPr>
          <a:xfrm>
            <a:off x="1313646" y="5519172"/>
            <a:ext cx="8246772" cy="1338828"/>
          </a:xfrm>
          <a:prstGeom prst="rect">
            <a:avLst/>
          </a:prstGeom>
        </p:spPr>
        <p:txBody>
          <a:bodyPr wrap="square">
            <a:spAutoFit/>
          </a:bodyPr>
          <a:lstStyle/>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Source: compiled from field survey.</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Figures in parentheses indicate percentage to 'n' in each row)</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χ</a:t>
            </a:r>
            <a:r>
              <a:rPr lang="en-US"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3.471</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df</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a:t>
            </a:r>
            <a:r>
              <a:rPr lang="en-US"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a:t>
            </a:r>
            <a:r>
              <a:rPr lang="en-US"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χ</a:t>
            </a:r>
            <a:r>
              <a:rPr lang="en-US"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df</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  1.74</a:t>
            </a:r>
            <a:r>
              <a:rPr lang="en-US"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P(χ</a:t>
            </a:r>
            <a:r>
              <a:rPr lang="en-US" b="1" baseline="300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&gt; 3.471)  =  0.1763  Table value= 7.81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Slide Number Placeholder 8"/>
          <p:cNvSpPr>
            <a:spLocks noGrp="1"/>
          </p:cNvSpPr>
          <p:nvPr>
            <p:ph type="sldNum" sz="quarter" idx="12"/>
          </p:nvPr>
        </p:nvSpPr>
        <p:spPr/>
        <p:txBody>
          <a:bodyPr/>
          <a:lstStyle/>
          <a:p>
            <a:fld id="{E97799C9-84D9-46D2-A11E-BCF8A720529D}" type="slidenum">
              <a:rPr lang="en-US" smtClean="0"/>
              <a:t>21</a:t>
            </a:fld>
            <a:endParaRPr lang="en-US" dirty="0"/>
          </a:p>
        </p:txBody>
      </p:sp>
    </p:spTree>
    <p:extLst>
      <p:ext uri="{BB962C8B-B14F-4D97-AF65-F5344CB8AC3E}">
        <p14:creationId xmlns:p14="http://schemas.microsoft.com/office/powerpoint/2010/main" val="17693350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933876255"/>
              </p:ext>
            </p:extLst>
          </p:nvPr>
        </p:nvGraphicFramePr>
        <p:xfrm>
          <a:off x="1154806" y="1668667"/>
          <a:ext cx="8271316" cy="3200400"/>
        </p:xfrm>
        <a:graphic>
          <a:graphicData uri="http://schemas.openxmlformats.org/drawingml/2006/table">
            <a:tbl>
              <a:tblPr firstRow="1" firstCol="1" bandRow="1">
                <a:tableStyleId>{5C22544A-7EE6-4342-B048-85BDC9FD1C3A}</a:tableStyleId>
              </a:tblPr>
              <a:tblGrid>
                <a:gridCol w="2339257"/>
                <a:gridCol w="2050311"/>
                <a:gridCol w="2050311"/>
                <a:gridCol w="1831437"/>
              </a:tblGrid>
              <a:tr h="352882">
                <a:tc gridSpan="4">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Education and Awareness of Neem</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r>
              <a:tr h="352882">
                <a:tc rowSpan="2">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Education status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gridSpan="2">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r>
                        <a:rPr lang="en-US" sz="2000" dirty="0" err="1">
                          <a:effectLst/>
                          <a:latin typeface="Times New Roman" panose="02020603050405020304" pitchFamily="18" charset="0"/>
                          <a:cs typeface="Times New Roman" panose="02020603050405020304" pitchFamily="18" charset="0"/>
                        </a:rPr>
                        <a:t>Awarness</a:t>
                      </a: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rowSpan="2">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Total(n=100)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95345">
                <a:tc vMerge="1">
                  <a:txBody>
                    <a:bodyPr/>
                    <a:lstStyle/>
                    <a:p>
                      <a:endParaRPr lang="en-US"/>
                    </a:p>
                  </a:txBody>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Aware(n=33)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Not Aware(n=67)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vMerge="1">
                  <a:txBody>
                    <a:bodyPr/>
                    <a:lstStyle/>
                    <a:p>
                      <a:endParaRPr lang="en-US"/>
                    </a:p>
                  </a:txBody>
                  <a:tcPr/>
                </a:tc>
              </a:tr>
              <a:tr h="352882">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 to 10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9(23.07)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30(76.92)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39(100)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2882">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11 to 12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13(34.21)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25(65.78)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38(100)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2882">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Above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11(47.82)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12(52.17)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23(100)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52882">
                <a:tc>
                  <a:txBody>
                    <a:bodyPr/>
                    <a:lstStyle/>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Total</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33(33)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67(67)</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100(100)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7" name="Rectangle 6"/>
          <p:cNvSpPr/>
          <p:nvPr/>
        </p:nvSpPr>
        <p:spPr>
          <a:xfrm>
            <a:off x="950128" y="1119031"/>
            <a:ext cx="5500801" cy="369332"/>
          </a:xfrm>
          <a:prstGeom prst="rect">
            <a:avLst/>
          </a:prstGeom>
        </p:spPr>
        <p:txBody>
          <a:bodyPr wrap="none">
            <a:spAutoFit/>
          </a:bodyPr>
          <a:lstStyle/>
          <a:p>
            <a:r>
              <a:rPr lang="en-US" b="1" dirty="0">
                <a:latin typeface="Times New Roman" panose="02020603050405020304" pitchFamily="18" charset="0"/>
                <a:ea typeface="Times New Roman" panose="02020603050405020304" pitchFamily="18" charset="0"/>
              </a:rPr>
              <a:t> Table: 4.4 </a:t>
            </a:r>
            <a:r>
              <a:rPr lang="en-US" b="1" dirty="0">
                <a:solidFill>
                  <a:srgbClr val="000000"/>
                </a:solidFill>
                <a:latin typeface="Times New Roman" panose="02020603050405020304" pitchFamily="18" charset="0"/>
                <a:ea typeface="Times New Roman" panose="02020603050405020304" pitchFamily="18" charset="0"/>
              </a:rPr>
              <a:t>Education and Awareness of Neem product</a:t>
            </a:r>
            <a:endParaRPr lang="en-US" dirty="0"/>
          </a:p>
        </p:txBody>
      </p:sp>
      <p:sp>
        <p:nvSpPr>
          <p:cNvPr id="8" name="Rectangle 7"/>
          <p:cNvSpPr/>
          <p:nvPr/>
        </p:nvSpPr>
        <p:spPr>
          <a:xfrm>
            <a:off x="1064654" y="4816831"/>
            <a:ext cx="8311166" cy="1338828"/>
          </a:xfrm>
          <a:prstGeom prst="rect">
            <a:avLst/>
          </a:prstGeom>
        </p:spPr>
        <p:txBody>
          <a:bodyPr wrap="square">
            <a:spAutoFit/>
          </a:bodyPr>
          <a:lstStyle/>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Source: compiled from field survey.</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(Figures in parentheses </a:t>
            </a:r>
            <a:r>
              <a:rPr lang="en-US"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indiacte</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percentage to 'n' in each row)</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800"/>
              </a:spcAft>
            </a:pP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χ</a:t>
            </a:r>
            <a:r>
              <a:rPr lang="en-US"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4.049</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df</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χ</a:t>
            </a:r>
            <a:r>
              <a:rPr lang="en-US"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r>
              <a:rPr lang="en-US"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df</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2.02</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P(χ</a:t>
            </a:r>
            <a:r>
              <a:rPr lang="en-US" b="1" baseline="30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&gt; 4.049) = 0.1321   </a:t>
            </a:r>
            <a:r>
              <a:rPr lang="en-US" b="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Tv</a:t>
            </a:r>
            <a:r>
              <a:rPr lang="en-U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5.99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Slide Number Placeholder 8"/>
          <p:cNvSpPr>
            <a:spLocks noGrp="1"/>
          </p:cNvSpPr>
          <p:nvPr>
            <p:ph type="sldNum" sz="quarter" idx="12"/>
          </p:nvPr>
        </p:nvSpPr>
        <p:spPr/>
        <p:txBody>
          <a:bodyPr/>
          <a:lstStyle/>
          <a:p>
            <a:fld id="{E97799C9-84D9-46D2-A11E-BCF8A720529D}" type="slidenum">
              <a:rPr lang="en-US" smtClean="0"/>
              <a:t>22</a:t>
            </a:fld>
            <a:endParaRPr lang="en-US" dirty="0"/>
          </a:p>
        </p:txBody>
      </p:sp>
    </p:spTree>
    <p:extLst>
      <p:ext uri="{BB962C8B-B14F-4D97-AF65-F5344CB8AC3E}">
        <p14:creationId xmlns:p14="http://schemas.microsoft.com/office/powerpoint/2010/main" val="21659302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 </a:t>
            </a:r>
            <a:r>
              <a:rPr lang="en-US" sz="2800" b="1" dirty="0">
                <a:solidFill>
                  <a:schemeClr val="tx1"/>
                </a:solidFill>
                <a:latin typeface="Times New Roman" panose="02020603050405020304" pitchFamily="18" charset="0"/>
                <a:cs typeface="Times New Roman" panose="02020603050405020304" pitchFamily="18" charset="0"/>
              </a:rPr>
              <a:t>Table: 4.5 Size of </a:t>
            </a:r>
            <a:r>
              <a:rPr lang="en-US" sz="2800" b="1" dirty="0" smtClean="0">
                <a:solidFill>
                  <a:schemeClr val="tx1"/>
                </a:solidFill>
                <a:latin typeface="Times New Roman" panose="02020603050405020304" pitchFamily="18" charset="0"/>
                <a:cs typeface="Times New Roman" panose="02020603050405020304" pitchFamily="18" charset="0"/>
              </a:rPr>
              <a:t>land </a:t>
            </a:r>
            <a:r>
              <a:rPr lang="en-US" sz="2800" b="1" dirty="0">
                <a:solidFill>
                  <a:schemeClr val="tx1"/>
                </a:solidFill>
                <a:latin typeface="Times New Roman" panose="02020603050405020304" pitchFamily="18" charset="0"/>
                <a:cs typeface="Times New Roman" panose="02020603050405020304" pitchFamily="18" charset="0"/>
              </a:rPr>
              <a:t>h</a:t>
            </a:r>
            <a:r>
              <a:rPr lang="en-US" sz="2800" b="1" dirty="0" smtClean="0">
                <a:solidFill>
                  <a:schemeClr val="tx1"/>
                </a:solidFill>
                <a:latin typeface="Times New Roman" panose="02020603050405020304" pitchFamily="18" charset="0"/>
                <a:cs typeface="Times New Roman" panose="02020603050405020304" pitchFamily="18" charset="0"/>
              </a:rPr>
              <a:t>olding </a:t>
            </a:r>
            <a:r>
              <a:rPr lang="en-US" sz="2800" b="1" dirty="0">
                <a:solidFill>
                  <a:schemeClr val="tx1"/>
                </a:solidFill>
                <a:latin typeface="Times New Roman" panose="02020603050405020304" pitchFamily="18" charset="0"/>
                <a:cs typeface="Times New Roman" panose="02020603050405020304" pitchFamily="18" charset="0"/>
              </a:rPr>
              <a:t>and </a:t>
            </a:r>
            <a:r>
              <a:rPr lang="en-US" sz="2800" b="1" dirty="0" smtClean="0">
                <a:solidFill>
                  <a:schemeClr val="tx1"/>
                </a:solidFill>
                <a:latin typeface="Times New Roman" panose="02020603050405020304" pitchFamily="18" charset="0"/>
                <a:cs typeface="Times New Roman" panose="02020603050405020304" pitchFamily="18" charset="0"/>
              </a:rPr>
              <a:t>awareness </a:t>
            </a:r>
            <a:r>
              <a:rPr lang="en-US" sz="2800" b="1" dirty="0">
                <a:solidFill>
                  <a:schemeClr val="tx1"/>
                </a:solidFill>
                <a:latin typeface="Times New Roman" panose="02020603050405020304" pitchFamily="18" charset="0"/>
                <a:cs typeface="Times New Roman" panose="02020603050405020304" pitchFamily="18" charset="0"/>
              </a:rPr>
              <a:t>of  </a:t>
            </a:r>
            <a:r>
              <a:rPr lang="en-US" sz="2800" b="1" dirty="0" smtClean="0">
                <a:solidFill>
                  <a:schemeClr val="tx1"/>
                </a:solidFill>
                <a:latin typeface="Times New Roman" panose="02020603050405020304" pitchFamily="18" charset="0"/>
                <a:cs typeface="Times New Roman" panose="02020603050405020304" pitchFamily="18" charset="0"/>
              </a:rPr>
              <a:t>     	neem </a:t>
            </a:r>
            <a:r>
              <a:rPr lang="en-US" sz="2800" b="1" dirty="0">
                <a:solidFill>
                  <a:schemeClr val="tx1"/>
                </a:solidFill>
                <a:latin typeface="Times New Roman" panose="02020603050405020304" pitchFamily="18" charset="0"/>
                <a:cs typeface="Times New Roman" panose="02020603050405020304" pitchFamily="18" charset="0"/>
              </a:rPr>
              <a:t>product</a:t>
            </a:r>
            <a:endParaRPr lang="en-US" sz="2800" dirty="0">
              <a:solidFill>
                <a:schemeClr val="tx1"/>
              </a:solidFill>
              <a:latin typeface="Times New Roman" panose="02020603050405020304" pitchFamily="18" charset="0"/>
              <a:cs typeface="Times New Roman" panose="02020603050405020304" pitchFamily="18"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66703895"/>
              </p:ext>
            </p:extLst>
          </p:nvPr>
        </p:nvGraphicFramePr>
        <p:xfrm>
          <a:off x="677334" y="1685702"/>
          <a:ext cx="8596668" cy="3683704"/>
        </p:xfrm>
        <a:graphic>
          <a:graphicData uri="http://schemas.openxmlformats.org/drawingml/2006/table">
            <a:tbl>
              <a:tblPr firstRow="1" firstCol="1" bandRow="1">
                <a:tableStyleId>{5C22544A-7EE6-4342-B048-85BDC9FD1C3A}</a:tableStyleId>
              </a:tblPr>
              <a:tblGrid>
                <a:gridCol w="2825720"/>
                <a:gridCol w="2060619"/>
                <a:gridCol w="2228045"/>
                <a:gridCol w="1482284"/>
              </a:tblGrid>
              <a:tr h="431393">
                <a:tc gridSpan="3">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Size of </a:t>
                      </a:r>
                      <a:r>
                        <a:rPr lang="en-US" sz="2000" dirty="0" smtClean="0">
                          <a:effectLst/>
                          <a:latin typeface="Times New Roman" panose="02020603050405020304" pitchFamily="18" charset="0"/>
                          <a:cs typeface="Times New Roman" panose="02020603050405020304" pitchFamily="18" charset="0"/>
                        </a:rPr>
                        <a:t>land </a:t>
                      </a:r>
                      <a:r>
                        <a:rPr lang="en-US" sz="2000" dirty="0" err="1">
                          <a:effectLst/>
                          <a:latin typeface="Times New Roman" panose="02020603050405020304" pitchFamily="18" charset="0"/>
                          <a:cs typeface="Times New Roman" panose="02020603050405020304" pitchFamily="18" charset="0"/>
                        </a:rPr>
                        <a:t>l</a:t>
                      </a:r>
                      <a:r>
                        <a:rPr lang="en-US" sz="2000" dirty="0" err="1" smtClean="0">
                          <a:effectLst/>
                          <a:latin typeface="Times New Roman" panose="02020603050405020304" pitchFamily="18" charset="0"/>
                          <a:cs typeface="Times New Roman" panose="02020603050405020304" pitchFamily="18" charset="0"/>
                        </a:rPr>
                        <a:t>olding</a:t>
                      </a:r>
                      <a:r>
                        <a:rPr lang="en-US" sz="2000" dirty="0" smtClean="0">
                          <a:effectLst/>
                          <a:latin typeface="Times New Roman" panose="02020603050405020304" pitchFamily="18" charset="0"/>
                          <a:cs typeface="Times New Roman" panose="02020603050405020304" pitchFamily="18" charset="0"/>
                        </a:rPr>
                        <a:t> </a:t>
                      </a:r>
                      <a:r>
                        <a:rPr lang="en-US" sz="2000" dirty="0">
                          <a:effectLst/>
                          <a:latin typeface="Times New Roman" panose="02020603050405020304" pitchFamily="18" charset="0"/>
                          <a:cs typeface="Times New Roman" panose="02020603050405020304" pitchFamily="18" charset="0"/>
                        </a:rPr>
                        <a:t>and </a:t>
                      </a:r>
                      <a:r>
                        <a:rPr lang="en-US" sz="2000" dirty="0" smtClean="0">
                          <a:effectLst/>
                          <a:latin typeface="Times New Roman" panose="02020603050405020304" pitchFamily="18" charset="0"/>
                          <a:cs typeface="Times New Roman" panose="02020603050405020304" pitchFamily="18" charset="0"/>
                        </a:rPr>
                        <a:t>awareness </a:t>
                      </a:r>
                      <a:r>
                        <a:rPr lang="en-US" sz="2000" dirty="0">
                          <a:effectLst/>
                          <a:latin typeface="Times New Roman" panose="02020603050405020304" pitchFamily="18" charset="0"/>
                          <a:cs typeface="Times New Roman" panose="02020603050405020304" pitchFamily="18" charset="0"/>
                        </a:rPr>
                        <a:t>of </a:t>
                      </a:r>
                      <a:r>
                        <a:rPr lang="en-US" sz="2000" dirty="0" smtClean="0">
                          <a:effectLst/>
                          <a:latin typeface="Times New Roman" panose="02020603050405020304" pitchFamily="18" charset="0"/>
                          <a:cs typeface="Times New Roman" panose="02020603050405020304" pitchFamily="18" charset="0"/>
                        </a:rPr>
                        <a:t>neem </a:t>
                      </a:r>
                      <a:r>
                        <a:rPr lang="en-US" sz="2000" dirty="0">
                          <a:effectLst/>
                          <a:latin typeface="Times New Roman" panose="02020603050405020304" pitchFamily="18" charset="0"/>
                          <a:cs typeface="Times New Roman" panose="02020603050405020304" pitchFamily="18" charset="0"/>
                        </a:rPr>
                        <a:t>product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31393">
                <a:tc rowSpan="2">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p>
                    <a:p>
                      <a:pPr marL="0" marR="0">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Area Holding(ha)</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gridSpan="2">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Awareness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rowSpan="2">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p>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83304">
                <a:tc vMerge="1">
                  <a:txBody>
                    <a:bodyPr/>
                    <a:lstStyle/>
                    <a:p>
                      <a:endParaRPr lang="en-US"/>
                    </a:p>
                  </a:txBody>
                  <a:tcPr/>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Aware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Not aware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vMerge="1">
                  <a:txBody>
                    <a:bodyPr/>
                    <a:lstStyle/>
                    <a:p>
                      <a:endParaRPr lang="en-US"/>
                    </a:p>
                  </a:txBody>
                  <a:tcPr/>
                </a:tc>
              </a:tr>
              <a:tr h="431393">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 to 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19(54.00)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22(46.00)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41(100)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31393">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 to 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15(55.00)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12(45.00)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27(100)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31393">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4 to 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5(29.41)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12(70.58)</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17(100)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31393">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Above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11(73.33)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4(26.66)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15(100)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31393">
                <a:tc>
                  <a:txBody>
                    <a:bodyPr/>
                    <a:lstStyle/>
                    <a:p>
                      <a:pPr marL="0" marR="0">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50(50)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50(50)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100(100)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5" name="Rectangle 4"/>
          <p:cNvSpPr/>
          <p:nvPr/>
        </p:nvSpPr>
        <p:spPr>
          <a:xfrm>
            <a:off x="587182" y="5519172"/>
            <a:ext cx="8596668" cy="1338828"/>
          </a:xfrm>
          <a:prstGeom prst="rect">
            <a:avLst/>
          </a:prstGeom>
        </p:spPr>
        <p:txBody>
          <a:bodyPr wrap="square">
            <a:spAutoFit/>
          </a:bodyPr>
          <a:lstStyle/>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Source: compiled from field survey.</a:t>
            </a:r>
            <a:r>
              <a:rPr lang="en-US" b="1" dirty="0">
                <a:latin typeface="Times New Roman" panose="02020603050405020304" pitchFamily="18"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(Figures in parentheses </a:t>
            </a:r>
            <a:r>
              <a:rPr lang="en-US" b="1"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indiacte</a:t>
            </a:r>
            <a:r>
              <a:rPr lang="en-US"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percentage to 'n' in each row)</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indent="-180340">
              <a:lnSpc>
                <a:spcPct val="150000"/>
              </a:lnSpc>
            </a:pPr>
            <a:r>
              <a:rPr lang="en-US" b="1" dirty="0">
                <a:solidFill>
                  <a:srgbClr val="000000"/>
                </a:solidFill>
                <a:latin typeface="Times New Roman" panose="02020603050405020304" pitchFamily="18" charset="0"/>
                <a:ea typeface="Times New Roman" panose="02020603050405020304" pitchFamily="18" charset="0"/>
              </a:rPr>
              <a:t>     χ</a:t>
            </a:r>
            <a:r>
              <a:rPr lang="en-US" b="1" baseline="30000" dirty="0">
                <a:solidFill>
                  <a:srgbClr val="000000"/>
                </a:solidFill>
                <a:latin typeface="Times New Roman" panose="02020603050405020304" pitchFamily="18" charset="0"/>
                <a:ea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rPr>
              <a:t>  =  0.762</a:t>
            </a:r>
            <a:r>
              <a:rPr lang="en-US" dirty="0">
                <a:solidFill>
                  <a:srgbClr val="000000"/>
                </a:solidFill>
                <a:latin typeface="Times New Roman" panose="02020603050405020304" pitchFamily="18" charset="0"/>
                <a:ea typeface="Times New Roman" panose="02020603050405020304" pitchFamily="18" charset="0"/>
              </a:rPr>
              <a:t>,</a:t>
            </a:r>
            <a:r>
              <a:rPr lang="en-US" b="1" dirty="0">
                <a:solidFill>
                  <a:srgbClr val="000000"/>
                </a:solidFill>
                <a:latin typeface="Times New Roman" panose="02020603050405020304" pitchFamily="18" charset="0"/>
                <a:ea typeface="Times New Roman" panose="02020603050405020304" pitchFamily="18" charset="0"/>
              </a:rPr>
              <a:t>     </a:t>
            </a:r>
            <a:r>
              <a:rPr lang="en-US" b="1" dirty="0" err="1">
                <a:solidFill>
                  <a:srgbClr val="000000"/>
                </a:solidFill>
                <a:latin typeface="Times New Roman" panose="02020603050405020304" pitchFamily="18" charset="0"/>
                <a:ea typeface="Times New Roman" panose="02020603050405020304" pitchFamily="18" charset="0"/>
              </a:rPr>
              <a:t>df</a:t>
            </a:r>
            <a:r>
              <a:rPr lang="en-US" b="1" dirty="0">
                <a:solidFill>
                  <a:srgbClr val="000000"/>
                </a:solidFill>
                <a:latin typeface="Times New Roman" panose="02020603050405020304" pitchFamily="18" charset="0"/>
                <a:ea typeface="Times New Roman" panose="02020603050405020304" pitchFamily="18" charset="0"/>
              </a:rPr>
              <a:t>  =  3</a:t>
            </a:r>
            <a:r>
              <a:rPr lang="en-US" dirty="0">
                <a:solidFill>
                  <a:srgbClr val="000000"/>
                </a:solidFill>
                <a:latin typeface="Times New Roman" panose="02020603050405020304" pitchFamily="18" charset="0"/>
                <a:ea typeface="Times New Roman" panose="02020603050405020304" pitchFamily="18" charset="0"/>
              </a:rPr>
              <a:t>,</a:t>
            </a:r>
            <a:r>
              <a:rPr lang="en-US" b="1" dirty="0">
                <a:solidFill>
                  <a:srgbClr val="000000"/>
                </a:solidFill>
                <a:latin typeface="Times New Roman" panose="02020603050405020304" pitchFamily="18" charset="0"/>
                <a:ea typeface="Times New Roman" panose="02020603050405020304" pitchFamily="18" charset="0"/>
              </a:rPr>
              <a:t>     χ</a:t>
            </a:r>
            <a:r>
              <a:rPr lang="en-US" b="1" baseline="30000" dirty="0">
                <a:solidFill>
                  <a:srgbClr val="000000"/>
                </a:solidFill>
                <a:latin typeface="Times New Roman" panose="02020603050405020304" pitchFamily="18" charset="0"/>
                <a:ea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rPr>
              <a:t>/</a:t>
            </a:r>
            <a:r>
              <a:rPr lang="en-US" b="1" dirty="0" err="1">
                <a:solidFill>
                  <a:srgbClr val="000000"/>
                </a:solidFill>
                <a:latin typeface="Times New Roman" panose="02020603050405020304" pitchFamily="18" charset="0"/>
                <a:ea typeface="Times New Roman" panose="02020603050405020304" pitchFamily="18" charset="0"/>
              </a:rPr>
              <a:t>df</a:t>
            </a:r>
            <a:r>
              <a:rPr lang="en-US" b="1" dirty="0">
                <a:solidFill>
                  <a:srgbClr val="000000"/>
                </a:solidFill>
                <a:latin typeface="Times New Roman" panose="02020603050405020304" pitchFamily="18" charset="0"/>
                <a:ea typeface="Times New Roman" panose="02020603050405020304" pitchFamily="18" charset="0"/>
              </a:rPr>
              <a:t>  =  0.25</a:t>
            </a:r>
            <a:r>
              <a:rPr lang="en-US" dirty="0">
                <a:solidFill>
                  <a:srgbClr val="000000"/>
                </a:solidFill>
                <a:latin typeface="Times New Roman" panose="02020603050405020304" pitchFamily="18" charset="0"/>
                <a:ea typeface="Times New Roman" panose="02020603050405020304" pitchFamily="18" charset="0"/>
              </a:rPr>
              <a:t> ,</a:t>
            </a:r>
            <a:r>
              <a:rPr lang="en-US" b="1" dirty="0">
                <a:solidFill>
                  <a:srgbClr val="000000"/>
                </a:solidFill>
                <a:latin typeface="Times New Roman" panose="02020603050405020304" pitchFamily="18" charset="0"/>
                <a:ea typeface="Times New Roman" panose="02020603050405020304" pitchFamily="18" charset="0"/>
              </a:rPr>
              <a:t>         P(χ</a:t>
            </a:r>
            <a:r>
              <a:rPr lang="en-US" b="1" baseline="30000" dirty="0">
                <a:solidFill>
                  <a:srgbClr val="000000"/>
                </a:solidFill>
                <a:latin typeface="Times New Roman" panose="02020603050405020304" pitchFamily="18" charset="0"/>
                <a:ea typeface="Times New Roman" panose="02020603050405020304" pitchFamily="18" charset="0"/>
              </a:rPr>
              <a:t>2</a:t>
            </a:r>
            <a:r>
              <a:rPr lang="en-US" b="1" dirty="0">
                <a:solidFill>
                  <a:srgbClr val="000000"/>
                </a:solidFill>
                <a:latin typeface="Times New Roman" panose="02020603050405020304" pitchFamily="18" charset="0"/>
                <a:ea typeface="Times New Roman" panose="02020603050405020304" pitchFamily="18" charset="0"/>
              </a:rPr>
              <a:t> &gt; 0.762)  =  0.8585  </a:t>
            </a:r>
            <a:r>
              <a:rPr lang="en-US" b="1" dirty="0" err="1">
                <a:solidFill>
                  <a:srgbClr val="000000"/>
                </a:solidFill>
                <a:latin typeface="Times New Roman" panose="02020603050405020304" pitchFamily="18" charset="0"/>
                <a:ea typeface="Times New Roman" panose="02020603050405020304" pitchFamily="18" charset="0"/>
              </a:rPr>
              <a:t>Tv</a:t>
            </a:r>
            <a:r>
              <a:rPr lang="en-US" b="1" dirty="0">
                <a:solidFill>
                  <a:srgbClr val="000000"/>
                </a:solidFill>
                <a:latin typeface="Times New Roman" panose="02020603050405020304" pitchFamily="18" charset="0"/>
                <a:ea typeface="Times New Roman" panose="02020603050405020304" pitchFamily="18" charset="0"/>
              </a:rPr>
              <a:t>=7.81</a:t>
            </a:r>
            <a:endParaRPr lang="en-US" dirty="0">
              <a:effectLst/>
              <a:latin typeface="Times New Roman" panose="02020603050405020304" pitchFamily="18" charset="0"/>
              <a:ea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E97799C9-84D9-46D2-A11E-BCF8A720529D}" type="slidenum">
              <a:rPr lang="en-US" smtClean="0"/>
              <a:t>23</a:t>
            </a:fld>
            <a:endParaRPr lang="en-US" dirty="0"/>
          </a:p>
        </p:txBody>
      </p:sp>
    </p:spTree>
    <p:extLst>
      <p:ext uri="{BB962C8B-B14F-4D97-AF65-F5344CB8AC3E}">
        <p14:creationId xmlns:p14="http://schemas.microsoft.com/office/powerpoint/2010/main" val="17918259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65061688"/>
              </p:ext>
            </p:extLst>
          </p:nvPr>
        </p:nvGraphicFramePr>
        <p:xfrm>
          <a:off x="991673" y="2315195"/>
          <a:ext cx="6130345" cy="2194560"/>
        </p:xfrm>
        <a:graphic>
          <a:graphicData uri="http://schemas.openxmlformats.org/drawingml/2006/table">
            <a:tbl>
              <a:tblPr firstRow="1" firstCol="1" bandRow="1">
                <a:tableStyleId>{5C22544A-7EE6-4342-B048-85BDC9FD1C3A}</a:tableStyleId>
              </a:tblPr>
              <a:tblGrid>
                <a:gridCol w="1141172"/>
                <a:gridCol w="2221207"/>
                <a:gridCol w="2767966"/>
              </a:tblGrid>
              <a:tr h="442020">
                <a:tc>
                  <a:txBody>
                    <a:bodyPr/>
                    <a:lstStyle/>
                    <a:p>
                      <a:pPr marL="0" marR="0">
                        <a:lnSpc>
                          <a:spcPct val="150000"/>
                        </a:lnSpc>
                        <a:spcBef>
                          <a:spcPts val="0"/>
                        </a:spcBef>
                        <a:spcAft>
                          <a:spcPts val="0"/>
                        </a:spcAft>
                      </a:pPr>
                      <a:r>
                        <a:rPr lang="en-US" sz="2400" dirty="0" err="1" smtClean="0">
                          <a:effectLst/>
                          <a:latin typeface="Times New Roman" panose="02020603050405020304" pitchFamily="18" charset="0"/>
                          <a:cs typeface="Times New Roman" panose="02020603050405020304" pitchFamily="18" charset="0"/>
                        </a:rPr>
                        <a:t>Sr.No</a:t>
                      </a:r>
                      <a:r>
                        <a:rPr lang="en-US" sz="2400" dirty="0">
                          <a:effectLst/>
                          <a:latin typeface="Times New Roman" panose="02020603050405020304" pitchFamily="18" charset="0"/>
                          <a:cs typeface="Times New Roman" panose="02020603050405020304" pitchFamily="18" charset="0"/>
                        </a:rPr>
                        <a:t>.</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Awareness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No. of Farmers</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42020">
                <a:tc>
                  <a:txBody>
                    <a:bodyPr/>
                    <a:lstStyle/>
                    <a:p>
                      <a:pPr marL="0" marR="0" algn="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1</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Aware and used</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33(33.00)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42020">
                <a:tc>
                  <a:txBody>
                    <a:bodyPr/>
                    <a:lstStyle/>
                    <a:p>
                      <a:pPr marL="0" marR="0" algn="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2</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Not Aware</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67(67.00)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42020">
                <a:tc>
                  <a:txBody>
                    <a:bodyPr/>
                    <a:lstStyle/>
                    <a:p>
                      <a:pPr marL="0" marR="0">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 </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Total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100(100)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5" name="Rectangle 4"/>
          <p:cNvSpPr/>
          <p:nvPr/>
        </p:nvSpPr>
        <p:spPr>
          <a:xfrm>
            <a:off x="774664" y="1561068"/>
            <a:ext cx="6347507" cy="461665"/>
          </a:xfrm>
          <a:prstGeom prst="rect">
            <a:avLst/>
          </a:prstGeom>
        </p:spPr>
        <p:txBody>
          <a:bodyPr wrap="none">
            <a:spAutoFit/>
          </a:bodyPr>
          <a:lstStyle/>
          <a:p>
            <a:r>
              <a:rPr lang="en-US" sz="2400" b="1" dirty="0">
                <a:latin typeface="Times New Roman" panose="02020603050405020304" pitchFamily="18" charset="0"/>
                <a:ea typeface="Calibri" panose="020F0502020204030204" pitchFamily="34" charset="0"/>
                <a:cs typeface="Times New Roman" panose="02020603050405020304" pitchFamily="18" charset="0"/>
              </a:rPr>
              <a:t>Table: 4.6 </a:t>
            </a:r>
            <a:r>
              <a:rPr lang="en-US" sz="2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Awareness and Use of Neem Product</a:t>
            </a:r>
            <a:endParaRPr lang="en-US" sz="24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E97799C9-84D9-46D2-A11E-BCF8A720529D}" type="slidenum">
              <a:rPr lang="en-US" smtClean="0"/>
              <a:t>24</a:t>
            </a:fld>
            <a:endParaRPr lang="en-US" dirty="0"/>
          </a:p>
        </p:txBody>
      </p:sp>
    </p:spTree>
    <p:extLst>
      <p:ext uri="{BB962C8B-B14F-4D97-AF65-F5344CB8AC3E}">
        <p14:creationId xmlns:p14="http://schemas.microsoft.com/office/powerpoint/2010/main" val="28250252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smtClean="0"/>
              <a:t>Hypothesis </a:t>
            </a:r>
            <a:r>
              <a:rPr lang="it-IT" b="1" dirty="0"/>
              <a:t>Testing:</a:t>
            </a:r>
            <a:r>
              <a:rPr lang="en-US" dirty="0"/>
              <a:t/>
            </a:r>
            <a:br>
              <a:rPr lang="en-US" dirty="0"/>
            </a:br>
            <a:endParaRPr lang="en-US" dirty="0"/>
          </a:p>
        </p:txBody>
      </p:sp>
      <p:sp>
        <p:nvSpPr>
          <p:cNvPr id="3" name="Content Placeholder 2"/>
          <p:cNvSpPr>
            <a:spLocks noGrp="1"/>
          </p:cNvSpPr>
          <p:nvPr>
            <p:ph idx="1"/>
          </p:nvPr>
        </p:nvSpPr>
        <p:spPr>
          <a:xfrm>
            <a:off x="677334" y="1452251"/>
            <a:ext cx="8596668" cy="3880773"/>
          </a:xfrm>
        </p:spPr>
        <p:txBody>
          <a:bodyPr/>
          <a:lstStyle/>
          <a:p>
            <a:r>
              <a:rPr lang="it-IT" sz="2000" b="1" dirty="0" smtClean="0">
                <a:solidFill>
                  <a:schemeClr val="tx1"/>
                </a:solidFill>
                <a:latin typeface="Times New Roman" panose="02020603050405020304" pitchFamily="18" charset="0"/>
                <a:cs typeface="Times New Roman" panose="02020603050405020304" pitchFamily="18" charset="0"/>
              </a:rPr>
              <a:t>H0 </a:t>
            </a:r>
            <a:r>
              <a:rPr lang="it-IT" sz="2000" b="1" dirty="0">
                <a:solidFill>
                  <a:schemeClr val="tx1"/>
                </a:solidFill>
                <a:latin typeface="Times New Roman" panose="02020603050405020304" pitchFamily="18" charset="0"/>
                <a:cs typeface="Times New Roman" panose="02020603050405020304" pitchFamily="18" charset="0"/>
              </a:rPr>
              <a:t>= “ sales promotional activity is not having any significant impact on customers buying behavior”</a:t>
            </a:r>
            <a:endParaRPr lang="en-US" sz="2000" dirty="0">
              <a:solidFill>
                <a:schemeClr val="tx1"/>
              </a:solidFill>
              <a:latin typeface="Times New Roman" panose="02020603050405020304" pitchFamily="18" charset="0"/>
              <a:cs typeface="Times New Roman" panose="02020603050405020304" pitchFamily="18" charset="0"/>
            </a:endParaRPr>
          </a:p>
          <a:p>
            <a:r>
              <a:rPr lang="it-IT" sz="2000" b="1" dirty="0">
                <a:solidFill>
                  <a:schemeClr val="tx1"/>
                </a:solidFill>
                <a:latin typeface="Times New Roman" panose="02020603050405020304" pitchFamily="18" charset="0"/>
                <a:cs typeface="Times New Roman" panose="02020603050405020304" pitchFamily="18" charset="0"/>
              </a:rPr>
              <a:t> </a:t>
            </a:r>
            <a:r>
              <a:rPr lang="en-US" sz="2000" b="1" dirty="0">
                <a:solidFill>
                  <a:schemeClr val="tx1"/>
                </a:solidFill>
                <a:latin typeface="Times New Roman" panose="02020603050405020304" pitchFamily="18" charset="0"/>
                <a:cs typeface="Times New Roman" panose="02020603050405020304" pitchFamily="18" charset="0"/>
              </a:rPr>
              <a:t>H1= “sales promotional activity is having significant impact on customers buying behavior”</a:t>
            </a:r>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087064588"/>
              </p:ext>
            </p:extLst>
          </p:nvPr>
        </p:nvGraphicFramePr>
        <p:xfrm>
          <a:off x="193183" y="2990106"/>
          <a:ext cx="11037193" cy="3291840"/>
        </p:xfrm>
        <a:graphic>
          <a:graphicData uri="http://schemas.openxmlformats.org/drawingml/2006/table">
            <a:tbl>
              <a:tblPr firstRow="1" firstCol="1" bandRow="1">
                <a:tableStyleId>{5C22544A-7EE6-4342-B048-85BDC9FD1C3A}</a:tableStyleId>
              </a:tblPr>
              <a:tblGrid>
                <a:gridCol w="1348204"/>
                <a:gridCol w="1982547"/>
                <a:gridCol w="1539246"/>
                <a:gridCol w="1501226"/>
                <a:gridCol w="1452777"/>
                <a:gridCol w="2290433"/>
                <a:gridCol w="922760"/>
              </a:tblGrid>
              <a:tr h="424561">
                <a:tc gridSpan="7">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Hypothesis testing</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424561">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Category</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Strongly Agree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Agree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Neutral</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Disagree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Strongly Disagree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Total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24561">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Male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55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32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5</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92</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24561">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Female</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3</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2</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3</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424561">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Total</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58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34</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0</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a:effectLst/>
                          <a:latin typeface="Times New Roman" panose="02020603050405020304" pitchFamily="18" charset="0"/>
                          <a:cs typeface="Times New Roman" panose="02020603050405020304" pitchFamily="18" charset="0"/>
                        </a:rPr>
                        <a:t>8</a:t>
                      </a:r>
                      <a:endParaRPr lang="en-US" sz="24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400" dirty="0">
                          <a:effectLst/>
                          <a:latin typeface="Times New Roman" panose="02020603050405020304" pitchFamily="18" charset="0"/>
                          <a:cs typeface="Times New Roman" panose="02020603050405020304" pitchFamily="18" charset="0"/>
                        </a:rPr>
                        <a:t>100</a:t>
                      </a:r>
                      <a:endParaRPr lang="en-US" sz="2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5" name="Rectangle 4"/>
          <p:cNvSpPr/>
          <p:nvPr/>
        </p:nvSpPr>
        <p:spPr>
          <a:xfrm>
            <a:off x="193842" y="6175675"/>
            <a:ext cx="3510320" cy="507831"/>
          </a:xfrm>
          <a:prstGeom prst="rect">
            <a:avLst/>
          </a:prstGeom>
        </p:spPr>
        <p:txBody>
          <a:bodyPr wrap="none">
            <a:spAutoFit/>
          </a:bodyPr>
          <a:lstStyle/>
          <a:p>
            <a:pPr algn="just">
              <a:lnSpc>
                <a:spcPct val="150000"/>
              </a:lnSpc>
            </a:pP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Source: compiled from field survey.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E97799C9-84D9-46D2-A11E-BCF8A720529D}" type="slidenum">
              <a:rPr lang="en-US" smtClean="0"/>
              <a:t>25</a:t>
            </a:fld>
            <a:endParaRPr lang="en-US" dirty="0"/>
          </a:p>
        </p:txBody>
      </p:sp>
    </p:spTree>
    <p:extLst>
      <p:ext uri="{BB962C8B-B14F-4D97-AF65-F5344CB8AC3E}">
        <p14:creationId xmlns:p14="http://schemas.microsoft.com/office/powerpoint/2010/main" val="9936501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091482192"/>
              </p:ext>
            </p:extLst>
          </p:nvPr>
        </p:nvGraphicFramePr>
        <p:xfrm>
          <a:off x="677334" y="628734"/>
          <a:ext cx="9303792" cy="5943600"/>
        </p:xfrm>
        <a:graphic>
          <a:graphicData uri="http://schemas.openxmlformats.org/drawingml/2006/table">
            <a:tbl>
              <a:tblPr firstRow="1" firstCol="1" bandRow="1">
                <a:tableStyleId>{5C22544A-7EE6-4342-B048-85BDC9FD1C3A}</a:tableStyleId>
              </a:tblPr>
              <a:tblGrid>
                <a:gridCol w="848399"/>
                <a:gridCol w="1868314"/>
                <a:gridCol w="1920380"/>
                <a:gridCol w="2065354"/>
                <a:gridCol w="1376222"/>
                <a:gridCol w="1225123"/>
              </a:tblGrid>
              <a:tr h="345749">
                <a:tc>
                  <a:txBody>
                    <a:bodyPr/>
                    <a:lstStyle/>
                    <a:p>
                      <a:pPr marL="0" marR="0" algn="ctr">
                        <a:lnSpc>
                          <a:spcPct val="150000"/>
                        </a:lnSpc>
                        <a:spcBef>
                          <a:spcPts val="0"/>
                        </a:spcBef>
                        <a:spcAft>
                          <a:spcPts val="0"/>
                        </a:spcAft>
                      </a:pPr>
                      <a:r>
                        <a:rPr lang="en-US" sz="2000" dirty="0" err="1">
                          <a:effectLst/>
                          <a:latin typeface="Times New Roman" panose="02020603050405020304" pitchFamily="18" charset="0"/>
                          <a:cs typeface="Times New Roman" panose="02020603050405020304" pitchFamily="18" charset="0"/>
                        </a:rPr>
                        <a:t>S.No</a:t>
                      </a:r>
                      <a:r>
                        <a:rPr lang="en-US" sz="2000" dirty="0">
                          <a:effectLst/>
                          <a:latin typeface="Times New Roman" panose="02020603050405020304" pitchFamily="18" charset="0"/>
                          <a:cs typeface="Times New Roman" panose="02020603050405020304" pitchFamily="18" charset="0"/>
                        </a:rPr>
                        <a:t>.</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Observed (O)</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Expected (E)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(O-E)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(O-E)</a:t>
                      </a:r>
                      <a:r>
                        <a:rPr lang="en-US" sz="2000" baseline="30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(O-E)</a:t>
                      </a:r>
                      <a:r>
                        <a:rPr lang="en-US" sz="2000" baseline="30000">
                          <a:effectLst/>
                          <a:latin typeface="Times New Roman" panose="02020603050405020304" pitchFamily="18" charset="0"/>
                          <a:cs typeface="Times New Roman" panose="02020603050405020304" pitchFamily="18" charset="0"/>
                        </a:rPr>
                        <a:t>2</a:t>
                      </a:r>
                      <a:r>
                        <a:rPr lang="en-US" sz="2000">
                          <a:effectLst/>
                          <a:latin typeface="Times New Roman" panose="02020603050405020304" pitchFamily="18" charset="0"/>
                          <a:cs typeface="Times New Roman" panose="02020603050405020304" pitchFamily="18" charset="0"/>
                        </a:rPr>
                        <a:t>/E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53.36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1.64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2.6896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0.050405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3</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4.64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-1.64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2.6896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0.579655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31.28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0.72</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0.5184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0.016573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2.72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-0.72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0.5184</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0.190588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0</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7.36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-2.36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5.5696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0.756739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10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0.64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2.36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5.5696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8.7025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Total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10.29646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r h="345749">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χ</a:t>
                      </a:r>
                      <a:r>
                        <a:rPr lang="en-US" sz="2000" baseline="30000">
                          <a:effectLst/>
                          <a:latin typeface="Times New Roman" panose="02020603050405020304" pitchFamily="18" charset="0"/>
                          <a:cs typeface="Times New Roman" panose="02020603050405020304" pitchFamily="18" charset="0"/>
                        </a:rPr>
                        <a:t>2</a:t>
                      </a:r>
                      <a:r>
                        <a:rPr lang="en-US" sz="2000">
                          <a:effectLst/>
                          <a:latin typeface="Times New Roman" panose="02020603050405020304" pitchFamily="18" charset="0"/>
                          <a:cs typeface="Times New Roman" panose="02020603050405020304" pitchFamily="18" charset="0"/>
                        </a:rPr>
                        <a:t>  =  10.29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Df=4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Table value=9.48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 </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50000"/>
                        </a:lnSpc>
                        <a:spcBef>
                          <a:spcPts val="0"/>
                        </a:spcBef>
                        <a:spcAft>
                          <a:spcPts val="0"/>
                        </a:spcAft>
                      </a:pPr>
                      <a:r>
                        <a:rPr lang="en-US" sz="2000" dirty="0">
                          <a:effectLst/>
                          <a:latin typeface="Times New Roman" panose="02020603050405020304" pitchFamily="18" charset="0"/>
                          <a:cs typeface="Times New Roman" panose="02020603050405020304" pitchFamily="18" charset="0"/>
                        </a:rPr>
                        <a:t> </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r>
            </a:tbl>
          </a:graphicData>
        </a:graphic>
      </p:graphicFrame>
      <p:sp>
        <p:nvSpPr>
          <p:cNvPr id="5" name="Rectangle 4"/>
          <p:cNvSpPr/>
          <p:nvPr/>
        </p:nvSpPr>
        <p:spPr>
          <a:xfrm>
            <a:off x="677334" y="6488668"/>
            <a:ext cx="3556808" cy="369332"/>
          </a:xfrm>
          <a:prstGeom prst="rect">
            <a:avLst/>
          </a:prstGeom>
        </p:spPr>
        <p:txBody>
          <a:bodyPr wrap="none">
            <a:spAutoFit/>
          </a:bodyPr>
          <a:lstStyle/>
          <a:p>
            <a:r>
              <a:rPr lang="en-US" sz="1600" b="1" dirty="0">
                <a:latin typeface="Calibri" panose="020F0502020204030204" pitchFamily="34" charset="0"/>
                <a:ea typeface="Calibri" panose="020F0502020204030204" pitchFamily="34" charset="0"/>
                <a:cs typeface="Times New Roman" panose="02020603050405020304" pitchFamily="18" charset="0"/>
              </a:rPr>
              <a:t> </a:t>
            </a:r>
            <a:r>
              <a:rPr lang="en-U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Source: compiled from field survey.</a:t>
            </a:r>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smtClean="0"/>
              <a:t>26</a:t>
            </a:fld>
            <a:endParaRPr lang="en-US" dirty="0"/>
          </a:p>
        </p:txBody>
      </p:sp>
    </p:spTree>
    <p:extLst>
      <p:ext uri="{BB962C8B-B14F-4D97-AF65-F5344CB8AC3E}">
        <p14:creationId xmlns:p14="http://schemas.microsoft.com/office/powerpoint/2010/main" val="34964892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7029" y="197476"/>
            <a:ext cx="8596668" cy="1320800"/>
          </a:xfrm>
        </p:spPr>
        <p:txBody>
          <a:bodyPr>
            <a:normAutofit/>
          </a:bodyPr>
          <a:lstStyle/>
          <a:p>
            <a:r>
              <a:rPr lang="en-IN" sz="2800" b="1" dirty="0" smtClean="0">
                <a:solidFill>
                  <a:schemeClr val="tx1"/>
                </a:solidFill>
                <a:latin typeface="Times New Roman" panose="02020603050405020304" pitchFamily="18" charset="0"/>
                <a:cs typeface="Times New Roman" panose="02020603050405020304" pitchFamily="18" charset="0"/>
              </a:rPr>
              <a:t>4. </a:t>
            </a:r>
            <a:r>
              <a:rPr lang="en-US" sz="2800" b="1" dirty="0" smtClean="0">
                <a:solidFill>
                  <a:schemeClr val="tx1"/>
                </a:solidFill>
                <a:latin typeface="Times New Roman" panose="02020603050405020304" pitchFamily="18" charset="0"/>
                <a:cs typeface="Times New Roman" panose="02020603050405020304" pitchFamily="18" charset="0"/>
              </a:rPr>
              <a:t>To </a:t>
            </a:r>
            <a:r>
              <a:rPr lang="en-US" sz="2800" b="1" dirty="0">
                <a:solidFill>
                  <a:schemeClr val="tx1"/>
                </a:solidFill>
                <a:latin typeface="Times New Roman" panose="02020603050405020304" pitchFamily="18" charset="0"/>
                <a:cs typeface="Times New Roman" panose="02020603050405020304" pitchFamily="18" charset="0"/>
              </a:rPr>
              <a:t>identify the factors discriminant of users and non-users of bio pesticide.</a:t>
            </a:r>
            <a:endParaRPr lang="en-US" sz="2800" dirty="0"/>
          </a:p>
        </p:txBody>
      </p:sp>
      <p:sp>
        <p:nvSpPr>
          <p:cNvPr id="3" name="Content Placeholder 2"/>
          <p:cNvSpPr>
            <a:spLocks noGrp="1"/>
          </p:cNvSpPr>
          <p:nvPr>
            <p:ph idx="1"/>
          </p:nvPr>
        </p:nvSpPr>
        <p:spPr>
          <a:xfrm>
            <a:off x="625818" y="1326523"/>
            <a:ext cx="8596668" cy="4251199"/>
          </a:xfrm>
        </p:spPr>
        <p:txBody>
          <a:bodyPr>
            <a:noAutofit/>
          </a:bodyPr>
          <a:lstStyle/>
          <a:p>
            <a:r>
              <a:rPr lang="en-US" dirty="0" smtClean="0">
                <a:solidFill>
                  <a:schemeClr val="tx1"/>
                </a:solidFill>
                <a:latin typeface="Times New Roman" panose="02020603050405020304" pitchFamily="18" charset="0"/>
                <a:cs typeface="Times New Roman" panose="02020603050405020304" pitchFamily="18" charset="0"/>
              </a:rPr>
              <a:t>The </a:t>
            </a:r>
            <a:r>
              <a:rPr lang="en-US" dirty="0">
                <a:solidFill>
                  <a:schemeClr val="tx1"/>
                </a:solidFill>
                <a:latin typeface="Times New Roman" panose="02020603050405020304" pitchFamily="18" charset="0"/>
                <a:cs typeface="Times New Roman" panose="02020603050405020304" pitchFamily="18" charset="0"/>
              </a:rPr>
              <a:t>discriminant function for the data was estimated as:</a:t>
            </a:r>
          </a:p>
          <a:p>
            <a:r>
              <a:rPr lang="en-US" dirty="0">
                <a:solidFill>
                  <a:schemeClr val="tx1"/>
                </a:solidFill>
                <a:latin typeface="Times New Roman" panose="02020603050405020304" pitchFamily="18" charset="0"/>
                <a:cs typeface="Times New Roman" panose="02020603050405020304" pitchFamily="18" charset="0"/>
              </a:rPr>
              <a:t>Z = 0.038 (X</a:t>
            </a:r>
            <a:r>
              <a:rPr lang="en-US" baseline="-25000" dirty="0">
                <a:solidFill>
                  <a:schemeClr val="tx1"/>
                </a:solidFill>
                <a:latin typeface="Times New Roman" panose="02020603050405020304" pitchFamily="18" charset="0"/>
                <a:cs typeface="Times New Roman" panose="02020603050405020304" pitchFamily="18" charset="0"/>
              </a:rPr>
              <a:t>1</a:t>
            </a:r>
            <a:r>
              <a:rPr lang="en-US" dirty="0">
                <a:solidFill>
                  <a:schemeClr val="tx1"/>
                </a:solidFill>
                <a:latin typeface="Times New Roman" panose="02020603050405020304" pitchFamily="18" charset="0"/>
                <a:cs typeface="Times New Roman" panose="02020603050405020304" pitchFamily="18" charset="0"/>
              </a:rPr>
              <a:t>) - 0.159 (X</a:t>
            </a:r>
            <a:r>
              <a:rPr lang="en-US" baseline="-25000" dirty="0">
                <a:solidFill>
                  <a:schemeClr val="tx1"/>
                </a:solidFill>
                <a:latin typeface="Times New Roman" panose="02020603050405020304" pitchFamily="18" charset="0"/>
                <a:cs typeface="Times New Roman" panose="02020603050405020304" pitchFamily="18" charset="0"/>
              </a:rPr>
              <a:t>2</a:t>
            </a:r>
            <a:r>
              <a:rPr lang="en-US" dirty="0">
                <a:solidFill>
                  <a:schemeClr val="tx1"/>
                </a:solidFill>
                <a:latin typeface="Times New Roman" panose="02020603050405020304" pitchFamily="18" charset="0"/>
                <a:cs typeface="Times New Roman" panose="02020603050405020304" pitchFamily="18" charset="0"/>
              </a:rPr>
              <a:t>) - 0.401 (X</a:t>
            </a:r>
            <a:r>
              <a:rPr lang="en-US" baseline="-25000" dirty="0">
                <a:solidFill>
                  <a:schemeClr val="tx1"/>
                </a:solidFill>
                <a:latin typeface="Times New Roman" panose="02020603050405020304" pitchFamily="18" charset="0"/>
                <a:cs typeface="Times New Roman" panose="02020603050405020304" pitchFamily="18" charset="0"/>
              </a:rPr>
              <a:t>3</a:t>
            </a:r>
            <a:r>
              <a:rPr lang="en-US" dirty="0">
                <a:solidFill>
                  <a:schemeClr val="tx1"/>
                </a:solidFill>
                <a:latin typeface="Times New Roman" panose="02020603050405020304" pitchFamily="18" charset="0"/>
                <a:cs typeface="Times New Roman" panose="02020603050405020304" pitchFamily="18" charset="0"/>
              </a:rPr>
              <a:t>) – 0.565 (X</a:t>
            </a:r>
            <a:r>
              <a:rPr lang="en-US" baseline="-25000" dirty="0">
                <a:solidFill>
                  <a:schemeClr val="tx1"/>
                </a:solidFill>
                <a:latin typeface="Times New Roman" panose="02020603050405020304" pitchFamily="18" charset="0"/>
                <a:cs typeface="Times New Roman" panose="02020603050405020304" pitchFamily="18" charset="0"/>
              </a:rPr>
              <a:t>4</a:t>
            </a:r>
            <a:r>
              <a:rPr lang="en-US" dirty="0">
                <a:solidFill>
                  <a:schemeClr val="tx1"/>
                </a:solidFill>
                <a:latin typeface="Times New Roman" panose="02020603050405020304" pitchFamily="18" charset="0"/>
                <a:cs typeface="Times New Roman" panose="02020603050405020304" pitchFamily="18" charset="0"/>
              </a:rPr>
              <a:t>) +0.735 (X</a:t>
            </a:r>
            <a:r>
              <a:rPr lang="en-US" baseline="-25000" dirty="0">
                <a:solidFill>
                  <a:schemeClr val="tx1"/>
                </a:solidFill>
                <a:latin typeface="Times New Roman" panose="02020603050405020304" pitchFamily="18" charset="0"/>
                <a:cs typeface="Times New Roman" panose="02020603050405020304" pitchFamily="18" charset="0"/>
              </a:rPr>
              <a:t>5</a:t>
            </a:r>
            <a:r>
              <a:rPr lang="en-US" dirty="0">
                <a:solidFill>
                  <a:schemeClr val="tx1"/>
                </a:solidFill>
                <a:latin typeface="Times New Roman" panose="02020603050405020304" pitchFamily="18" charset="0"/>
                <a:cs typeface="Times New Roman" panose="02020603050405020304" pitchFamily="18" charset="0"/>
              </a:rPr>
              <a:t>) + 0.393 (X</a:t>
            </a:r>
            <a:r>
              <a:rPr lang="en-US" baseline="-25000" dirty="0">
                <a:solidFill>
                  <a:schemeClr val="tx1"/>
                </a:solidFill>
                <a:latin typeface="Times New Roman" panose="02020603050405020304" pitchFamily="18" charset="0"/>
                <a:cs typeface="Times New Roman" panose="02020603050405020304" pitchFamily="18" charset="0"/>
              </a:rPr>
              <a:t>6</a:t>
            </a:r>
            <a:r>
              <a:rPr lang="en-US" dirty="0">
                <a:solidFill>
                  <a:schemeClr val="tx1"/>
                </a:solidFill>
                <a:latin typeface="Times New Roman" panose="02020603050405020304" pitchFamily="18" charset="0"/>
                <a:cs typeface="Times New Roman" panose="02020603050405020304" pitchFamily="18" charset="0"/>
              </a:rPr>
              <a:t>) + 0.088 (X</a:t>
            </a:r>
            <a:r>
              <a:rPr lang="en-US" baseline="-25000" dirty="0">
                <a:solidFill>
                  <a:schemeClr val="tx1"/>
                </a:solidFill>
                <a:latin typeface="Times New Roman" panose="02020603050405020304" pitchFamily="18" charset="0"/>
                <a:cs typeface="Times New Roman" panose="02020603050405020304" pitchFamily="18" charset="0"/>
              </a:rPr>
              <a:t>7</a:t>
            </a:r>
            <a:r>
              <a:rPr lang="en-US" dirty="0">
                <a:solidFill>
                  <a:schemeClr val="tx1"/>
                </a:solidFill>
                <a:latin typeface="Times New Roman" panose="02020603050405020304" pitchFamily="18" charset="0"/>
                <a:cs typeface="Times New Roman" panose="02020603050405020304" pitchFamily="18" charset="0"/>
              </a:rPr>
              <a:t>) –0.19 (X</a:t>
            </a:r>
            <a:r>
              <a:rPr lang="en-US" baseline="-25000" dirty="0">
                <a:solidFill>
                  <a:schemeClr val="tx1"/>
                </a:solidFill>
                <a:latin typeface="Times New Roman" panose="02020603050405020304" pitchFamily="18" charset="0"/>
                <a:cs typeface="Times New Roman" panose="02020603050405020304" pitchFamily="18" charset="0"/>
              </a:rPr>
              <a:t>8</a:t>
            </a:r>
            <a:r>
              <a:rPr lang="en-US" dirty="0">
                <a:solidFill>
                  <a:schemeClr val="tx1"/>
                </a:solidFill>
                <a:latin typeface="Times New Roman" panose="02020603050405020304" pitchFamily="18" charset="0"/>
                <a:cs typeface="Times New Roman" panose="02020603050405020304" pitchFamily="18" charset="0"/>
              </a:rPr>
              <a:t>).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Where</a:t>
            </a:r>
            <a:r>
              <a:rPr lang="en-US" dirty="0">
                <a:solidFill>
                  <a:schemeClr val="tx1"/>
                </a:solidFill>
                <a:latin typeface="Times New Roman" panose="02020603050405020304" pitchFamily="18" charset="0"/>
                <a:cs typeface="Times New Roman" panose="02020603050405020304" pitchFamily="18" charset="0"/>
              </a:rPr>
              <a:t>,</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1 </a:t>
            </a:r>
            <a:r>
              <a:rPr lang="en-US" baseline="-25000" dirty="0">
                <a:solidFill>
                  <a:schemeClr val="tx1"/>
                </a:solidFill>
                <a:latin typeface="Times New Roman" panose="02020603050405020304" pitchFamily="18" charset="0"/>
                <a:cs typeface="Times New Roman" panose="02020603050405020304" pitchFamily="18" charset="0"/>
              </a:rPr>
              <a:t>-</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Family size</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2</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Family income</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3</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Occupation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4</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Education </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5</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Land holding</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6</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Experience in farming</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7</a:t>
            </a:r>
            <a:r>
              <a:rPr lang="en-US" dirty="0" smtClean="0">
                <a:solidFill>
                  <a:schemeClr val="tx1"/>
                </a:solidFill>
                <a:latin typeface="Times New Roman" panose="02020603050405020304" pitchFamily="18" charset="0"/>
                <a:cs typeface="Times New Roman" panose="02020603050405020304" pitchFamily="18" charset="0"/>
              </a:rPr>
              <a:t> </a:t>
            </a:r>
            <a:r>
              <a:rPr lang="en-US" b="1" dirty="0">
                <a:solidFill>
                  <a:schemeClr val="tx1"/>
                </a:solidFill>
                <a:latin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cs typeface="Times New Roman" panose="02020603050405020304" pitchFamily="18" charset="0"/>
              </a:rPr>
              <a:t> Irrigations source</a:t>
            </a:r>
          </a:p>
          <a:p>
            <a:pPr marL="0" indent="0">
              <a:buNone/>
            </a:pPr>
            <a:r>
              <a:rPr lang="en-US" dirty="0" smtClean="0">
                <a:solidFill>
                  <a:schemeClr val="tx1"/>
                </a:solidFill>
                <a:latin typeface="Times New Roman" panose="02020603050405020304" pitchFamily="18" charset="0"/>
                <a:cs typeface="Times New Roman" panose="02020603050405020304" pitchFamily="18" charset="0"/>
              </a:rPr>
              <a:t>		X</a:t>
            </a:r>
            <a:r>
              <a:rPr lang="en-US" baseline="-25000" dirty="0" smtClean="0">
                <a:solidFill>
                  <a:schemeClr val="tx1"/>
                </a:solidFill>
                <a:latin typeface="Times New Roman" panose="02020603050405020304" pitchFamily="18" charset="0"/>
                <a:cs typeface="Times New Roman" panose="02020603050405020304" pitchFamily="18" charset="0"/>
              </a:rPr>
              <a:t>8 </a:t>
            </a:r>
            <a:r>
              <a:rPr lang="en-US" baseline="-25000" dirty="0">
                <a:solidFill>
                  <a:schemeClr val="tx1"/>
                </a:solidFill>
                <a:latin typeface="Times New Roman" panose="02020603050405020304" pitchFamily="18" charset="0"/>
                <a:cs typeface="Times New Roman" panose="02020603050405020304" pitchFamily="18" charset="0"/>
              </a:rPr>
              <a:t>-</a:t>
            </a:r>
            <a:r>
              <a:rPr lang="en-US" dirty="0" smtClean="0">
                <a:solidFill>
                  <a:schemeClr val="tx1"/>
                </a:solidFill>
                <a:latin typeface="Times New Roman" panose="02020603050405020304" pitchFamily="18" charset="0"/>
                <a:cs typeface="Times New Roman" panose="02020603050405020304" pitchFamily="18" charset="0"/>
              </a:rPr>
              <a:t> </a:t>
            </a:r>
            <a:r>
              <a:rPr lang="en-US" dirty="0">
                <a:solidFill>
                  <a:schemeClr val="tx1"/>
                </a:solidFill>
                <a:latin typeface="Times New Roman" panose="02020603050405020304" pitchFamily="18" charset="0"/>
                <a:cs typeface="Times New Roman" panose="02020603050405020304" pitchFamily="18" charset="0"/>
              </a:rPr>
              <a:t>Age</a:t>
            </a:r>
          </a:p>
          <a:p>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97799C9-84D9-46D2-A11E-BCF8A720529D}" type="slidenum">
              <a:rPr lang="en-US" smtClean="0"/>
              <a:t>27</a:t>
            </a:fld>
            <a:endParaRPr lang="en-US" dirty="0"/>
          </a:p>
        </p:txBody>
      </p:sp>
    </p:spTree>
    <p:extLst>
      <p:ext uri="{BB962C8B-B14F-4D97-AF65-F5344CB8AC3E}">
        <p14:creationId xmlns:p14="http://schemas.microsoft.com/office/powerpoint/2010/main" val="24169916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
            </a:r>
            <a:br>
              <a:rPr lang="en-US" dirty="0"/>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64395340"/>
              </p:ext>
            </p:extLst>
          </p:nvPr>
        </p:nvGraphicFramePr>
        <p:xfrm>
          <a:off x="768439" y="1262130"/>
          <a:ext cx="8864960" cy="4430331"/>
        </p:xfrm>
        <a:graphic>
          <a:graphicData uri="http://schemas.openxmlformats.org/drawingml/2006/table">
            <a:tbl>
              <a:tblPr firstRow="1" firstCol="1" bandRow="1">
                <a:tableStyleId>{5C22544A-7EE6-4342-B048-85BDC9FD1C3A}</a:tableStyleId>
              </a:tblPr>
              <a:tblGrid>
                <a:gridCol w="1714527"/>
                <a:gridCol w="1577404"/>
                <a:gridCol w="1845731"/>
                <a:gridCol w="2488925"/>
                <a:gridCol w="1238373"/>
              </a:tblGrid>
              <a:tr h="394434">
                <a:tc>
                  <a:txBody>
                    <a:bodyPr/>
                    <a:lstStyle/>
                    <a:p>
                      <a:pPr marL="0" marR="0">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gridSpan="3">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Mean value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US"/>
                    </a:p>
                  </a:txBody>
                  <a:tcPr/>
                </a:tc>
                <a:tc hMerge="1">
                  <a:txBody>
                    <a:bodyPr/>
                    <a:lstStyle/>
                    <a:p>
                      <a:endParaRPr lang="en-US"/>
                    </a:p>
                  </a:txBody>
                  <a:tcPr/>
                </a:tc>
                <a:tc>
                  <a:txBody>
                    <a:bodyPr/>
                    <a:lstStyle/>
                    <a:p>
                      <a:pPr marL="0" marR="0">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 </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586673">
                <a:tc>
                  <a:txBody>
                    <a:bodyPr/>
                    <a:lstStyle/>
                    <a:p>
                      <a:pPr marL="0" marR="0">
                        <a:lnSpc>
                          <a:spcPct val="107000"/>
                        </a:lnSpc>
                        <a:spcBef>
                          <a:spcPts val="0"/>
                        </a:spcBef>
                        <a:spcAft>
                          <a:spcPts val="0"/>
                        </a:spcAft>
                      </a:pPr>
                      <a:r>
                        <a:rPr lang="en-IN" sz="1600" b="1">
                          <a:effectLst/>
                          <a:latin typeface="Times New Roman" panose="02020603050405020304" pitchFamily="18" charset="0"/>
                          <a:cs typeface="Times New Roman" panose="02020603050405020304" pitchFamily="18" charset="0"/>
                        </a:rPr>
                        <a:t>Socio-economic variable</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b="1">
                          <a:effectLst/>
                          <a:latin typeface="Times New Roman" panose="02020603050405020304" pitchFamily="18" charset="0"/>
                          <a:cs typeface="Times New Roman" panose="02020603050405020304" pitchFamily="18" charset="0"/>
                        </a:rPr>
                        <a:t>User</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b="1" dirty="0">
                          <a:effectLst/>
                          <a:latin typeface="Times New Roman" panose="02020603050405020304" pitchFamily="18" charset="0"/>
                          <a:cs typeface="Times New Roman" panose="02020603050405020304" pitchFamily="18" charset="0"/>
                        </a:rPr>
                        <a:t>Non-user</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b="1">
                          <a:effectLst/>
                          <a:latin typeface="Times New Roman" panose="02020603050405020304" pitchFamily="18" charset="0"/>
                          <a:cs typeface="Times New Roman" panose="02020603050405020304" pitchFamily="18" charset="0"/>
                        </a:rPr>
                        <a:t>Mean of mean values(both groups)</a:t>
                      </a:r>
                      <a:endParaRPr lang="en-US" sz="1600" b="1">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b="1" dirty="0">
                          <a:effectLst/>
                          <a:latin typeface="Times New Roman" panose="02020603050405020304" pitchFamily="18" charset="0"/>
                          <a:cs typeface="Times New Roman" panose="02020603050405020304" pitchFamily="18" charset="0"/>
                        </a:rPr>
                        <a:t>Mean difference</a:t>
                      </a:r>
                      <a:endParaRPr lang="en-US" sz="16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Family size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5.5000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5.4600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5.48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0.04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Family income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413000.0000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386000</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399500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27000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Occupation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0.4000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0.2600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0.33</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0.14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Education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12.4000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smtClean="0">
                          <a:effectLst/>
                          <a:latin typeface="Times New Roman" panose="02020603050405020304" pitchFamily="18" charset="0"/>
                          <a:cs typeface="Times New Roman" panose="02020603050405020304" pitchFamily="18" charset="0"/>
                        </a:rPr>
                        <a:t>11.94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smtClean="0">
                          <a:effectLst/>
                          <a:latin typeface="Times New Roman" panose="02020603050405020304" pitchFamily="18" charset="0"/>
                          <a:cs typeface="Times New Roman" panose="02020603050405020304" pitchFamily="18" charset="0"/>
                        </a:rPr>
                        <a:t>11.48</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smtClean="0">
                          <a:effectLst/>
                          <a:latin typeface="Times New Roman" panose="02020603050405020304" pitchFamily="18" charset="0"/>
                          <a:cs typeface="Times New Roman" panose="02020603050405020304" pitchFamily="18" charset="0"/>
                        </a:rPr>
                        <a:t>-0.92</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Landholding</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1.8400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2.3900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2.115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-0.55</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Experience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35.8800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41.6800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38.78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-5.8</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Irrigation</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1.4400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1.3000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1.37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0.14</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31153">
                <a:tc>
                  <a:txBody>
                    <a:bodyPr/>
                    <a:lstStyle/>
                    <a:p>
                      <a:pPr marL="0" marR="0">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Age</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54.0200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59.9200</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a:effectLst/>
                          <a:latin typeface="Times New Roman" panose="02020603050405020304" pitchFamily="18" charset="0"/>
                          <a:cs typeface="Times New Roman" panose="02020603050405020304" pitchFamily="18" charset="0"/>
                        </a:rPr>
                        <a:t>56.97</a:t>
                      </a:r>
                      <a:endParaRPr lang="en-US"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1600" dirty="0">
                          <a:effectLst/>
                          <a:latin typeface="Times New Roman" panose="02020603050405020304" pitchFamily="18" charset="0"/>
                          <a:cs typeface="Times New Roman" panose="02020603050405020304" pitchFamily="18" charset="0"/>
                        </a:rPr>
                        <a:t>-5.9</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bl>
          </a:graphicData>
        </a:graphic>
      </p:graphicFrame>
      <p:sp>
        <p:nvSpPr>
          <p:cNvPr id="5" name="Rectangle 4"/>
          <p:cNvSpPr/>
          <p:nvPr/>
        </p:nvSpPr>
        <p:spPr>
          <a:xfrm>
            <a:off x="768439" y="481713"/>
            <a:ext cx="7293735" cy="507831"/>
          </a:xfrm>
          <a:prstGeom prst="rect">
            <a:avLst/>
          </a:prstGeom>
        </p:spPr>
        <p:txBody>
          <a:bodyPr wrap="square">
            <a:spAutoFit/>
          </a:bodyPr>
          <a:lstStyle/>
          <a:p>
            <a:pPr algn="just">
              <a:lnSpc>
                <a:spcPct val="150000"/>
              </a:lnSpc>
              <a:tabLst>
                <a:tab pos="720090" algn="l"/>
              </a:tabLst>
            </a:pPr>
            <a:r>
              <a:rPr lang="en-US" b="1" dirty="0">
                <a:latin typeface="Times New Roman" panose="02020603050405020304" pitchFamily="18" charset="0"/>
                <a:ea typeface="Calibri" panose="020F0502020204030204" pitchFamily="34" charset="0"/>
                <a:cs typeface="Times New Roman" panose="02020603050405020304" pitchFamily="18" charset="0"/>
              </a:rPr>
              <a:t>Table. 4.9: Different Socio-economic variables with mean values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E97799C9-84D9-46D2-A11E-BCF8A720529D}" type="slidenum">
              <a:rPr lang="en-US" smtClean="0"/>
              <a:t>28</a:t>
            </a:fld>
            <a:endParaRPr lang="en-US" dirty="0"/>
          </a:p>
        </p:txBody>
      </p:sp>
    </p:spTree>
    <p:extLst>
      <p:ext uri="{BB962C8B-B14F-4D97-AF65-F5344CB8AC3E}">
        <p14:creationId xmlns:p14="http://schemas.microsoft.com/office/powerpoint/2010/main" val="3083191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09607356"/>
              </p:ext>
            </p:extLst>
          </p:nvPr>
        </p:nvGraphicFramePr>
        <p:xfrm>
          <a:off x="677334" y="2139113"/>
          <a:ext cx="9110609" cy="3298779"/>
        </p:xfrm>
        <a:graphic>
          <a:graphicData uri="http://schemas.openxmlformats.org/drawingml/2006/table">
            <a:tbl>
              <a:tblPr firstRow="1" firstCol="1" bandRow="1">
                <a:tableStyleId>{5C22544A-7EE6-4342-B048-85BDC9FD1C3A}</a:tableStyleId>
              </a:tblPr>
              <a:tblGrid>
                <a:gridCol w="1906340"/>
                <a:gridCol w="1616968"/>
                <a:gridCol w="1618005"/>
                <a:gridCol w="1420940"/>
                <a:gridCol w="1049628"/>
                <a:gridCol w="1498728"/>
              </a:tblGrid>
              <a:tr h="659755">
                <a:tc>
                  <a:txBody>
                    <a:bodyPr/>
                    <a:lstStyle/>
                    <a:p>
                      <a:pPr marL="0" marR="0">
                        <a:lnSpc>
                          <a:spcPct val="107000"/>
                        </a:lnSpc>
                        <a:spcBef>
                          <a:spcPts val="0"/>
                        </a:spcBef>
                        <a:spcAft>
                          <a:spcPts val="0"/>
                        </a:spcAft>
                      </a:pPr>
                      <a:r>
                        <a:rPr lang="en-IN" sz="2000" dirty="0">
                          <a:effectLst/>
                          <a:latin typeface="Times New Roman" panose="02020603050405020304" pitchFamily="18" charset="0"/>
                          <a:cs typeface="Times New Roman" panose="02020603050405020304" pitchFamily="18" charset="0"/>
                        </a:rPr>
                        <a:t>Socio-economic variable</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Wilks' Lambda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F</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df1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df2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Sig.</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Family size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1.000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.008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*0.930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Family income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.992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.826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*0.365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Occupation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.978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2.221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*0.139</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Education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.943</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5.917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dirty="0">
                          <a:effectLst/>
                          <a:latin typeface="Times New Roman" panose="02020603050405020304" pitchFamily="18" charset="0"/>
                          <a:cs typeface="Times New Roman" panose="02020603050405020304" pitchFamily="18" charset="0"/>
                        </a:rPr>
                        <a:t>**0.016</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Landholding</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.952</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4.918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**0.028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Experience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.954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4.738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**0.031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Irrigation</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.991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.845</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*0.360</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r h="329878">
                <a:tc>
                  <a:txBody>
                    <a:bodyPr/>
                    <a:lstStyle/>
                    <a:p>
                      <a:pPr marL="0" marR="0">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Age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.954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4.744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a:effectLst/>
                          <a:latin typeface="Times New Roman" panose="02020603050405020304" pitchFamily="18" charset="0"/>
                          <a:cs typeface="Times New Roman" panose="02020603050405020304" pitchFamily="18" charset="0"/>
                        </a:rPr>
                        <a:t>98</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0"/>
                        </a:spcAft>
                      </a:pPr>
                      <a:r>
                        <a:rPr lang="en-IN" sz="2000" dirty="0">
                          <a:effectLst/>
                          <a:latin typeface="Times New Roman" panose="02020603050405020304" pitchFamily="18" charset="0"/>
                          <a:cs typeface="Times New Roman" panose="02020603050405020304" pitchFamily="18" charset="0"/>
                        </a:rPr>
                        <a:t>**0.031</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Rectangle 4"/>
          <p:cNvSpPr/>
          <p:nvPr/>
        </p:nvSpPr>
        <p:spPr>
          <a:xfrm>
            <a:off x="677334" y="5609192"/>
            <a:ext cx="6264379" cy="646331"/>
          </a:xfrm>
          <a:prstGeom prst="rect">
            <a:avLst/>
          </a:prstGeom>
        </p:spPr>
        <p:txBody>
          <a:bodyPr wrap="square">
            <a:spAutoFit/>
          </a:bodyPr>
          <a:lstStyle/>
          <a:p>
            <a:r>
              <a:rPr lang="en-US" dirty="0"/>
              <a:t>Source: compiled from field survey.</a:t>
            </a:r>
          </a:p>
          <a:p>
            <a:r>
              <a:rPr lang="en-US" dirty="0"/>
              <a:t> </a:t>
            </a:r>
            <a:r>
              <a:rPr lang="en-US" dirty="0" smtClean="0"/>
              <a:t>(*</a:t>
            </a:r>
            <a:r>
              <a:rPr lang="en-US" dirty="0"/>
              <a:t>Significant at </a:t>
            </a:r>
            <a:r>
              <a:rPr lang="en-US" dirty="0" smtClean="0"/>
              <a:t>5%, </a:t>
            </a:r>
            <a:r>
              <a:rPr lang="en-US" dirty="0"/>
              <a:t>* </a:t>
            </a:r>
            <a:r>
              <a:rPr lang="en-US" dirty="0" smtClean="0"/>
              <a:t>*Significant </a:t>
            </a:r>
            <a:r>
              <a:rPr lang="en-US" dirty="0"/>
              <a:t>at </a:t>
            </a:r>
            <a:r>
              <a:rPr lang="en-US" dirty="0" smtClean="0"/>
              <a:t>1%)</a:t>
            </a:r>
            <a:endParaRPr lang="en-US" dirty="0"/>
          </a:p>
        </p:txBody>
      </p:sp>
      <p:sp>
        <p:nvSpPr>
          <p:cNvPr id="6" name="Rectangle 5"/>
          <p:cNvSpPr/>
          <p:nvPr/>
        </p:nvSpPr>
        <p:spPr>
          <a:xfrm>
            <a:off x="677334" y="1422569"/>
            <a:ext cx="6118598" cy="646331"/>
          </a:xfrm>
          <a:prstGeom prst="rect">
            <a:avLst/>
          </a:prstGeom>
        </p:spPr>
        <p:txBody>
          <a:bodyPr wrap="none">
            <a:spAutoFit/>
          </a:bodyPr>
          <a:lstStyle/>
          <a:p>
            <a:pPr>
              <a:lnSpc>
                <a:spcPct val="150000"/>
              </a:lnSpc>
            </a:pPr>
            <a:r>
              <a:rPr lang="en-US" sz="2400" b="1" dirty="0">
                <a:latin typeface="Times New Roman" panose="02020603050405020304" pitchFamily="18" charset="0"/>
                <a:ea typeface="Calibri" panose="020F0502020204030204" pitchFamily="34" charset="0"/>
                <a:cs typeface="Times New Roman" panose="02020603050405020304" pitchFamily="18" charset="0"/>
              </a:rPr>
              <a:t>Table 4.12: Tests of Equality of Group Means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Slide Number Placeholder 6"/>
          <p:cNvSpPr>
            <a:spLocks noGrp="1"/>
          </p:cNvSpPr>
          <p:nvPr>
            <p:ph type="sldNum" sz="quarter" idx="12"/>
          </p:nvPr>
        </p:nvSpPr>
        <p:spPr/>
        <p:txBody>
          <a:bodyPr/>
          <a:lstStyle/>
          <a:p>
            <a:fld id="{E97799C9-84D9-46D2-A11E-BCF8A720529D}" type="slidenum">
              <a:rPr lang="en-US" smtClean="0"/>
              <a:t>29</a:t>
            </a:fld>
            <a:endParaRPr lang="en-US" dirty="0"/>
          </a:p>
        </p:txBody>
      </p:sp>
    </p:spTree>
    <p:extLst>
      <p:ext uri="{BB962C8B-B14F-4D97-AF65-F5344CB8AC3E}">
        <p14:creationId xmlns:p14="http://schemas.microsoft.com/office/powerpoint/2010/main" val="27035901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anose="02020603050405020304" pitchFamily="18" charset="0"/>
                <a:cs typeface="Times New Roman" panose="02020603050405020304" pitchFamily="18" charset="0"/>
              </a:rPr>
              <a:t>Products of company:</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90888"/>
            <a:ext cx="8596668" cy="3880773"/>
          </a:xfrm>
        </p:spPr>
        <p:txBody>
          <a:bodyPr>
            <a:normAutofit/>
          </a:bodyPr>
          <a:lstStyle/>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Insecticides </a:t>
            </a:r>
          </a:p>
          <a:p>
            <a:r>
              <a:rPr lang="en-US" sz="2000" dirty="0" smtClean="0">
                <a:latin typeface="Times New Roman" panose="02020603050405020304" pitchFamily="18" charset="0"/>
                <a:cs typeface="Times New Roman" panose="02020603050405020304" pitchFamily="18" charset="0"/>
              </a:rPr>
              <a:t>Fungicides </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Herbicides </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Bio-Pesticides </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Plant </a:t>
            </a:r>
            <a:r>
              <a:rPr lang="en-US" sz="2000" dirty="0">
                <a:latin typeface="Times New Roman" panose="02020603050405020304" pitchFamily="18" charset="0"/>
                <a:cs typeface="Times New Roman" panose="02020603050405020304" pitchFamily="18" charset="0"/>
              </a:rPr>
              <a:t>Growth Promoters </a:t>
            </a:r>
          </a:p>
          <a:p>
            <a:r>
              <a:rPr lang="en-US" sz="2000" dirty="0" smtClean="0">
                <a:latin typeface="Times New Roman" panose="02020603050405020304" pitchFamily="18" charset="0"/>
                <a:cs typeface="Times New Roman" panose="02020603050405020304" pitchFamily="18" charset="0"/>
              </a:rPr>
              <a:t>Fertilizers </a:t>
            </a:r>
            <a:endParaRPr lang="en-US" sz="2000" dirty="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Irrigation </a:t>
            </a:r>
            <a:r>
              <a:rPr lang="en-US" sz="2000" dirty="0">
                <a:latin typeface="Times New Roman" panose="02020603050405020304" pitchFamily="18" charset="0"/>
                <a:cs typeface="Times New Roman" panose="02020603050405020304" pitchFamily="18" charset="0"/>
              </a:rPr>
              <a:t>Systems </a:t>
            </a:r>
          </a:p>
          <a:p>
            <a:r>
              <a:rPr lang="en-US" sz="2000" dirty="0" smtClean="0">
                <a:latin typeface="Times New Roman" panose="02020603050405020304" pitchFamily="18" charset="0"/>
                <a:cs typeface="Times New Roman" panose="02020603050405020304" pitchFamily="18" charset="0"/>
              </a:rPr>
              <a:t>Agricultural </a:t>
            </a:r>
            <a:r>
              <a:rPr lang="en-US" sz="2000" dirty="0">
                <a:latin typeface="Times New Roman" panose="02020603050405020304" pitchFamily="18" charset="0"/>
                <a:cs typeface="Times New Roman" panose="02020603050405020304" pitchFamily="18" charset="0"/>
              </a:rPr>
              <a:t>Implements </a:t>
            </a:r>
          </a:p>
          <a:p>
            <a:endParaRPr lang="en-US"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97799C9-84D9-46D2-A11E-BCF8A720529D}" type="slidenum">
              <a:rPr lang="en-US" smtClean="0"/>
              <a:t>3</a:t>
            </a:fld>
            <a:endParaRPr lang="en-US" dirty="0"/>
          </a:p>
        </p:txBody>
      </p:sp>
    </p:spTree>
    <p:extLst>
      <p:ext uri="{BB962C8B-B14F-4D97-AF65-F5344CB8AC3E}">
        <p14:creationId xmlns:p14="http://schemas.microsoft.com/office/powerpoint/2010/main" val="10176480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568054665"/>
              </p:ext>
            </p:extLst>
          </p:nvPr>
        </p:nvGraphicFramePr>
        <p:xfrm>
          <a:off x="677334" y="2482526"/>
          <a:ext cx="8596669" cy="1371120"/>
        </p:xfrm>
        <a:graphic>
          <a:graphicData uri="http://schemas.openxmlformats.org/drawingml/2006/table">
            <a:tbl>
              <a:tblPr firstRow="1" firstCol="1" bandRow="1">
                <a:tableStyleId>{5C22544A-7EE6-4342-B048-85BDC9FD1C3A}</a:tableStyleId>
              </a:tblPr>
              <a:tblGrid>
                <a:gridCol w="2007180"/>
                <a:gridCol w="1753012"/>
                <a:gridCol w="1506169"/>
                <a:gridCol w="1506169"/>
                <a:gridCol w="1824139"/>
              </a:tblGrid>
              <a:tr h="731232">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Test of Function(s)</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Wilks' Lambda</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Chi-square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df</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50000"/>
                        </a:lnSpc>
                        <a:spcBef>
                          <a:spcPts val="0"/>
                        </a:spcBef>
                        <a:spcAft>
                          <a:spcPts val="0"/>
                        </a:spcAft>
                      </a:pPr>
                      <a:r>
                        <a:rPr lang="en-US" sz="2000">
                          <a:effectLst/>
                          <a:latin typeface="Times New Roman" panose="02020603050405020304" pitchFamily="18" charset="0"/>
                          <a:cs typeface="Times New Roman" panose="02020603050405020304" pitchFamily="18" charset="0"/>
                        </a:rPr>
                        <a:t>Significance</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r>
              <a:tr h="456720">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.857</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14.856</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2000">
                          <a:effectLst/>
                          <a:latin typeface="Times New Roman" panose="02020603050405020304" pitchFamily="18" charset="0"/>
                          <a:cs typeface="Times New Roman" panose="02020603050405020304" pitchFamily="18" charset="0"/>
                        </a:rPr>
                        <a:t>4</a:t>
                      </a:r>
                      <a:endParaRPr lang="en-US" sz="20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07000"/>
                        </a:lnSpc>
                        <a:spcBef>
                          <a:spcPts val="0"/>
                        </a:spcBef>
                        <a:spcAft>
                          <a:spcPts val="800"/>
                        </a:spcAft>
                      </a:pPr>
                      <a:r>
                        <a:rPr lang="en-US" sz="2000" dirty="0">
                          <a:effectLst/>
                          <a:latin typeface="Times New Roman" panose="02020603050405020304" pitchFamily="18" charset="0"/>
                          <a:cs typeface="Times New Roman" panose="02020603050405020304" pitchFamily="18" charset="0"/>
                        </a:rPr>
                        <a:t>.005</a:t>
                      </a:r>
                      <a:endParaRPr lang="en-US"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r>
            </a:tbl>
          </a:graphicData>
        </a:graphic>
      </p:graphicFrame>
      <p:sp>
        <p:nvSpPr>
          <p:cNvPr id="5" name="Rectangle 4"/>
          <p:cNvSpPr/>
          <p:nvPr/>
        </p:nvSpPr>
        <p:spPr>
          <a:xfrm>
            <a:off x="677334" y="1422569"/>
            <a:ext cx="3735959" cy="646331"/>
          </a:xfrm>
          <a:prstGeom prst="rect">
            <a:avLst/>
          </a:prstGeom>
        </p:spPr>
        <p:txBody>
          <a:bodyPr wrap="none">
            <a:spAutoFit/>
          </a:bodyPr>
          <a:lstStyle/>
          <a:p>
            <a:pPr>
              <a:lnSpc>
                <a:spcPct val="150000"/>
              </a:lnSpc>
            </a:pPr>
            <a:r>
              <a:rPr lang="en-US" sz="2400" b="1" dirty="0">
                <a:latin typeface="Times New Roman" panose="02020603050405020304" pitchFamily="18" charset="0"/>
                <a:ea typeface="Calibri" panose="020F0502020204030204" pitchFamily="34" charset="0"/>
                <a:cs typeface="Times New Roman" panose="02020603050405020304" pitchFamily="18" charset="0"/>
              </a:rPr>
              <a:t>Table 4.13: </a:t>
            </a:r>
            <a:r>
              <a:rPr lang="en-US" sz="2400" b="1" dirty="0" err="1">
                <a:latin typeface="Times New Roman" panose="02020603050405020304" pitchFamily="18" charset="0"/>
                <a:ea typeface="Calibri" panose="020F0502020204030204" pitchFamily="34" charset="0"/>
                <a:cs typeface="Times New Roman" panose="02020603050405020304" pitchFamily="18" charset="0"/>
              </a:rPr>
              <a:t>Wilks</a:t>
            </a:r>
            <a:r>
              <a:rPr lang="en-US" sz="2400" b="1" dirty="0">
                <a:latin typeface="Times New Roman" panose="02020603050405020304" pitchFamily="18" charset="0"/>
                <a:ea typeface="Calibri" panose="020F0502020204030204" pitchFamily="34" charset="0"/>
                <a:cs typeface="Times New Roman" panose="02020603050405020304" pitchFamily="18" charset="0"/>
              </a:rPr>
              <a:t>' Lambda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E97799C9-84D9-46D2-A11E-BCF8A720529D}" type="slidenum">
              <a:rPr lang="en-US" smtClean="0"/>
              <a:t>30</a:t>
            </a:fld>
            <a:endParaRPr lang="en-US" dirty="0"/>
          </a:p>
        </p:txBody>
      </p:sp>
      <p:sp>
        <p:nvSpPr>
          <p:cNvPr id="3" name="Rectangle 2"/>
          <p:cNvSpPr/>
          <p:nvPr/>
        </p:nvSpPr>
        <p:spPr>
          <a:xfrm>
            <a:off x="677334" y="4168239"/>
            <a:ext cx="8596668" cy="1569660"/>
          </a:xfrm>
          <a:prstGeom prst="rect">
            <a:avLst/>
          </a:prstGeom>
        </p:spPr>
        <p:txBody>
          <a:bodyPr wrap="square">
            <a:spAutoFit/>
          </a:bodyPr>
          <a:lstStyle/>
          <a:p>
            <a:pPr algn="just"/>
            <a:r>
              <a:rPr lang="en-US" sz="2400" dirty="0">
                <a:latin typeface="Times New Roman" panose="02020603050405020304" pitchFamily="18" charset="0"/>
                <a:ea typeface="Calibri" panose="020F0502020204030204" pitchFamily="34" charset="0"/>
              </a:rPr>
              <a:t>The value of </a:t>
            </a:r>
            <a:r>
              <a:rPr lang="en-US" sz="2400" dirty="0" err="1">
                <a:latin typeface="Times New Roman" panose="02020603050405020304" pitchFamily="18" charset="0"/>
                <a:ea typeface="Calibri" panose="020F0502020204030204" pitchFamily="34" charset="0"/>
              </a:rPr>
              <a:t>Wilk’s</a:t>
            </a:r>
            <a:r>
              <a:rPr lang="en-US" sz="2400" dirty="0">
                <a:latin typeface="Times New Roman" panose="02020603050405020304" pitchFamily="18" charset="0"/>
                <a:ea typeface="Calibri" panose="020F0502020204030204" pitchFamily="34" charset="0"/>
              </a:rPr>
              <a:t> Lambda lies from zero to one if the value is close to zero indicates strong group differences or the data from each group are different and if the value close to one indicates no group differences or the data from each group are different. </a:t>
            </a:r>
            <a:endParaRPr lang="en-US" sz="2400" dirty="0"/>
          </a:p>
        </p:txBody>
      </p:sp>
    </p:spTree>
    <p:extLst>
      <p:ext uri="{BB962C8B-B14F-4D97-AF65-F5344CB8AC3E}">
        <p14:creationId xmlns:p14="http://schemas.microsoft.com/office/powerpoint/2010/main" val="2077466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latin typeface="Times New Roman" panose="02020603050405020304" pitchFamily="18" charset="0"/>
                <a:cs typeface="Times New Roman" panose="02020603050405020304" pitchFamily="18" charset="0"/>
              </a:rPr>
              <a:t>Conclusion:</a:t>
            </a:r>
            <a:endParaRPr lang="en-US" dirty="0">
              <a:solidFill>
                <a:schemeClr val="accent6"/>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632555"/>
            <a:ext cx="8596668" cy="4773932"/>
          </a:xfrm>
        </p:spPr>
        <p:txBody>
          <a:bodyPr>
            <a:normAutofit/>
          </a:bodyPr>
          <a:lstStyle/>
          <a:p>
            <a:pPr algn="just"/>
            <a:r>
              <a:rPr lang="en-US" sz="2000" dirty="0">
                <a:solidFill>
                  <a:schemeClr val="tx1"/>
                </a:solidFill>
                <a:latin typeface="Times New Roman" panose="02020603050405020304" pitchFamily="18" charset="0"/>
                <a:cs typeface="Times New Roman" panose="02020603050405020304" pitchFamily="18" charset="0"/>
              </a:rPr>
              <a:t>The project work was to identify the market potential and strategies of the Baroda Agro Chemicals Limited’s (BACL) products in Baroda district. </a:t>
            </a:r>
            <a:endParaRPr lang="en-US" sz="2000" dirty="0" smtClean="0">
              <a:solidFill>
                <a:schemeClr val="tx1"/>
              </a:solidFill>
              <a:latin typeface="Times New Roman" panose="02020603050405020304" pitchFamily="18" charset="0"/>
              <a:cs typeface="Times New Roman" panose="02020603050405020304" pitchFamily="18" charset="0"/>
            </a:endParaRPr>
          </a:p>
          <a:p>
            <a:pPr algn="just"/>
            <a:r>
              <a:rPr lang="en-US" sz="2000" dirty="0" smtClean="0">
                <a:solidFill>
                  <a:schemeClr val="tx1"/>
                </a:solidFill>
                <a:latin typeface="Times New Roman" panose="02020603050405020304" pitchFamily="18" charset="0"/>
                <a:cs typeface="Times New Roman" panose="02020603050405020304" pitchFamily="18" charset="0"/>
              </a:rPr>
              <a:t>Total </a:t>
            </a:r>
            <a:r>
              <a:rPr lang="en-US" sz="2000" dirty="0">
                <a:solidFill>
                  <a:schemeClr val="tx1"/>
                </a:solidFill>
                <a:latin typeface="Times New Roman" panose="02020603050405020304" pitchFamily="18" charset="0"/>
                <a:cs typeface="Times New Roman" panose="02020603050405020304" pitchFamily="18" charset="0"/>
              </a:rPr>
              <a:t>118 respondents were selected for the survey purpose, out of them 18 were dealers and remaining are farmers. Out of hundred farmers fifty farmers were user of bio pesticides and remaining were </a:t>
            </a:r>
            <a:r>
              <a:rPr lang="en-US" sz="2000" dirty="0" smtClean="0">
                <a:solidFill>
                  <a:schemeClr val="tx1"/>
                </a:solidFill>
                <a:latin typeface="Times New Roman" panose="02020603050405020304" pitchFamily="18" charset="0"/>
                <a:cs typeface="Times New Roman" panose="02020603050405020304" pitchFamily="18" charset="0"/>
              </a:rPr>
              <a:t>non-user for discriminate. </a:t>
            </a:r>
          </a:p>
          <a:p>
            <a:pPr lvl="0" algn="just"/>
            <a:r>
              <a:rPr lang="en-US" sz="2000" dirty="0" smtClean="0">
                <a:solidFill>
                  <a:schemeClr val="tx1"/>
                </a:solidFill>
                <a:latin typeface="Times New Roman" panose="02020603050405020304" pitchFamily="18" charset="0"/>
                <a:cs typeface="Times New Roman" panose="02020603050405020304" pitchFamily="18" charset="0"/>
              </a:rPr>
              <a:t>Baroda </a:t>
            </a:r>
            <a:r>
              <a:rPr lang="en-US" sz="2000" dirty="0">
                <a:solidFill>
                  <a:schemeClr val="tx1"/>
                </a:solidFill>
                <a:latin typeface="Times New Roman" panose="02020603050405020304" pitchFamily="18" charset="0"/>
                <a:cs typeface="Times New Roman" panose="02020603050405020304" pitchFamily="18" charset="0"/>
              </a:rPr>
              <a:t>Agro chemical limited has positive response for the Trust up, Trust rize and Azatop </a:t>
            </a:r>
            <a:r>
              <a:rPr lang="en-US" sz="2000" dirty="0" smtClean="0">
                <a:solidFill>
                  <a:schemeClr val="tx1"/>
                </a:solidFill>
                <a:latin typeface="Times New Roman" panose="02020603050405020304" pitchFamily="18" charset="0"/>
                <a:cs typeface="Times New Roman" panose="02020603050405020304" pitchFamily="18" charset="0"/>
              </a:rPr>
              <a:t>products. Azatop is the 2</a:t>
            </a:r>
            <a:r>
              <a:rPr lang="en-US" sz="2000" baseline="30000" dirty="0" smtClean="0">
                <a:solidFill>
                  <a:schemeClr val="tx1"/>
                </a:solidFill>
                <a:latin typeface="Times New Roman" panose="02020603050405020304" pitchFamily="18" charset="0"/>
                <a:cs typeface="Times New Roman" panose="02020603050405020304" pitchFamily="18" charset="0"/>
              </a:rPr>
              <a:t>nd</a:t>
            </a:r>
            <a:r>
              <a:rPr lang="en-US" sz="2000" dirty="0" smtClean="0">
                <a:solidFill>
                  <a:schemeClr val="tx1"/>
                </a:solidFill>
                <a:latin typeface="Times New Roman" panose="02020603050405020304" pitchFamily="18" charset="0"/>
                <a:cs typeface="Times New Roman" panose="02020603050405020304" pitchFamily="18" charset="0"/>
              </a:rPr>
              <a:t> cheapest product while comparing with other companies. 94 % dealers are satisfy with the Azatop product.</a:t>
            </a:r>
            <a:r>
              <a:rPr lang="en-US" dirty="0">
                <a:solidFill>
                  <a:schemeClr val="tx1"/>
                </a:solidFill>
              </a:rPr>
              <a:t> </a:t>
            </a:r>
            <a:r>
              <a:rPr lang="en-US" sz="2100" dirty="0">
                <a:solidFill>
                  <a:schemeClr val="tx1"/>
                </a:solidFill>
                <a:latin typeface="Times New Roman" panose="02020603050405020304" pitchFamily="18" charset="0"/>
                <a:cs typeface="Times New Roman" panose="02020603050405020304" pitchFamily="18" charset="0"/>
              </a:rPr>
              <a:t>Overall </a:t>
            </a:r>
            <a:r>
              <a:rPr lang="en-US" sz="2100" dirty="0" smtClean="0">
                <a:solidFill>
                  <a:schemeClr val="tx1"/>
                </a:solidFill>
                <a:latin typeface="Times New Roman" panose="02020603050405020304" pitchFamily="18" charset="0"/>
                <a:cs typeface="Times New Roman" panose="02020603050405020304" pitchFamily="18" charset="0"/>
              </a:rPr>
              <a:t>Azatop </a:t>
            </a:r>
            <a:r>
              <a:rPr lang="en-US" sz="2100" dirty="0">
                <a:solidFill>
                  <a:schemeClr val="tx1"/>
                </a:solidFill>
                <a:latin typeface="Times New Roman" panose="02020603050405020304" pitchFamily="18" charset="0"/>
                <a:cs typeface="Times New Roman" panose="02020603050405020304" pitchFamily="18" charset="0"/>
              </a:rPr>
              <a:t>has very good response from market and looking trustworthy product as compare to other neem based productions</a:t>
            </a:r>
            <a:r>
              <a:rPr lang="en-US" sz="2100" dirty="0" smtClean="0">
                <a:solidFill>
                  <a:schemeClr val="tx1"/>
                </a:solidFill>
                <a:latin typeface="Times New Roman" panose="02020603050405020304" pitchFamily="18" charset="0"/>
                <a:cs typeface="Times New Roman" panose="02020603050405020304" pitchFamily="18" charset="0"/>
              </a:rPr>
              <a:t>.</a:t>
            </a:r>
          </a:p>
          <a:p>
            <a:pPr algn="just"/>
            <a:r>
              <a:rPr lang="en-US" sz="2000" dirty="0" smtClean="0">
                <a:solidFill>
                  <a:schemeClr val="tx1"/>
                </a:solidFill>
                <a:latin typeface="Times New Roman" panose="02020603050405020304" pitchFamily="18" charset="0"/>
                <a:cs typeface="Times New Roman" panose="02020603050405020304" pitchFamily="18" charset="0"/>
              </a:rPr>
              <a:t>Dealers </a:t>
            </a:r>
            <a:r>
              <a:rPr lang="en-US" sz="2000" dirty="0">
                <a:solidFill>
                  <a:schemeClr val="tx1"/>
                </a:solidFill>
                <a:latin typeface="Times New Roman" panose="02020603050405020304" pitchFamily="18" charset="0"/>
                <a:cs typeface="Times New Roman" panose="02020603050405020304" pitchFamily="18" charset="0"/>
              </a:rPr>
              <a:t>has no any marketing problem for selling the Trust up and Trust rize </a:t>
            </a:r>
            <a:r>
              <a:rPr lang="en-US" sz="2000" dirty="0" smtClean="0">
                <a:solidFill>
                  <a:schemeClr val="tx1"/>
                </a:solidFill>
                <a:latin typeface="Times New Roman" panose="02020603050405020304" pitchFamily="18" charset="0"/>
                <a:cs typeface="Times New Roman" panose="02020603050405020304" pitchFamily="18" charset="0"/>
              </a:rPr>
              <a:t>products.</a:t>
            </a:r>
          </a:p>
          <a:p>
            <a:pPr algn="just"/>
            <a:r>
              <a:rPr lang="en-US" sz="2000" dirty="0" smtClean="0">
                <a:solidFill>
                  <a:schemeClr val="tx1"/>
                </a:solidFill>
                <a:latin typeface="Times New Roman" panose="02020603050405020304" pitchFamily="18" charset="0"/>
                <a:cs typeface="Times New Roman" panose="02020603050405020304" pitchFamily="18" charset="0"/>
              </a:rPr>
              <a:t>Maximum farmers and dealers wants to low price </a:t>
            </a:r>
            <a:r>
              <a:rPr lang="en-US" sz="2000" dirty="0">
                <a:solidFill>
                  <a:schemeClr val="tx1"/>
                </a:solidFill>
                <a:latin typeface="Times New Roman" panose="02020603050405020304" pitchFamily="18" charset="0"/>
                <a:cs typeface="Times New Roman" panose="02020603050405020304" pitchFamily="18" charset="0"/>
              </a:rPr>
              <a:t>of products.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buNone/>
            </a:pPr>
            <a:endParaRPr lang="en-US" dirty="0"/>
          </a:p>
          <a:p>
            <a:pPr algn="just"/>
            <a:endParaRPr lang="en-US" sz="2000" dirty="0" smtClean="0">
              <a:solidFill>
                <a:schemeClr val="tx1"/>
              </a:solidFill>
              <a:latin typeface="Times New Roman" panose="02020603050405020304" pitchFamily="18" charset="0"/>
              <a:cs typeface="Times New Roman" panose="02020603050405020304" pitchFamily="18" charset="0"/>
            </a:endParaRPr>
          </a:p>
          <a:p>
            <a:pPr algn="just"/>
            <a:endParaRPr lang="en-US" sz="2000" dirty="0">
              <a:solidFill>
                <a:schemeClr val="tx1"/>
              </a:solidFill>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31</a:t>
            </a:fld>
            <a:endParaRPr lang="en-US" dirty="0"/>
          </a:p>
        </p:txBody>
      </p:sp>
    </p:spTree>
    <p:extLst>
      <p:ext uri="{BB962C8B-B14F-4D97-AF65-F5344CB8AC3E}">
        <p14:creationId xmlns:p14="http://schemas.microsoft.com/office/powerpoint/2010/main" val="33538286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pPr lvl="0" algn="just"/>
            <a:r>
              <a:rPr lang="en-IN" sz="2000" dirty="0">
                <a:solidFill>
                  <a:schemeClr val="tx1"/>
                </a:solidFill>
                <a:latin typeface="Times New Roman" panose="02020603050405020304" pitchFamily="18" charset="0"/>
                <a:cs typeface="Times New Roman" panose="02020603050405020304" pitchFamily="18" charset="0"/>
              </a:rPr>
              <a:t>Marketing activities like expert visit, field visit, demonstration, free sample, wall painting/poster/banner, pamphlets, campaign, credit facilities, information, and after sales service are strongly agree by 58 respondents, 32 are neutral and 8 are strongly disagree</a:t>
            </a:r>
            <a:r>
              <a:rPr lang="en-IN" sz="2000" dirty="0" smtClean="0">
                <a:solidFill>
                  <a:schemeClr val="tx1"/>
                </a:solidFill>
                <a:latin typeface="Times New Roman" panose="02020603050405020304" pitchFamily="18" charset="0"/>
                <a:cs typeface="Times New Roman" panose="02020603050405020304" pitchFamily="18" charset="0"/>
              </a:rPr>
              <a:t>. </a:t>
            </a:r>
            <a:endParaRPr lang="en-US" sz="2000" dirty="0" smtClean="0">
              <a:solidFill>
                <a:schemeClr val="tx1"/>
              </a:solidFill>
              <a:latin typeface="Times New Roman" panose="02020603050405020304" pitchFamily="18" charset="0"/>
              <a:cs typeface="Times New Roman" panose="02020603050405020304" pitchFamily="18" charset="0"/>
            </a:endParaRPr>
          </a:p>
          <a:p>
            <a:pPr algn="just"/>
            <a:r>
              <a:rPr lang="en-US" sz="2000" dirty="0" smtClean="0">
                <a:solidFill>
                  <a:schemeClr val="tx1"/>
                </a:solidFill>
                <a:latin typeface="Times New Roman" panose="02020603050405020304" pitchFamily="18" charset="0"/>
                <a:cs typeface="Times New Roman" panose="02020603050405020304" pitchFamily="18" charset="0"/>
              </a:rPr>
              <a:t>BACL </a:t>
            </a:r>
            <a:r>
              <a:rPr lang="en-US" sz="2000" dirty="0">
                <a:solidFill>
                  <a:schemeClr val="tx1"/>
                </a:solidFill>
                <a:latin typeface="Times New Roman" panose="02020603050405020304" pitchFamily="18" charset="0"/>
                <a:cs typeface="Times New Roman" panose="02020603050405020304" pitchFamily="18" charset="0"/>
              </a:rPr>
              <a:t>have to give more focus on its promotional activities for launching new </a:t>
            </a:r>
            <a:r>
              <a:rPr lang="en-US" sz="2000" dirty="0" smtClean="0">
                <a:solidFill>
                  <a:schemeClr val="tx1"/>
                </a:solidFill>
                <a:latin typeface="Times New Roman" panose="02020603050405020304" pitchFamily="18" charset="0"/>
                <a:cs typeface="Times New Roman" panose="02020603050405020304" pitchFamily="18" charset="0"/>
              </a:rPr>
              <a:t>neem </a:t>
            </a:r>
            <a:r>
              <a:rPr lang="en-US" sz="2000" dirty="0">
                <a:solidFill>
                  <a:schemeClr val="tx1"/>
                </a:solidFill>
                <a:latin typeface="Times New Roman" panose="02020603050405020304" pitchFamily="18" charset="0"/>
                <a:cs typeface="Times New Roman" panose="02020603050405020304" pitchFamily="18" charset="0"/>
              </a:rPr>
              <a:t>based product as they have only 33 % awareness of about product.</a:t>
            </a:r>
          </a:p>
          <a:p>
            <a:r>
              <a:rPr lang="en-US" sz="2000" dirty="0">
                <a:solidFill>
                  <a:schemeClr val="tx1"/>
                </a:solidFill>
                <a:latin typeface="Times New Roman" panose="02020603050405020304" pitchFamily="18" charset="0"/>
                <a:cs typeface="Times New Roman" panose="02020603050405020304" pitchFamily="18" charset="0"/>
              </a:rPr>
              <a:t>36.61 crore of rupees is the market potentiality in Baroda district for Trust up and Trust rise products.</a:t>
            </a:r>
          </a:p>
          <a:p>
            <a:endParaRPr lang="en-US" sz="1600" dirty="0">
              <a:latin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32</a:t>
            </a:fld>
            <a:endParaRPr lang="en-US" dirty="0"/>
          </a:p>
        </p:txBody>
      </p:sp>
    </p:spTree>
    <p:extLst>
      <p:ext uri="{BB962C8B-B14F-4D97-AF65-F5344CB8AC3E}">
        <p14:creationId xmlns:p14="http://schemas.microsoft.com/office/powerpoint/2010/main" val="39479263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782035"/>
            <a:ext cx="8596668" cy="1320800"/>
          </a:xfrm>
        </p:spPr>
        <p:txBody>
          <a:bodyPr>
            <a:normAutofit/>
          </a:bodyPr>
          <a:lstStyle/>
          <a:p>
            <a:r>
              <a:rPr lang="en-US" sz="4000" dirty="0" smtClean="0">
                <a:latin typeface="Times New Roman" panose="02020603050405020304" pitchFamily="18" charset="0"/>
                <a:cs typeface="Times New Roman" panose="02020603050405020304" pitchFamily="18" charset="0"/>
              </a:rPr>
              <a:t>Suggestions: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42435"/>
            <a:ext cx="8596668" cy="4598928"/>
          </a:xfrm>
        </p:spPr>
        <p:txBody>
          <a:bodyPr/>
          <a:lstStyle/>
          <a:p>
            <a:pPr marL="0" indent="0">
              <a:buNone/>
            </a:pPr>
            <a:endParaRPr lang="en-US" dirty="0"/>
          </a:p>
          <a:p>
            <a:pPr lvl="0" algn="just"/>
            <a:r>
              <a:rPr lang="en-US" sz="2000" dirty="0">
                <a:latin typeface="Times New Roman" panose="02020603050405020304" pitchFamily="18" charset="0"/>
                <a:cs typeface="Times New Roman" panose="02020603050405020304" pitchFamily="18" charset="0"/>
              </a:rPr>
              <a:t>Most of the farmers are not aware by the neem product of BACL. So the company have to take some steps to enhance awareness about the product. </a:t>
            </a:r>
          </a:p>
          <a:p>
            <a:pPr lvl="0" algn="just"/>
            <a:r>
              <a:rPr lang="en-US" sz="2000" dirty="0">
                <a:latin typeface="Times New Roman" panose="02020603050405020304" pitchFamily="18" charset="0"/>
                <a:cs typeface="Times New Roman" panose="02020603050405020304" pitchFamily="18" charset="0"/>
              </a:rPr>
              <a:t>The company should to increase promotional activity like newspaper, local TV, wall painting, poster and banner. If the company uses such promotional activities then the market share of company will increase. </a:t>
            </a:r>
          </a:p>
          <a:p>
            <a:pPr lvl="0" algn="just"/>
            <a:r>
              <a:rPr lang="en-US" sz="2000" dirty="0">
                <a:latin typeface="Times New Roman" panose="02020603050405020304" pitchFamily="18" charset="0"/>
                <a:cs typeface="Times New Roman" panose="02020603050405020304" pitchFamily="18" charset="0"/>
              </a:rPr>
              <a:t>Company must organize awareness camp in villages also in Agricultural exhibition or fair for advertisement of product and increase brand awareness among farmers and dealers. </a:t>
            </a:r>
          </a:p>
          <a:p>
            <a:pPr lvl="0" algn="just"/>
            <a:r>
              <a:rPr lang="en-US" sz="2000" dirty="0">
                <a:latin typeface="Times New Roman" panose="02020603050405020304" pitchFamily="18" charset="0"/>
                <a:cs typeface="Times New Roman" panose="02020603050405020304" pitchFamily="18" charset="0"/>
              </a:rPr>
              <a:t>Company should provide advertising material on the basis of farmer’s priority.</a:t>
            </a:r>
          </a:p>
          <a:p>
            <a:pPr lvl="0" algn="just"/>
            <a:r>
              <a:rPr lang="en-US" sz="2000" dirty="0">
                <a:latin typeface="Times New Roman" panose="02020603050405020304" pitchFamily="18" charset="0"/>
                <a:cs typeface="Times New Roman" panose="02020603050405020304" pitchFamily="18" charset="0"/>
              </a:rPr>
              <a:t>Company should provide some more credit facilities to farmers.</a:t>
            </a:r>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33</a:t>
            </a:fld>
            <a:endParaRPr lang="en-US" dirty="0"/>
          </a:p>
        </p:txBody>
      </p:sp>
    </p:spTree>
    <p:extLst>
      <p:ext uri="{BB962C8B-B14F-4D97-AF65-F5344CB8AC3E}">
        <p14:creationId xmlns:p14="http://schemas.microsoft.com/office/powerpoint/2010/main" val="676616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57638" y="2160589"/>
            <a:ext cx="8596668" cy="3880773"/>
          </a:xfrm>
        </p:spPr>
        <p:txBody>
          <a:bodyPr anchor="ctr">
            <a:normAutofit/>
          </a:bodyPr>
          <a:lstStyle/>
          <a:p>
            <a:pPr marL="0" indent="0" algn="ctr">
              <a:buNone/>
            </a:pPr>
            <a:r>
              <a:rPr lang="en-US" sz="6600" u="sng" dirty="0" smtClean="0">
                <a:latin typeface="Algerian" panose="04020705040A02060702" pitchFamily="82" charset="0"/>
              </a:rPr>
              <a:t>THANK YOU</a:t>
            </a:r>
          </a:p>
          <a:p>
            <a:pPr marL="0" indent="0" algn="ctr">
              <a:buNone/>
            </a:pPr>
            <a:r>
              <a:rPr lang="en-US" sz="6600" u="sng" dirty="0" smtClean="0">
                <a:latin typeface="Algerian" panose="04020705040A02060702" pitchFamily="82" charset="0"/>
              </a:rPr>
              <a:t> FOR </a:t>
            </a:r>
          </a:p>
          <a:p>
            <a:pPr marL="0" indent="0" algn="ctr">
              <a:buNone/>
            </a:pPr>
            <a:r>
              <a:rPr lang="en-US" sz="6600" u="sng" dirty="0" smtClean="0">
                <a:latin typeface="Algerian" panose="04020705040A02060702" pitchFamily="82" charset="0"/>
              </a:rPr>
              <a:t>ATTEND</a:t>
            </a:r>
            <a:endParaRPr lang="en-US" sz="6600" u="sng" dirty="0">
              <a:latin typeface="Algerian" panose="04020705040A02060702" pitchFamily="82" charset="0"/>
            </a:endParaRPr>
          </a:p>
        </p:txBody>
      </p:sp>
      <p:sp>
        <p:nvSpPr>
          <p:cNvPr id="4" name="Slide Number Placeholder 3"/>
          <p:cNvSpPr>
            <a:spLocks noGrp="1"/>
          </p:cNvSpPr>
          <p:nvPr>
            <p:ph type="sldNum" sz="quarter" idx="12"/>
          </p:nvPr>
        </p:nvSpPr>
        <p:spPr/>
        <p:txBody>
          <a:bodyPr/>
          <a:lstStyle/>
          <a:p>
            <a:fld id="{E97799C9-84D9-46D2-A11E-BCF8A720529D}" type="slidenum">
              <a:rPr lang="en-US" smtClean="0"/>
              <a:t>34</a:t>
            </a:fld>
            <a:endParaRPr lang="en-US" dirty="0"/>
          </a:p>
        </p:txBody>
      </p:sp>
    </p:spTree>
    <p:extLst>
      <p:ext uri="{BB962C8B-B14F-4D97-AF65-F5344CB8AC3E}">
        <p14:creationId xmlns:p14="http://schemas.microsoft.com/office/powerpoint/2010/main" val="2319165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of study:</a:t>
            </a:r>
            <a:endParaRPr lang="en-US" dirty="0"/>
          </a:p>
        </p:txBody>
      </p:sp>
      <p:sp>
        <p:nvSpPr>
          <p:cNvPr id="3" name="Content Placeholder 2"/>
          <p:cNvSpPr>
            <a:spLocks noGrp="1"/>
          </p:cNvSpPr>
          <p:nvPr>
            <p:ph idx="1"/>
          </p:nvPr>
        </p:nvSpPr>
        <p:spPr>
          <a:xfrm>
            <a:off x="677334" y="1506829"/>
            <a:ext cx="9445460" cy="4906850"/>
          </a:xfrm>
        </p:spPr>
        <p:txBody>
          <a:bodyPr>
            <a:noAutofit/>
          </a:bodyPr>
          <a:lstStyle/>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1. To compare the market situation of ‘Azatop’ with other Neem </a:t>
            </a:r>
            <a:r>
              <a:rPr lang="en-US" sz="2800" dirty="0" smtClean="0">
                <a:solidFill>
                  <a:schemeClr val="tx1"/>
                </a:solidFill>
                <a:latin typeface="Times New Roman" panose="02020603050405020304" pitchFamily="18" charset="0"/>
                <a:cs typeface="Times New Roman" panose="02020603050405020304" pitchFamily="18" charset="0"/>
              </a:rPr>
              <a:t>   	based production</a:t>
            </a:r>
            <a:r>
              <a:rPr lang="en-US" sz="2800" dirty="0">
                <a:solidFill>
                  <a:schemeClr val="tx1"/>
                </a:solidFill>
                <a:latin typeface="Times New Roman" panose="02020603050405020304" pitchFamily="18" charset="0"/>
                <a:cs typeface="Times New Roman" panose="02020603050405020304" pitchFamily="18" charset="0"/>
              </a:rPr>
              <a:t>. </a:t>
            </a:r>
          </a:p>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2. To estimate the market potential of </a:t>
            </a:r>
            <a:r>
              <a:rPr lang="en-US" sz="2800" dirty="0" smtClean="0">
                <a:solidFill>
                  <a:schemeClr val="tx1"/>
                </a:solidFill>
                <a:latin typeface="Times New Roman" panose="02020603050405020304" pitchFamily="18" charset="0"/>
                <a:cs typeface="Times New Roman" panose="02020603050405020304" pitchFamily="18" charset="0"/>
              </a:rPr>
              <a:t>India Farm </a:t>
            </a:r>
            <a:r>
              <a:rPr lang="en-US" sz="2800" dirty="0">
                <a:solidFill>
                  <a:schemeClr val="tx1"/>
                </a:solidFill>
                <a:latin typeface="Times New Roman" panose="02020603050405020304" pitchFamily="18" charset="0"/>
                <a:cs typeface="Times New Roman" panose="02020603050405020304" pitchFamily="18" charset="0"/>
              </a:rPr>
              <a:t>Care Private </a:t>
            </a:r>
            <a:r>
              <a:rPr lang="en-US" sz="2800" dirty="0" smtClean="0">
                <a:solidFill>
                  <a:schemeClr val="tx1"/>
                </a:solidFill>
                <a:latin typeface="Times New Roman" panose="02020603050405020304" pitchFamily="18" charset="0"/>
                <a:cs typeface="Times New Roman" panose="02020603050405020304" pitchFamily="18" charset="0"/>
              </a:rPr>
              <a:t>	Limited 	products </a:t>
            </a:r>
            <a:r>
              <a:rPr lang="en-US" sz="2800" dirty="0">
                <a:solidFill>
                  <a:schemeClr val="tx1"/>
                </a:solidFill>
                <a:latin typeface="Times New Roman" panose="02020603050405020304" pitchFamily="18" charset="0"/>
                <a:cs typeface="Times New Roman" panose="02020603050405020304" pitchFamily="18" charset="0"/>
              </a:rPr>
              <a:t>in Baroda district. </a:t>
            </a:r>
          </a:p>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3. To formulate the marketing strategies for launching the Neem </a:t>
            </a:r>
            <a:r>
              <a:rPr lang="en-US" sz="2800" dirty="0" smtClean="0">
                <a:solidFill>
                  <a:schemeClr val="tx1"/>
                </a:solidFill>
                <a:latin typeface="Times New Roman" panose="02020603050405020304" pitchFamily="18" charset="0"/>
                <a:cs typeface="Times New Roman" panose="02020603050405020304" pitchFamily="18" charset="0"/>
              </a:rPr>
              <a:t>	(</a:t>
            </a:r>
            <a:r>
              <a:rPr lang="en-US" sz="2800" i="1" dirty="0">
                <a:solidFill>
                  <a:schemeClr val="tx1"/>
                </a:solidFill>
                <a:latin typeface="Times New Roman" panose="02020603050405020304" pitchFamily="18" charset="0"/>
                <a:cs typeface="Times New Roman" panose="02020603050405020304" pitchFamily="18" charset="0"/>
              </a:rPr>
              <a:t>Azadirachta indica</a:t>
            </a:r>
            <a:r>
              <a:rPr lang="en-US" sz="2800" dirty="0">
                <a:solidFill>
                  <a:schemeClr val="tx1"/>
                </a:solidFill>
                <a:latin typeface="Times New Roman" panose="02020603050405020304" pitchFamily="18" charset="0"/>
                <a:cs typeface="Times New Roman" panose="02020603050405020304" pitchFamily="18" charset="0"/>
              </a:rPr>
              <a:t>) product in </a:t>
            </a:r>
            <a:r>
              <a:rPr lang="en-US" sz="2800" dirty="0" smtClean="0">
                <a:solidFill>
                  <a:schemeClr val="tx1"/>
                </a:solidFill>
                <a:latin typeface="Times New Roman" panose="02020603050405020304" pitchFamily="18" charset="0"/>
                <a:cs typeface="Times New Roman" panose="02020603050405020304" pitchFamily="18" charset="0"/>
              </a:rPr>
              <a:t>Gujarat </a:t>
            </a:r>
            <a:r>
              <a:rPr lang="en-US" sz="2800" dirty="0">
                <a:solidFill>
                  <a:schemeClr val="tx1"/>
                </a:solidFill>
                <a:latin typeface="Times New Roman" panose="02020603050405020304" pitchFamily="18" charset="0"/>
                <a:cs typeface="Times New Roman" panose="02020603050405020304" pitchFamily="18" charset="0"/>
              </a:rPr>
              <a:t>state. </a:t>
            </a:r>
          </a:p>
          <a:p>
            <a:pPr marL="0" indent="0" algn="just">
              <a:buNone/>
            </a:pPr>
            <a:r>
              <a:rPr lang="en-US" sz="2800" dirty="0">
                <a:solidFill>
                  <a:schemeClr val="tx1"/>
                </a:solidFill>
                <a:latin typeface="Times New Roman" panose="02020603050405020304" pitchFamily="18" charset="0"/>
                <a:cs typeface="Times New Roman" panose="02020603050405020304" pitchFamily="18" charset="0"/>
              </a:rPr>
              <a:t>4. To identify the factors discriminant of users and non-users of </a:t>
            </a:r>
            <a:r>
              <a:rPr lang="en-US" sz="2800" dirty="0" smtClean="0">
                <a:solidFill>
                  <a:schemeClr val="tx1"/>
                </a:solidFill>
                <a:latin typeface="Times New Roman" panose="02020603050405020304" pitchFamily="18" charset="0"/>
                <a:cs typeface="Times New Roman" panose="02020603050405020304" pitchFamily="18" charset="0"/>
              </a:rPr>
              <a:t>	biopesticide</a:t>
            </a:r>
            <a:r>
              <a:rPr lang="en-US" sz="2800" dirty="0">
                <a:solidFill>
                  <a:schemeClr val="tx1"/>
                </a:solidFill>
                <a:latin typeface="Times New Roman" panose="02020603050405020304" pitchFamily="18" charset="0"/>
                <a:cs typeface="Times New Roman" panose="02020603050405020304" pitchFamily="18" charset="0"/>
              </a:rPr>
              <a:t>. </a:t>
            </a:r>
          </a:p>
        </p:txBody>
      </p:sp>
      <p:sp>
        <p:nvSpPr>
          <p:cNvPr id="4" name="Slide Number Placeholder 3"/>
          <p:cNvSpPr>
            <a:spLocks noGrp="1"/>
          </p:cNvSpPr>
          <p:nvPr>
            <p:ph type="sldNum" sz="quarter" idx="12"/>
          </p:nvPr>
        </p:nvSpPr>
        <p:spPr/>
        <p:txBody>
          <a:bodyPr/>
          <a:lstStyle/>
          <a:p>
            <a:fld id="{E97799C9-84D9-46D2-A11E-BCF8A720529D}" type="slidenum">
              <a:rPr lang="en-US" smtClean="0"/>
              <a:t>4</a:t>
            </a:fld>
            <a:endParaRPr lang="en-US" dirty="0"/>
          </a:p>
        </p:txBody>
      </p:sp>
    </p:spTree>
    <p:extLst>
      <p:ext uri="{BB962C8B-B14F-4D97-AF65-F5344CB8AC3E}">
        <p14:creationId xmlns:p14="http://schemas.microsoft.com/office/powerpoint/2010/main" val="91173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atin typeface="Times New Roman" panose="02020603050405020304" pitchFamily="18" charset="0"/>
                <a:cs typeface="Times New Roman" panose="02020603050405020304" pitchFamily="18" charset="0"/>
              </a:rPr>
              <a:t>Methodology:</a:t>
            </a:r>
            <a:endParaRPr lang="en-US" sz="4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506829"/>
            <a:ext cx="8596668" cy="2794715"/>
          </a:xfrm>
        </p:spPr>
        <p:txBody>
          <a:bodyPr>
            <a:normAutofit fontScale="92500" lnSpcReduction="20000"/>
          </a:bodyPr>
          <a:lstStyle/>
          <a:p>
            <a:pPr algn="just"/>
            <a:r>
              <a:rPr lang="en-US" sz="2000" dirty="0">
                <a:latin typeface="Times New Roman" panose="02020603050405020304" pitchFamily="18" charset="0"/>
                <a:cs typeface="Times New Roman" panose="02020603050405020304" pitchFamily="18" charset="0"/>
              </a:rPr>
              <a:t>Baroda district </a:t>
            </a:r>
            <a:r>
              <a:rPr lang="en-US" sz="2000" dirty="0" smtClean="0">
                <a:latin typeface="Times New Roman" panose="02020603050405020304" pitchFamily="18" charset="0"/>
                <a:cs typeface="Times New Roman" panose="02020603050405020304" pitchFamily="18" charset="0"/>
              </a:rPr>
              <a:t>were selected purposively </a:t>
            </a:r>
            <a:r>
              <a:rPr lang="en-US" sz="2000" dirty="0">
                <a:latin typeface="Times New Roman" panose="02020603050405020304" pitchFamily="18" charset="0"/>
                <a:cs typeface="Times New Roman" panose="02020603050405020304" pitchFamily="18" charset="0"/>
              </a:rPr>
              <a:t>for the market potential </a:t>
            </a:r>
            <a:r>
              <a:rPr lang="en-US" sz="2000" dirty="0" smtClean="0">
                <a:latin typeface="Times New Roman" panose="02020603050405020304" pitchFamily="18" charset="0"/>
                <a:cs typeface="Times New Roman" panose="02020603050405020304" pitchFamily="18" charset="0"/>
              </a:rPr>
              <a:t>and 18 </a:t>
            </a:r>
            <a:r>
              <a:rPr lang="en-US" sz="2000" dirty="0">
                <a:latin typeface="Times New Roman" panose="02020603050405020304" pitchFamily="18" charset="0"/>
                <a:cs typeface="Times New Roman" panose="02020603050405020304" pitchFamily="18" charset="0"/>
              </a:rPr>
              <a:t>dealers </a:t>
            </a:r>
            <a:r>
              <a:rPr lang="en-US" sz="2000" dirty="0" smtClean="0">
                <a:latin typeface="Times New Roman" panose="02020603050405020304" pitchFamily="18" charset="0"/>
                <a:cs typeface="Times New Roman" panose="02020603050405020304" pitchFamily="18" charset="0"/>
              </a:rPr>
              <a:t>were contacted. Because company’s is in Baroda region so company want to focus first on Baroda district only.</a:t>
            </a:r>
          </a:p>
          <a:p>
            <a:pPr algn="just"/>
            <a:r>
              <a:rPr lang="en-US" sz="2000" dirty="0" smtClean="0">
                <a:latin typeface="Times New Roman" panose="02020603050405020304" pitchFamily="18" charset="0"/>
                <a:cs typeface="Times New Roman" panose="02020603050405020304" pitchFamily="18" charset="0"/>
              </a:rPr>
              <a:t>For </a:t>
            </a:r>
            <a:r>
              <a:rPr lang="en-US" sz="2000" dirty="0">
                <a:latin typeface="Times New Roman" panose="02020603050405020304" pitchFamily="18" charset="0"/>
                <a:cs typeface="Times New Roman" panose="02020603050405020304" pitchFamily="18" charset="0"/>
              </a:rPr>
              <a:t>market </a:t>
            </a:r>
            <a:r>
              <a:rPr lang="en-US" sz="2000" dirty="0" smtClean="0">
                <a:latin typeface="Times New Roman" panose="02020603050405020304" pitchFamily="18" charset="0"/>
                <a:cs typeface="Times New Roman" panose="02020603050405020304" pitchFamily="18" charset="0"/>
              </a:rPr>
              <a:t>strategies, Gujarat </a:t>
            </a:r>
            <a:r>
              <a:rPr lang="en-US" sz="2000" dirty="0">
                <a:latin typeface="Times New Roman" panose="02020603050405020304" pitchFamily="18" charset="0"/>
                <a:cs typeface="Times New Roman" panose="02020603050405020304" pitchFamily="18" charset="0"/>
              </a:rPr>
              <a:t>state </a:t>
            </a:r>
            <a:r>
              <a:rPr lang="en-US" sz="2000" dirty="0" smtClean="0">
                <a:latin typeface="Times New Roman" panose="02020603050405020304" pitchFamily="18" charset="0"/>
                <a:cs typeface="Times New Roman" panose="02020603050405020304" pitchFamily="18" charset="0"/>
              </a:rPr>
              <a:t>were selected </a:t>
            </a:r>
            <a:r>
              <a:rPr lang="en-US" sz="2000" dirty="0">
                <a:latin typeface="Times New Roman" panose="02020603050405020304" pitchFamily="18" charset="0"/>
                <a:cs typeface="Times New Roman" panose="02020603050405020304" pitchFamily="18" charset="0"/>
              </a:rPr>
              <a:t>and 100 farmers </a:t>
            </a:r>
            <a:r>
              <a:rPr lang="en-US" sz="2000" dirty="0" smtClean="0">
                <a:latin typeface="Times New Roman" panose="02020603050405020304" pitchFamily="18" charset="0"/>
                <a:cs typeface="Times New Roman" panose="02020603050405020304" pitchFamily="18" charset="0"/>
              </a:rPr>
              <a:t>were taken using proportionate technique for </a:t>
            </a:r>
            <a:r>
              <a:rPr lang="en-US" sz="2000" dirty="0">
                <a:latin typeface="Times New Roman" panose="02020603050405020304" pitchFamily="18" charset="0"/>
                <a:cs typeface="Times New Roman" panose="02020603050405020304" pitchFamily="18" charset="0"/>
              </a:rPr>
              <a:t>survey. </a:t>
            </a:r>
            <a:endParaRPr lang="en-US" sz="2000" dirty="0" smtClean="0">
              <a:latin typeface="Times New Roman" panose="02020603050405020304" pitchFamily="18" charset="0"/>
              <a:cs typeface="Times New Roman" panose="02020603050405020304" pitchFamily="18" charset="0"/>
            </a:endParaRPr>
          </a:p>
          <a:p>
            <a:pPr algn="just"/>
            <a:r>
              <a:rPr lang="en-US" sz="2000" dirty="0" smtClean="0">
                <a:latin typeface="Times New Roman" panose="02020603050405020304" pitchFamily="18" charset="0"/>
                <a:cs typeface="Times New Roman" panose="02020603050405020304" pitchFamily="18" charset="0"/>
              </a:rPr>
              <a:t>From Baroda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Kheda</a:t>
            </a:r>
            <a:r>
              <a:rPr lang="en-US" sz="2000" dirty="0">
                <a:latin typeface="Times New Roman" panose="02020603050405020304" pitchFamily="18" charset="0"/>
                <a:cs typeface="Times New Roman" panose="02020603050405020304" pitchFamily="18" charset="0"/>
              </a:rPr>
              <a:t>, Ahmedabad and </a:t>
            </a:r>
            <a:r>
              <a:rPr lang="en-US" sz="2000" dirty="0" err="1">
                <a:latin typeface="Times New Roman" panose="02020603050405020304" pitchFamily="18" charset="0"/>
                <a:cs typeface="Times New Roman" panose="02020603050405020304" pitchFamily="18" charset="0"/>
              </a:rPr>
              <a:t>Anand</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districts total 18 </a:t>
            </a:r>
            <a:r>
              <a:rPr lang="en-US" sz="2000" dirty="0" err="1">
                <a:latin typeface="Times New Roman" panose="02020603050405020304" pitchFamily="18" charset="0"/>
                <a:cs typeface="Times New Roman" panose="02020603050405020304" pitchFamily="18" charset="0"/>
              </a:rPr>
              <a:t>talukas</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were contacted </a:t>
            </a:r>
            <a:r>
              <a:rPr lang="en-US" sz="2000" dirty="0">
                <a:latin typeface="Times New Roman" panose="02020603050405020304" pitchFamily="18" charset="0"/>
                <a:cs typeface="Times New Roman" panose="02020603050405020304" pitchFamily="18" charset="0"/>
              </a:rPr>
              <a:t>and </a:t>
            </a:r>
            <a:r>
              <a:rPr lang="en-US" sz="2000" dirty="0" smtClean="0">
                <a:latin typeface="Times New Roman" panose="02020603050405020304" pitchFamily="18" charset="0"/>
                <a:cs typeface="Times New Roman" panose="02020603050405020304" pitchFamily="18" charset="0"/>
              </a:rPr>
              <a:t>100 farmers were contacted.</a:t>
            </a:r>
          </a:p>
          <a:p>
            <a:pPr algn="just"/>
            <a:endParaRPr lang="en-US" dirty="0" smtClean="0"/>
          </a:p>
          <a:p>
            <a:pPr algn="just"/>
            <a:r>
              <a:rPr lang="en-US" dirty="0" smtClean="0"/>
              <a:t> </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005024151"/>
              </p:ext>
            </p:extLst>
          </p:nvPr>
        </p:nvGraphicFramePr>
        <p:xfrm>
          <a:off x="1184856" y="3726787"/>
          <a:ext cx="6207617" cy="2828558"/>
        </p:xfrm>
        <a:graphic>
          <a:graphicData uri="http://schemas.openxmlformats.org/drawingml/2006/table">
            <a:tbl>
              <a:tblPr>
                <a:tableStyleId>{5C22544A-7EE6-4342-B048-85BDC9FD1C3A}</a:tableStyleId>
              </a:tblPr>
              <a:tblGrid>
                <a:gridCol w="2004725"/>
                <a:gridCol w="1356666"/>
                <a:gridCol w="1423113"/>
                <a:gridCol w="1423113"/>
              </a:tblGrid>
              <a:tr h="750790">
                <a:tc>
                  <a:txBody>
                    <a:bodyPr/>
                    <a:lstStyle/>
                    <a:p>
                      <a:pPr algn="l" fontAlgn="b"/>
                      <a:r>
                        <a:rPr lang="en-US" sz="2000" b="1" u="none" strike="noStrike" dirty="0" smtClean="0">
                          <a:solidFill>
                            <a:srgbClr val="FF0000"/>
                          </a:solidFill>
                          <a:effectLst/>
                          <a:latin typeface="Times New Roman" panose="02020603050405020304" pitchFamily="18" charset="0"/>
                          <a:cs typeface="Times New Roman" panose="02020603050405020304" pitchFamily="18" charset="0"/>
                        </a:rPr>
                        <a:t>AHMEDABAD</a:t>
                      </a:r>
                      <a:endParaRPr lang="en-US"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b="1" u="none" strike="noStrike" dirty="0" smtClean="0">
                          <a:solidFill>
                            <a:srgbClr val="FF0000"/>
                          </a:solidFill>
                          <a:effectLst/>
                          <a:latin typeface="Times New Roman" panose="02020603050405020304" pitchFamily="18" charset="0"/>
                          <a:cs typeface="Times New Roman" panose="02020603050405020304" pitchFamily="18" charset="0"/>
                        </a:rPr>
                        <a:t>ANAND</a:t>
                      </a:r>
                      <a:endParaRPr lang="en-US"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b="1" u="none" strike="noStrike" dirty="0" smtClean="0">
                          <a:solidFill>
                            <a:srgbClr val="FF0000"/>
                          </a:solidFill>
                          <a:effectLst/>
                          <a:latin typeface="Times New Roman" panose="02020603050405020304" pitchFamily="18" charset="0"/>
                          <a:cs typeface="Times New Roman" panose="02020603050405020304" pitchFamily="18" charset="0"/>
                        </a:rPr>
                        <a:t>KHEDA</a:t>
                      </a:r>
                      <a:endParaRPr lang="en-US"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b="1" u="none" strike="noStrike" dirty="0" smtClean="0">
                          <a:solidFill>
                            <a:srgbClr val="FF0000"/>
                          </a:solidFill>
                          <a:effectLst/>
                          <a:latin typeface="Times New Roman" panose="02020603050405020304" pitchFamily="18" charset="0"/>
                          <a:cs typeface="Times New Roman" panose="02020603050405020304" pitchFamily="18" charset="0"/>
                        </a:rPr>
                        <a:t>BARODA</a:t>
                      </a:r>
                      <a:endParaRPr lang="en-US" sz="2000" b="1" i="0" u="none" strike="noStrike" dirty="0">
                        <a:solidFill>
                          <a:srgbClr val="FF0000"/>
                        </a:solidFill>
                        <a:effectLst/>
                        <a:latin typeface="Times New Roman" panose="02020603050405020304" pitchFamily="18" charset="0"/>
                        <a:cs typeface="Times New Roman" panose="02020603050405020304" pitchFamily="18" charset="0"/>
                      </a:endParaRPr>
                    </a:p>
                  </a:txBody>
                  <a:tcPr marL="9525" marR="9525" marT="9525" marB="0" anchor="b"/>
                </a:tc>
              </a:tr>
              <a:tr h="564548">
                <a:tc>
                  <a:txBody>
                    <a:bodyPr/>
                    <a:lstStyle/>
                    <a:p>
                      <a:pPr algn="l" fontAlgn="b"/>
                      <a:r>
                        <a:rPr lang="en-US" sz="2000" u="none" strike="noStrike">
                          <a:effectLst/>
                          <a:latin typeface="Times New Roman" panose="02020603050405020304" pitchFamily="18" charset="0"/>
                          <a:cs typeface="Times New Roman" panose="02020603050405020304" pitchFamily="18" charset="0"/>
                        </a:rPr>
                        <a:t>Dholka</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Khambhat</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Matar</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Padra</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378305">
                <a:tc>
                  <a:txBody>
                    <a:bodyPr/>
                    <a:lstStyle/>
                    <a:p>
                      <a:pPr algn="l" fontAlgn="b"/>
                      <a:r>
                        <a:rPr lang="en-US" sz="2000" u="none" strike="noStrike">
                          <a:effectLst/>
                          <a:latin typeface="Times New Roman" panose="02020603050405020304" pitchFamily="18" charset="0"/>
                          <a:cs typeface="Times New Roman" panose="02020603050405020304" pitchFamily="18" charset="0"/>
                        </a:rPr>
                        <a:t>Kadipur</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Petlad</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Valetva</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dirty="0" err="1">
                          <a:effectLst/>
                          <a:latin typeface="Times New Roman" panose="02020603050405020304" pitchFamily="18" charset="0"/>
                          <a:cs typeface="Times New Roman" panose="02020603050405020304" pitchFamily="18" charset="0"/>
                        </a:rPr>
                        <a:t>Karjan</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378305">
                <a:tc>
                  <a:txBody>
                    <a:bodyPr/>
                    <a:lstStyle/>
                    <a:p>
                      <a:pPr algn="l" fontAlgn="b"/>
                      <a:r>
                        <a:rPr lang="en-US" sz="2000" u="none" strike="noStrike">
                          <a:effectLst/>
                          <a:latin typeface="Times New Roman" panose="02020603050405020304" pitchFamily="18" charset="0"/>
                          <a:cs typeface="Times New Roman" panose="02020603050405020304" pitchFamily="18" charset="0"/>
                        </a:rPr>
                        <a:t>Duskoi</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dirty="0" err="1">
                          <a:effectLst/>
                          <a:latin typeface="Times New Roman" panose="02020603050405020304" pitchFamily="18" charset="0"/>
                          <a:cs typeface="Times New Roman" panose="02020603050405020304" pitchFamily="18" charset="0"/>
                        </a:rPr>
                        <a:t>Anklav</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Nadiad</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dirty="0" err="1">
                          <a:effectLst/>
                          <a:latin typeface="Times New Roman" panose="02020603050405020304" pitchFamily="18" charset="0"/>
                          <a:cs typeface="Times New Roman" panose="02020603050405020304" pitchFamily="18" charset="0"/>
                        </a:rPr>
                        <a:t>Dabhoi</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378305">
                <a:tc>
                  <a:txBody>
                    <a:bodyPr/>
                    <a:lstStyle/>
                    <a:p>
                      <a:pPr algn="l" fontAlgn="b"/>
                      <a:r>
                        <a:rPr lang="en-US" sz="2000" u="none" strike="noStrike" dirty="0" err="1">
                          <a:effectLst/>
                          <a:latin typeface="Times New Roman" panose="02020603050405020304" pitchFamily="18" charset="0"/>
                          <a:cs typeface="Times New Roman" panose="02020603050405020304" pitchFamily="18" charset="0"/>
                        </a:rPr>
                        <a:t>Barvada</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Anand</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Dakor</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Baroda</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378305">
                <a:tc>
                  <a:txBody>
                    <a:bodyPr/>
                    <a:lstStyle/>
                    <a:p>
                      <a:pPr algn="l" fontAlgn="b"/>
                      <a:r>
                        <a:rPr lang="en-US" sz="2000" u="none" strike="noStrike">
                          <a:effectLst/>
                          <a:latin typeface="Times New Roman" panose="02020603050405020304" pitchFamily="18" charset="0"/>
                          <a:cs typeface="Times New Roman" panose="02020603050405020304" pitchFamily="18" charset="0"/>
                        </a:rPr>
                        <a:t> </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a:effectLst/>
                          <a:latin typeface="Times New Roman" panose="02020603050405020304" pitchFamily="18" charset="0"/>
                          <a:cs typeface="Times New Roman" panose="02020603050405020304" pitchFamily="18" charset="0"/>
                        </a:rPr>
                        <a:t>Borsad</a:t>
                      </a:r>
                      <a:endParaRPr lang="en-US" sz="20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dirty="0">
                          <a:effectLst/>
                          <a:latin typeface="Times New Roman" panose="02020603050405020304" pitchFamily="18" charset="0"/>
                          <a:cs typeface="Times New Roman" panose="02020603050405020304" pitchFamily="18" charset="0"/>
                        </a:rPr>
                        <a:t> </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l" fontAlgn="b"/>
                      <a:r>
                        <a:rPr lang="en-US" sz="2000" u="none" strike="noStrike" dirty="0" err="1">
                          <a:effectLst/>
                          <a:latin typeface="Times New Roman" panose="02020603050405020304" pitchFamily="18" charset="0"/>
                          <a:cs typeface="Times New Roman" panose="02020603050405020304" pitchFamily="18" charset="0"/>
                        </a:rPr>
                        <a:t>Savli</a:t>
                      </a:r>
                      <a:endParaRPr lang="en-US" sz="20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bl>
          </a:graphicData>
        </a:graphic>
      </p:graphicFrame>
      <p:sp>
        <p:nvSpPr>
          <p:cNvPr id="5" name="Slide Number Placeholder 4"/>
          <p:cNvSpPr>
            <a:spLocks noGrp="1"/>
          </p:cNvSpPr>
          <p:nvPr>
            <p:ph type="sldNum" sz="quarter" idx="12"/>
          </p:nvPr>
        </p:nvSpPr>
        <p:spPr/>
        <p:txBody>
          <a:bodyPr/>
          <a:lstStyle/>
          <a:p>
            <a:fld id="{E97799C9-84D9-46D2-A11E-BCF8A720529D}" type="slidenum">
              <a:rPr lang="en-US" smtClean="0"/>
              <a:t>5</a:t>
            </a:fld>
            <a:endParaRPr lang="en-US" dirty="0"/>
          </a:p>
        </p:txBody>
      </p:sp>
    </p:spTree>
    <p:extLst>
      <p:ext uri="{BB962C8B-B14F-4D97-AF65-F5344CB8AC3E}">
        <p14:creationId xmlns:p14="http://schemas.microsoft.com/office/powerpoint/2010/main" val="26074134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size:</a:t>
            </a:r>
            <a:endParaRPr lang="en-US" dirty="0"/>
          </a:p>
        </p:txBody>
      </p:sp>
      <p:sp>
        <p:nvSpPr>
          <p:cNvPr id="3" name="Content Placeholder 2"/>
          <p:cNvSpPr>
            <a:spLocks noGrp="1"/>
          </p:cNvSpPr>
          <p:nvPr>
            <p:ph idx="1"/>
          </p:nvPr>
        </p:nvSpPr>
        <p:spPr/>
        <p:txBody>
          <a:bodyPr/>
          <a:lstStyle/>
          <a:p>
            <a:endParaRPr lang="en-US" dirty="0"/>
          </a:p>
          <a:p>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6</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882695958"/>
              </p:ext>
            </p:extLst>
          </p:nvPr>
        </p:nvGraphicFramePr>
        <p:xfrm>
          <a:off x="819002" y="1711339"/>
          <a:ext cx="8455001" cy="2422779"/>
        </p:xfrm>
        <a:graphic>
          <a:graphicData uri="http://schemas.openxmlformats.org/drawingml/2006/table">
            <a:tbl>
              <a:tblPr firstRow="1" bandRow="1">
                <a:tableStyleId>{5C22544A-7EE6-4342-B048-85BDC9FD1C3A}</a:tableStyleId>
              </a:tblPr>
              <a:tblGrid>
                <a:gridCol w="1409167"/>
                <a:gridCol w="1516838"/>
                <a:gridCol w="1301495"/>
                <a:gridCol w="1409167"/>
                <a:gridCol w="1409167"/>
                <a:gridCol w="1409167"/>
              </a:tblGrid>
              <a:tr h="615840">
                <a:tc>
                  <a:txBody>
                    <a:bodyPr/>
                    <a:lstStyle/>
                    <a:p>
                      <a:endParaRPr lang="en-US" dirty="0"/>
                    </a:p>
                  </a:txBody>
                  <a:tcPr/>
                </a:tc>
                <a:tc>
                  <a:txBody>
                    <a:bodyPr/>
                    <a:lstStyle/>
                    <a:p>
                      <a:r>
                        <a:rPr lang="en-US" dirty="0" smtClean="0"/>
                        <a:t>Ahmedabad</a:t>
                      </a:r>
                      <a:endParaRPr lang="en-US" dirty="0"/>
                    </a:p>
                  </a:txBody>
                  <a:tcPr/>
                </a:tc>
                <a:tc>
                  <a:txBody>
                    <a:bodyPr/>
                    <a:lstStyle/>
                    <a:p>
                      <a:r>
                        <a:rPr lang="en-US" dirty="0" err="1" smtClean="0"/>
                        <a:t>Anand</a:t>
                      </a:r>
                      <a:endParaRPr lang="en-US" dirty="0"/>
                    </a:p>
                  </a:txBody>
                  <a:tcPr/>
                </a:tc>
                <a:tc>
                  <a:txBody>
                    <a:bodyPr/>
                    <a:lstStyle/>
                    <a:p>
                      <a:r>
                        <a:rPr lang="en-US" dirty="0" smtClean="0"/>
                        <a:t>Baroda</a:t>
                      </a:r>
                      <a:endParaRPr lang="en-US" dirty="0"/>
                    </a:p>
                  </a:txBody>
                  <a:tcPr/>
                </a:tc>
                <a:tc>
                  <a:txBody>
                    <a:bodyPr/>
                    <a:lstStyle/>
                    <a:p>
                      <a:r>
                        <a:rPr lang="en-US" dirty="0" err="1" smtClean="0"/>
                        <a:t>Kheda</a:t>
                      </a:r>
                      <a:endParaRPr lang="en-US" dirty="0"/>
                    </a:p>
                  </a:txBody>
                  <a:tcPr/>
                </a:tc>
                <a:tc>
                  <a:txBody>
                    <a:bodyPr/>
                    <a:lstStyle/>
                    <a:p>
                      <a:r>
                        <a:rPr lang="en-US" dirty="0" smtClean="0"/>
                        <a:t>Total</a:t>
                      </a:r>
                      <a:endParaRPr lang="en-US" dirty="0"/>
                    </a:p>
                  </a:txBody>
                  <a:tcPr/>
                </a:tc>
              </a:tr>
              <a:tr h="453287">
                <a:tc>
                  <a:txBody>
                    <a:bodyPr/>
                    <a:lstStyle/>
                    <a:p>
                      <a:r>
                        <a:rPr lang="en-US" b="1" dirty="0" err="1" smtClean="0">
                          <a:latin typeface="Times New Roman" panose="02020603050405020304" pitchFamily="18" charset="0"/>
                          <a:cs typeface="Times New Roman" panose="02020603050405020304" pitchFamily="18" charset="0"/>
                        </a:rPr>
                        <a:t>Taluka</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t>4</a:t>
                      </a:r>
                      <a:endParaRPr lang="en-US" dirty="0"/>
                    </a:p>
                  </a:txBody>
                  <a:tcPr/>
                </a:tc>
                <a:tc>
                  <a:txBody>
                    <a:bodyPr/>
                    <a:lstStyle/>
                    <a:p>
                      <a:pPr algn="ctr"/>
                      <a:r>
                        <a:rPr lang="en-US" dirty="0" smtClean="0"/>
                        <a:t>5</a:t>
                      </a:r>
                      <a:endParaRPr lang="en-US" dirty="0"/>
                    </a:p>
                  </a:txBody>
                  <a:tcPr/>
                </a:tc>
                <a:tc>
                  <a:txBody>
                    <a:bodyPr/>
                    <a:lstStyle/>
                    <a:p>
                      <a:pPr algn="ctr"/>
                      <a:r>
                        <a:rPr lang="en-US" dirty="0" smtClean="0"/>
                        <a:t>5</a:t>
                      </a:r>
                      <a:endParaRPr lang="en-US" dirty="0"/>
                    </a:p>
                  </a:txBody>
                  <a:tcPr/>
                </a:tc>
                <a:tc>
                  <a:txBody>
                    <a:bodyPr/>
                    <a:lstStyle/>
                    <a:p>
                      <a:pPr algn="ctr"/>
                      <a:r>
                        <a:rPr lang="en-US" dirty="0" smtClean="0"/>
                        <a:t>4</a:t>
                      </a:r>
                      <a:endParaRPr lang="en-US" dirty="0"/>
                    </a:p>
                  </a:txBody>
                  <a:tcPr/>
                </a:tc>
                <a:tc>
                  <a:txBody>
                    <a:bodyPr/>
                    <a:lstStyle/>
                    <a:p>
                      <a:pPr algn="ctr"/>
                      <a:r>
                        <a:rPr lang="en-US" dirty="0" smtClean="0"/>
                        <a:t>-</a:t>
                      </a:r>
                      <a:endParaRPr lang="en-US" dirty="0"/>
                    </a:p>
                  </a:txBody>
                  <a:tcPr/>
                </a:tc>
              </a:tr>
              <a:tr h="447078">
                <a:tc>
                  <a:txBody>
                    <a:bodyPr/>
                    <a:lstStyle/>
                    <a:p>
                      <a:r>
                        <a:rPr lang="en-US" b="1" dirty="0" smtClean="0">
                          <a:latin typeface="Times New Roman" panose="02020603050405020304" pitchFamily="18" charset="0"/>
                          <a:cs typeface="Times New Roman" panose="02020603050405020304" pitchFamily="18" charset="0"/>
                        </a:rPr>
                        <a:t>Farmers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t>25</a:t>
                      </a:r>
                      <a:endParaRPr lang="en-US" dirty="0"/>
                    </a:p>
                  </a:txBody>
                  <a:tcPr/>
                </a:tc>
                <a:tc>
                  <a:txBody>
                    <a:bodyPr/>
                    <a:lstStyle/>
                    <a:p>
                      <a:pPr algn="ctr"/>
                      <a:r>
                        <a:rPr lang="en-US" dirty="0" smtClean="0"/>
                        <a:t>25</a:t>
                      </a:r>
                      <a:endParaRPr lang="en-US" dirty="0"/>
                    </a:p>
                  </a:txBody>
                  <a:tcPr/>
                </a:tc>
                <a:tc>
                  <a:txBody>
                    <a:bodyPr/>
                    <a:lstStyle/>
                    <a:p>
                      <a:pPr algn="ctr"/>
                      <a:r>
                        <a:rPr lang="en-US" dirty="0" smtClean="0"/>
                        <a:t>25</a:t>
                      </a:r>
                      <a:endParaRPr lang="en-US" dirty="0"/>
                    </a:p>
                  </a:txBody>
                  <a:tcPr/>
                </a:tc>
                <a:tc>
                  <a:txBody>
                    <a:bodyPr/>
                    <a:lstStyle/>
                    <a:p>
                      <a:pPr algn="ctr"/>
                      <a:r>
                        <a:rPr lang="en-US" dirty="0" smtClean="0"/>
                        <a:t>25</a:t>
                      </a:r>
                      <a:endParaRPr lang="en-US" dirty="0"/>
                    </a:p>
                  </a:txBody>
                  <a:tcPr/>
                </a:tc>
                <a:tc>
                  <a:txBody>
                    <a:bodyPr/>
                    <a:lstStyle/>
                    <a:p>
                      <a:pPr algn="ctr"/>
                      <a:r>
                        <a:rPr lang="en-US" dirty="0" smtClean="0"/>
                        <a:t>100</a:t>
                      </a:r>
                      <a:endParaRPr lang="en-US" dirty="0"/>
                    </a:p>
                  </a:txBody>
                  <a:tcPr/>
                </a:tc>
              </a:tr>
              <a:tr h="453287">
                <a:tc>
                  <a:txBody>
                    <a:bodyPr/>
                    <a:lstStyle/>
                    <a:p>
                      <a:r>
                        <a:rPr lang="en-US" b="1" dirty="0" smtClean="0">
                          <a:latin typeface="Times New Roman" panose="02020603050405020304" pitchFamily="18" charset="0"/>
                          <a:cs typeface="Times New Roman" panose="02020603050405020304" pitchFamily="18" charset="0"/>
                        </a:rPr>
                        <a:t>Dealers</a:t>
                      </a:r>
                      <a:endParaRPr lang="en-US" b="1" dirty="0">
                        <a:latin typeface="Times New Roman" panose="02020603050405020304" pitchFamily="18" charset="0"/>
                        <a:cs typeface="Times New Roman" panose="02020603050405020304" pitchFamily="18" charset="0"/>
                      </a:endParaRPr>
                    </a:p>
                  </a:txBody>
                  <a:tcPr/>
                </a:tc>
                <a:tc>
                  <a:txBody>
                    <a:bodyPr/>
                    <a:lstStyle/>
                    <a:p>
                      <a:pPr algn="ctr"/>
                      <a:r>
                        <a:rPr lang="en-US" dirty="0" smtClean="0"/>
                        <a:t>-</a:t>
                      </a:r>
                      <a:endParaRPr lang="en-US" dirty="0"/>
                    </a:p>
                  </a:txBody>
                  <a:tcPr/>
                </a:tc>
                <a:tc>
                  <a:txBody>
                    <a:bodyPr/>
                    <a:lstStyle/>
                    <a:p>
                      <a:pPr algn="ctr"/>
                      <a:r>
                        <a:rPr lang="en-US" dirty="0" smtClean="0"/>
                        <a:t>-</a:t>
                      </a:r>
                      <a:endParaRPr lang="en-US" dirty="0"/>
                    </a:p>
                  </a:txBody>
                  <a:tcPr/>
                </a:tc>
                <a:tc>
                  <a:txBody>
                    <a:bodyPr/>
                    <a:lstStyle/>
                    <a:p>
                      <a:pPr algn="ctr"/>
                      <a:r>
                        <a:rPr lang="en-US" dirty="0" smtClean="0"/>
                        <a:t>18</a:t>
                      </a:r>
                      <a:endParaRPr lang="en-US" dirty="0"/>
                    </a:p>
                  </a:txBody>
                  <a:tcPr/>
                </a:tc>
                <a:tc>
                  <a:txBody>
                    <a:bodyPr/>
                    <a:lstStyle/>
                    <a:p>
                      <a:pPr algn="ctr"/>
                      <a:r>
                        <a:rPr lang="en-US" dirty="0" smtClean="0"/>
                        <a:t>-</a:t>
                      </a:r>
                      <a:endParaRPr lang="en-US" dirty="0"/>
                    </a:p>
                  </a:txBody>
                  <a:tcPr/>
                </a:tc>
                <a:tc>
                  <a:txBody>
                    <a:bodyPr/>
                    <a:lstStyle/>
                    <a:p>
                      <a:pPr algn="ctr"/>
                      <a:r>
                        <a:rPr lang="en-US" dirty="0" smtClean="0"/>
                        <a:t>18</a:t>
                      </a:r>
                      <a:endParaRPr lang="en-US" dirty="0"/>
                    </a:p>
                  </a:txBody>
                  <a:tcPr/>
                </a:tc>
              </a:tr>
              <a:tr h="453287">
                <a:tc>
                  <a:txBody>
                    <a:bodyPr/>
                    <a:lstStyle/>
                    <a:p>
                      <a:endParaRPr lang="en-US" dirty="0"/>
                    </a:p>
                  </a:txBody>
                  <a:tcPr/>
                </a:tc>
                <a:tc>
                  <a:txBody>
                    <a:bodyPr/>
                    <a:lstStyle/>
                    <a:p>
                      <a:pPr algn="ctr"/>
                      <a:endParaRPr lang="en-US"/>
                    </a:p>
                  </a:txBody>
                  <a:tcPr/>
                </a:tc>
                <a:tc>
                  <a:txBody>
                    <a:bodyPr/>
                    <a:lstStyle/>
                    <a:p>
                      <a:pPr algn="ctr"/>
                      <a:endParaRPr lang="en-US"/>
                    </a:p>
                  </a:txBody>
                  <a:tcPr/>
                </a:tc>
                <a:tc>
                  <a:txBody>
                    <a:bodyPr/>
                    <a:lstStyle/>
                    <a:p>
                      <a:pPr algn="ctr"/>
                      <a:endParaRPr lang="en-US" dirty="0"/>
                    </a:p>
                  </a:txBody>
                  <a:tcPr/>
                </a:tc>
                <a:tc>
                  <a:txBody>
                    <a:bodyPr/>
                    <a:lstStyle/>
                    <a:p>
                      <a:pPr algn="ctr"/>
                      <a:endParaRPr lang="en-US" dirty="0"/>
                    </a:p>
                  </a:txBody>
                  <a:tcPr/>
                </a:tc>
                <a:tc>
                  <a:txBody>
                    <a:bodyPr/>
                    <a:lstStyle/>
                    <a:p>
                      <a:pPr algn="ctr"/>
                      <a:r>
                        <a:rPr lang="en-US" dirty="0" smtClean="0"/>
                        <a:t>118</a:t>
                      </a:r>
                      <a:endParaRPr lang="en-US" dirty="0"/>
                    </a:p>
                  </a:txBody>
                  <a:tcPr/>
                </a:tc>
              </a:tr>
            </a:tbl>
          </a:graphicData>
        </a:graphic>
      </p:graphicFrame>
    </p:spTree>
    <p:extLst>
      <p:ext uri="{BB962C8B-B14F-4D97-AF65-F5344CB8AC3E}">
        <p14:creationId xmlns:p14="http://schemas.microsoft.com/office/powerpoint/2010/main" val="160811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819955"/>
          </a:xfrm>
        </p:spPr>
        <p:txBody>
          <a:bodyPr>
            <a:normAutofit/>
          </a:bodyPr>
          <a:lstStyle/>
          <a:p>
            <a:r>
              <a:rPr lang="en-US" dirty="0" smtClean="0">
                <a:latin typeface="Times New Roman" panose="02020603050405020304" pitchFamily="18" charset="0"/>
                <a:cs typeface="Times New Roman" panose="02020603050405020304" pitchFamily="18" charset="0"/>
              </a:rPr>
              <a:t>Limitations of the study:</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3" y="1645434"/>
            <a:ext cx="9600008" cy="3880773"/>
          </a:xfrm>
        </p:spPr>
        <p:txBody>
          <a:bodyPr>
            <a:noAutofit/>
          </a:bodyPr>
          <a:lstStyle/>
          <a:p>
            <a:pPr marL="0" indent="0" algn="just">
              <a:buNone/>
            </a:pPr>
            <a:r>
              <a:rPr lang="en-US" sz="2400" dirty="0" smtClean="0">
                <a:solidFill>
                  <a:schemeClr val="tx1"/>
                </a:solidFill>
                <a:latin typeface="Times New Roman" panose="02020603050405020304" pitchFamily="18" charset="0"/>
                <a:cs typeface="Times New Roman" panose="02020603050405020304" pitchFamily="18" charset="0"/>
              </a:rPr>
              <a:t>1</a:t>
            </a:r>
            <a:r>
              <a:rPr lang="en-US" sz="2400" dirty="0">
                <a:solidFill>
                  <a:schemeClr val="tx1"/>
                </a:solidFill>
                <a:latin typeface="Times New Roman" panose="02020603050405020304" pitchFamily="18" charset="0"/>
                <a:cs typeface="Times New Roman" panose="02020603050405020304" pitchFamily="18" charset="0"/>
              </a:rPr>
              <a:t>. The data collection from the company project report, internet, journals  </a:t>
            </a:r>
            <a:r>
              <a:rPr lang="en-US" sz="2400" dirty="0" smtClean="0">
                <a:solidFill>
                  <a:schemeClr val="tx1"/>
                </a:solidFill>
                <a:latin typeface="Times New Roman" panose="02020603050405020304" pitchFamily="18" charset="0"/>
                <a:cs typeface="Times New Roman" panose="02020603050405020304" pitchFamily="18" charset="0"/>
              </a:rPr>
              <a:t>	etc</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which </a:t>
            </a:r>
            <a:r>
              <a:rPr lang="en-US" sz="2400" dirty="0">
                <a:solidFill>
                  <a:schemeClr val="tx1"/>
                </a:solidFill>
                <a:latin typeface="Times New Roman" panose="02020603050405020304" pitchFamily="18" charset="0"/>
                <a:cs typeface="Times New Roman" panose="02020603050405020304" pitchFamily="18" charset="0"/>
              </a:rPr>
              <a:t>may not be adequate or reliable. </a:t>
            </a:r>
          </a:p>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2. The survey restricted to </a:t>
            </a:r>
            <a:r>
              <a:rPr lang="en-US" sz="2400" dirty="0" smtClean="0">
                <a:solidFill>
                  <a:schemeClr val="tx1"/>
                </a:solidFill>
                <a:latin typeface="Times New Roman" panose="02020603050405020304" pitchFamily="18" charset="0"/>
                <a:cs typeface="Times New Roman" panose="02020603050405020304" pitchFamily="18" charset="0"/>
              </a:rPr>
              <a:t>defined </a:t>
            </a:r>
            <a:r>
              <a:rPr lang="en-US" sz="2400" dirty="0">
                <a:solidFill>
                  <a:schemeClr val="tx1"/>
                </a:solidFill>
                <a:latin typeface="Times New Roman" panose="02020603050405020304" pitchFamily="18" charset="0"/>
                <a:cs typeface="Times New Roman" panose="02020603050405020304" pitchFamily="18" charset="0"/>
              </a:rPr>
              <a:t>only. </a:t>
            </a:r>
          </a:p>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3. The information will be filled in the questionnaire through personal </a:t>
            </a:r>
            <a:r>
              <a:rPr lang="en-US" sz="2400" dirty="0" smtClean="0">
                <a:solidFill>
                  <a:schemeClr val="tx1"/>
                </a:solidFill>
                <a:latin typeface="Times New Roman" panose="02020603050405020304" pitchFamily="18" charset="0"/>
                <a:cs typeface="Times New Roman" panose="02020603050405020304" pitchFamily="18" charset="0"/>
              </a:rPr>
              <a:t>	biased </a:t>
            </a:r>
            <a:r>
              <a:rPr lang="en-US" sz="2400" dirty="0">
                <a:solidFill>
                  <a:schemeClr val="tx1"/>
                </a:solidFill>
                <a:latin typeface="Times New Roman" panose="02020603050405020304" pitchFamily="18" charset="0"/>
                <a:cs typeface="Times New Roman" panose="02020603050405020304" pitchFamily="18" charset="0"/>
              </a:rPr>
              <a:t>and </a:t>
            </a:r>
            <a:r>
              <a:rPr lang="en-US" sz="2400" dirty="0" smtClean="0">
                <a:solidFill>
                  <a:schemeClr val="tx1"/>
                </a:solidFill>
                <a:latin typeface="Times New Roman" panose="02020603050405020304" pitchFamily="18" charset="0"/>
                <a:cs typeface="Times New Roman" panose="02020603050405020304" pitchFamily="18" charset="0"/>
              </a:rPr>
              <a:t>	based </a:t>
            </a:r>
            <a:r>
              <a:rPr lang="en-US" sz="2400" dirty="0">
                <a:solidFill>
                  <a:schemeClr val="tx1"/>
                </a:solidFill>
                <a:latin typeface="Times New Roman" panose="02020603050405020304" pitchFamily="18" charset="0"/>
                <a:cs typeface="Times New Roman" panose="02020603050405020304" pitchFamily="18" charset="0"/>
              </a:rPr>
              <a:t>on the memory of them. </a:t>
            </a:r>
          </a:p>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4. The results will be totally derived from the respondent’s answers. </a:t>
            </a:r>
            <a:r>
              <a:rPr lang="en-US" sz="2400" dirty="0" smtClean="0">
                <a:solidFill>
                  <a:schemeClr val="tx1"/>
                </a:solidFill>
                <a:latin typeface="Times New Roman" panose="02020603050405020304" pitchFamily="18" charset="0"/>
                <a:cs typeface="Times New Roman" panose="02020603050405020304" pitchFamily="18" charset="0"/>
              </a:rPr>
              <a:t>There 	might be </a:t>
            </a:r>
            <a:r>
              <a:rPr lang="en-US" sz="2400" dirty="0">
                <a:solidFill>
                  <a:schemeClr val="tx1"/>
                </a:solidFill>
                <a:latin typeface="Times New Roman" panose="02020603050405020304" pitchFamily="18" charset="0"/>
                <a:cs typeface="Times New Roman" panose="02020603050405020304" pitchFamily="18" charset="0"/>
              </a:rPr>
              <a:t>a difference between the actual and projected results. </a:t>
            </a:r>
          </a:p>
          <a:p>
            <a:pPr marL="0" indent="0" algn="just">
              <a:buNone/>
            </a:pPr>
            <a:r>
              <a:rPr lang="en-US" sz="2400" dirty="0">
                <a:solidFill>
                  <a:schemeClr val="tx1"/>
                </a:solidFill>
                <a:latin typeface="Times New Roman" panose="02020603050405020304" pitchFamily="18" charset="0"/>
                <a:cs typeface="Times New Roman" panose="02020603050405020304" pitchFamily="18" charset="0"/>
              </a:rPr>
              <a:t>5. The sample sizes for the survey of farmers were limited to 100 </a:t>
            </a:r>
            <a:r>
              <a:rPr lang="en-US" sz="2400" dirty="0" smtClean="0">
                <a:solidFill>
                  <a:schemeClr val="tx1"/>
                </a:solidFill>
                <a:latin typeface="Times New Roman" panose="02020603050405020304" pitchFamily="18" charset="0"/>
                <a:cs typeface="Times New Roman" panose="02020603050405020304" pitchFamily="18" charset="0"/>
              </a:rPr>
              <a:t>	respondents</a:t>
            </a:r>
            <a:r>
              <a:rPr lang="en-US" sz="2400" dirty="0">
                <a:solidFill>
                  <a:schemeClr val="tx1"/>
                </a:solidFill>
                <a:latin typeface="Times New Roman" panose="02020603050405020304" pitchFamily="18" charset="0"/>
                <a:cs typeface="Times New Roman" panose="02020603050405020304" pitchFamily="18" charset="0"/>
              </a:rPr>
              <a:t>, </a:t>
            </a:r>
            <a:r>
              <a:rPr lang="en-US" sz="2400" dirty="0" smtClean="0">
                <a:solidFill>
                  <a:schemeClr val="tx1"/>
                </a:solidFill>
                <a:latin typeface="Times New Roman" panose="02020603050405020304" pitchFamily="18" charset="0"/>
                <a:cs typeface="Times New Roman" panose="02020603050405020304" pitchFamily="18" charset="0"/>
              </a:rPr>
              <a:t>which </a:t>
            </a:r>
            <a:r>
              <a:rPr lang="en-US" sz="2400" dirty="0">
                <a:solidFill>
                  <a:schemeClr val="tx1"/>
                </a:solidFill>
                <a:latin typeface="Times New Roman" panose="02020603050405020304" pitchFamily="18" charset="0"/>
                <a:cs typeface="Times New Roman" panose="02020603050405020304" pitchFamily="18" charset="0"/>
              </a:rPr>
              <a:t>might not be representing the whole state. </a:t>
            </a:r>
          </a:p>
        </p:txBody>
      </p:sp>
      <p:sp>
        <p:nvSpPr>
          <p:cNvPr id="4" name="Slide Number Placeholder 3"/>
          <p:cNvSpPr>
            <a:spLocks noGrp="1"/>
          </p:cNvSpPr>
          <p:nvPr>
            <p:ph type="sldNum" sz="quarter" idx="12"/>
          </p:nvPr>
        </p:nvSpPr>
        <p:spPr/>
        <p:txBody>
          <a:bodyPr/>
          <a:lstStyle/>
          <a:p>
            <a:fld id="{E97799C9-84D9-46D2-A11E-BCF8A720529D}" type="slidenum">
              <a:rPr lang="en-US" smtClean="0"/>
              <a:t>7</a:t>
            </a:fld>
            <a:endParaRPr lang="en-US" dirty="0"/>
          </a:p>
        </p:txBody>
      </p:sp>
    </p:spTree>
    <p:extLst>
      <p:ext uri="{BB962C8B-B14F-4D97-AF65-F5344CB8AC3E}">
        <p14:creationId xmlns:p14="http://schemas.microsoft.com/office/powerpoint/2010/main" val="5700649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anose="02020603050405020304" pitchFamily="18" charset="0"/>
                <a:cs typeface="Times New Roman" panose="02020603050405020304" pitchFamily="18" charset="0"/>
              </a:rPr>
              <a:t>Source of Data:</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738649"/>
            <a:ext cx="8943184" cy="4533362"/>
          </a:xfrm>
        </p:spPr>
        <p:txBody>
          <a:bodyPr/>
          <a:lstStyle/>
          <a:p>
            <a:pPr algn="just"/>
            <a:r>
              <a:rPr lang="en-US" sz="2000" b="1" dirty="0" smtClean="0">
                <a:solidFill>
                  <a:schemeClr val="tx1"/>
                </a:solidFill>
                <a:latin typeface="Times New Roman" panose="02020603050405020304" pitchFamily="18" charset="0"/>
                <a:cs typeface="Times New Roman" panose="02020603050405020304" pitchFamily="18" charset="0"/>
              </a:rPr>
              <a:t>Primary Data :</a:t>
            </a:r>
          </a:p>
          <a:p>
            <a:pPr marL="0" indent="0" algn="just">
              <a:buNone/>
            </a:pP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The </a:t>
            </a:r>
            <a:r>
              <a:rPr lang="en-US" sz="2000" dirty="0">
                <a:solidFill>
                  <a:schemeClr val="tx1"/>
                </a:solidFill>
                <a:latin typeface="Times New Roman" panose="02020603050405020304" pitchFamily="18" charset="0"/>
                <a:cs typeface="Times New Roman" panose="02020603050405020304" pitchFamily="18" charset="0"/>
              </a:rPr>
              <a:t>study involves the utilization of various tools for the information </a:t>
            </a:r>
            <a:r>
              <a:rPr lang="en-US" sz="2000" dirty="0" smtClean="0">
                <a:solidFill>
                  <a:schemeClr val="tx1"/>
                </a:solidFill>
                <a:latin typeface="Times New Roman" panose="02020603050405020304" pitchFamily="18" charset="0"/>
                <a:cs typeface="Times New Roman" panose="02020603050405020304" pitchFamily="18" charset="0"/>
              </a:rPr>
              <a:t>collection. 	The </a:t>
            </a:r>
            <a:r>
              <a:rPr lang="en-US" sz="2000" dirty="0">
                <a:solidFill>
                  <a:schemeClr val="tx1"/>
                </a:solidFill>
                <a:latin typeface="Times New Roman" panose="02020603050405020304" pitchFamily="18" charset="0"/>
                <a:cs typeface="Times New Roman" panose="02020603050405020304" pitchFamily="18" charset="0"/>
              </a:rPr>
              <a:t>primary data will be collected with the help of the well </a:t>
            </a:r>
            <a:r>
              <a:rPr lang="en-US" sz="2000" dirty="0" smtClean="0">
                <a:solidFill>
                  <a:schemeClr val="tx1"/>
                </a:solidFill>
                <a:latin typeface="Times New Roman" panose="02020603050405020304" pitchFamily="18" charset="0"/>
                <a:cs typeface="Times New Roman" panose="02020603050405020304" pitchFamily="18" charset="0"/>
              </a:rPr>
              <a:t>prepared 	questionnaires </a:t>
            </a:r>
            <a:r>
              <a:rPr lang="en-US" sz="2000" dirty="0">
                <a:solidFill>
                  <a:schemeClr val="tx1"/>
                </a:solidFill>
                <a:latin typeface="Times New Roman" panose="02020603050405020304" pitchFamily="18" charset="0"/>
                <a:cs typeface="Times New Roman" panose="02020603050405020304" pitchFamily="18" charset="0"/>
              </a:rPr>
              <a:t>by taking the responses of the farmers and </a:t>
            </a:r>
            <a:r>
              <a:rPr lang="en-US" sz="2000" dirty="0" smtClean="0">
                <a:solidFill>
                  <a:schemeClr val="tx1"/>
                </a:solidFill>
                <a:latin typeface="Times New Roman" panose="02020603050405020304" pitchFamily="18" charset="0"/>
                <a:cs typeface="Times New Roman" panose="02020603050405020304" pitchFamily="18" charset="0"/>
              </a:rPr>
              <a:t>dealers. For </a:t>
            </a:r>
            <a:r>
              <a:rPr lang="en-US" sz="2000" dirty="0">
                <a:solidFill>
                  <a:schemeClr val="tx1"/>
                </a:solidFill>
                <a:latin typeface="Times New Roman" panose="02020603050405020304" pitchFamily="18" charset="0"/>
                <a:cs typeface="Times New Roman" panose="02020603050405020304" pitchFamily="18" charset="0"/>
              </a:rPr>
              <a:t>the survey </a:t>
            </a:r>
            <a:r>
              <a:rPr lang="en-US" sz="2000" dirty="0" smtClean="0">
                <a:solidFill>
                  <a:schemeClr val="tx1"/>
                </a:solidFill>
                <a:latin typeface="Times New Roman" panose="02020603050405020304" pitchFamily="18" charset="0"/>
                <a:cs typeface="Times New Roman" panose="02020603050405020304" pitchFamily="18" charset="0"/>
              </a:rPr>
              <a:t>	of </a:t>
            </a:r>
            <a:r>
              <a:rPr lang="en-US" sz="2000" dirty="0">
                <a:solidFill>
                  <a:schemeClr val="tx1"/>
                </a:solidFill>
                <a:latin typeface="Times New Roman" panose="02020603050405020304" pitchFamily="18" charset="0"/>
                <a:cs typeface="Times New Roman" panose="02020603050405020304" pitchFamily="18" charset="0"/>
              </a:rPr>
              <a:t>dealers </a:t>
            </a:r>
            <a:r>
              <a:rPr lang="en-US" sz="2000" dirty="0" smtClean="0">
                <a:solidFill>
                  <a:schemeClr val="tx1"/>
                </a:solidFill>
                <a:latin typeface="Times New Roman" panose="02020603050405020304" pitchFamily="18" charset="0"/>
                <a:cs typeface="Times New Roman" panose="02020603050405020304" pitchFamily="18" charset="0"/>
              </a:rPr>
              <a:t>only Baroda district were surveyed </a:t>
            </a:r>
            <a:r>
              <a:rPr lang="en-US" sz="2000" dirty="0">
                <a:solidFill>
                  <a:schemeClr val="tx1"/>
                </a:solidFill>
                <a:latin typeface="Times New Roman" panose="02020603050405020304" pitchFamily="18" charset="0"/>
                <a:cs typeface="Times New Roman" panose="02020603050405020304" pitchFamily="18" charset="0"/>
              </a:rPr>
              <a:t>and for </a:t>
            </a:r>
            <a:r>
              <a:rPr lang="en-US" sz="2000" dirty="0" smtClean="0">
                <a:solidFill>
                  <a:schemeClr val="tx1"/>
                </a:solidFill>
                <a:latin typeface="Times New Roman" panose="02020603050405020304" pitchFamily="18" charset="0"/>
                <a:cs typeface="Times New Roman" panose="02020603050405020304" pitchFamily="18" charset="0"/>
              </a:rPr>
              <a:t>Farmers from </a:t>
            </a:r>
            <a:r>
              <a:rPr lang="en-US" sz="2000" dirty="0">
                <a:solidFill>
                  <a:schemeClr val="tx1"/>
                </a:solidFill>
                <a:latin typeface="Times New Roman" panose="02020603050405020304" pitchFamily="18" charset="0"/>
                <a:cs typeface="Times New Roman" panose="02020603050405020304" pitchFamily="18" charset="0"/>
              </a:rPr>
              <a:t>whole </a:t>
            </a:r>
            <a:r>
              <a:rPr lang="en-US" sz="2000" dirty="0" smtClean="0">
                <a:solidFill>
                  <a:schemeClr val="tx1"/>
                </a:solidFill>
                <a:latin typeface="Times New Roman" panose="02020603050405020304" pitchFamily="18" charset="0"/>
                <a:cs typeface="Times New Roman" panose="02020603050405020304" pitchFamily="18" charset="0"/>
              </a:rPr>
              <a:t>	Gujarat </a:t>
            </a:r>
            <a:r>
              <a:rPr lang="en-US" sz="2000" dirty="0">
                <a:solidFill>
                  <a:schemeClr val="tx1"/>
                </a:solidFill>
                <a:latin typeface="Times New Roman" panose="02020603050405020304" pitchFamily="18" charset="0"/>
                <a:cs typeface="Times New Roman" panose="02020603050405020304" pitchFamily="18" charset="0"/>
              </a:rPr>
              <a:t>state </a:t>
            </a:r>
            <a:r>
              <a:rPr lang="en-US" sz="2000" dirty="0" smtClean="0">
                <a:solidFill>
                  <a:schemeClr val="tx1"/>
                </a:solidFill>
                <a:latin typeface="Times New Roman" panose="02020603050405020304" pitchFamily="18" charset="0"/>
                <a:cs typeface="Times New Roman" panose="02020603050405020304" pitchFamily="18" charset="0"/>
              </a:rPr>
              <a:t>	were selected. </a:t>
            </a:r>
          </a:p>
          <a:p>
            <a:pPr algn="just"/>
            <a:r>
              <a:rPr lang="en-US" sz="2000" b="1" dirty="0" smtClean="0">
                <a:solidFill>
                  <a:schemeClr val="tx1"/>
                </a:solidFill>
                <a:latin typeface="Times New Roman" panose="02020603050405020304" pitchFamily="18" charset="0"/>
                <a:cs typeface="Times New Roman" panose="02020603050405020304" pitchFamily="18" charset="0"/>
              </a:rPr>
              <a:t>Secondary Data:</a:t>
            </a:r>
          </a:p>
          <a:p>
            <a:pPr marL="0" indent="0" algn="just">
              <a:buNone/>
            </a:pP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The secondary data will be collected through the direct internet source, </a:t>
            </a:r>
            <a:r>
              <a:rPr lang="en-US" sz="2000" dirty="0" smtClean="0">
                <a:solidFill>
                  <a:schemeClr val="tx1"/>
                </a:solidFill>
                <a:latin typeface="Times New Roman" panose="02020603050405020304" pitchFamily="18" charset="0"/>
                <a:cs typeface="Times New Roman" panose="02020603050405020304" pitchFamily="18" charset="0"/>
              </a:rPr>
              <a:t>	journals</a:t>
            </a:r>
            <a:r>
              <a:rPr lang="en-US" sz="2000" dirty="0">
                <a:solidFill>
                  <a:schemeClr val="tx1"/>
                </a:solidFill>
                <a:latin typeface="Times New Roman" panose="02020603050405020304" pitchFamily="18" charset="0"/>
                <a:cs typeface="Times New Roman" panose="02020603050405020304" pitchFamily="18" charset="0"/>
              </a:rPr>
              <a:t>, </a:t>
            </a:r>
            <a:r>
              <a:rPr lang="en-US" sz="2000" dirty="0" smtClean="0">
                <a:solidFill>
                  <a:schemeClr val="tx1"/>
                </a:solidFill>
                <a:latin typeface="Times New Roman" panose="02020603050405020304" pitchFamily="18" charset="0"/>
                <a:cs typeface="Times New Roman" panose="02020603050405020304" pitchFamily="18" charset="0"/>
              </a:rPr>
              <a:t>	company’s </a:t>
            </a:r>
            <a:r>
              <a:rPr lang="en-US" sz="2000" dirty="0">
                <a:solidFill>
                  <a:schemeClr val="tx1"/>
                </a:solidFill>
                <a:latin typeface="Times New Roman" panose="02020603050405020304" pitchFamily="18" charset="0"/>
                <a:cs typeface="Times New Roman" panose="02020603050405020304" pitchFamily="18" charset="0"/>
              </a:rPr>
              <a:t>website, directly from the company. </a:t>
            </a:r>
            <a:endParaRPr lang="en-US" sz="2000" dirty="0" smtClean="0">
              <a:solidFill>
                <a:schemeClr val="tx1"/>
              </a:solidFill>
              <a:latin typeface="Times New Roman" panose="02020603050405020304" pitchFamily="18" charset="0"/>
              <a:cs typeface="Times New Roman" panose="02020603050405020304" pitchFamily="18" charset="0"/>
            </a:endParaRPr>
          </a:p>
          <a:p>
            <a:pPr marL="0" indent="0" algn="just">
              <a:buNone/>
            </a:pPr>
            <a:endParaRPr lang="en-US" dirty="0"/>
          </a:p>
        </p:txBody>
      </p:sp>
      <p:sp>
        <p:nvSpPr>
          <p:cNvPr id="4" name="Slide Number Placeholder 3"/>
          <p:cNvSpPr>
            <a:spLocks noGrp="1"/>
          </p:cNvSpPr>
          <p:nvPr>
            <p:ph type="sldNum" sz="quarter" idx="12"/>
          </p:nvPr>
        </p:nvSpPr>
        <p:spPr/>
        <p:txBody>
          <a:bodyPr/>
          <a:lstStyle/>
          <a:p>
            <a:fld id="{E97799C9-84D9-46D2-A11E-BCF8A720529D}" type="slidenum">
              <a:rPr lang="en-US" smtClean="0"/>
              <a:t>8</a:t>
            </a:fld>
            <a:endParaRPr lang="en-US" dirty="0"/>
          </a:p>
        </p:txBody>
      </p:sp>
    </p:spTree>
    <p:extLst>
      <p:ext uri="{BB962C8B-B14F-4D97-AF65-F5344CB8AC3E}">
        <p14:creationId xmlns:p14="http://schemas.microsoft.com/office/powerpoint/2010/main" val="978252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Times New Roman" panose="02020603050405020304" pitchFamily="18" charset="0"/>
                <a:cs typeface="Times New Roman" panose="02020603050405020304" pitchFamily="18" charset="0"/>
              </a:rPr>
              <a:t>Statistical Analysis:</a:t>
            </a:r>
            <a:endParaRPr lang="en-US" sz="54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3" y="1609859"/>
            <a:ext cx="8891669" cy="4803820"/>
          </a:xfrm>
        </p:spPr>
        <p:txBody>
          <a:bodyPr>
            <a:normAutofit fontScale="85000" lnSpcReduction="20000"/>
          </a:bodyPr>
          <a:lstStyle/>
          <a:p>
            <a:pPr algn="just"/>
            <a:r>
              <a:rPr lang="en-US" sz="2600" b="1" u="sng" dirty="0" smtClean="0">
                <a:solidFill>
                  <a:schemeClr val="tx1"/>
                </a:solidFill>
                <a:latin typeface="Times New Roman" panose="02020603050405020304" pitchFamily="18" charset="0"/>
                <a:cs typeface="Times New Roman" panose="02020603050405020304" pitchFamily="18" charset="0"/>
              </a:rPr>
              <a:t>For Market potential</a:t>
            </a:r>
            <a:r>
              <a:rPr lang="en-US" sz="2600" b="1" u="sng" dirty="0">
                <a:solidFill>
                  <a:schemeClr val="tx1"/>
                </a:solidFill>
                <a:latin typeface="Times New Roman" panose="02020603050405020304" pitchFamily="18" charset="0"/>
                <a:cs typeface="Times New Roman" panose="02020603050405020304" pitchFamily="18" charset="0"/>
              </a:rPr>
              <a:t> </a:t>
            </a:r>
            <a:r>
              <a:rPr lang="en-US" sz="2600" dirty="0" smtClean="0">
                <a:solidFill>
                  <a:schemeClr val="tx1"/>
                </a:solidFill>
                <a:latin typeface="Times New Roman" panose="02020603050405020304" pitchFamily="18" charset="0"/>
                <a:cs typeface="Times New Roman" panose="02020603050405020304" pitchFamily="18" charset="0"/>
              </a:rPr>
              <a:t>(Patel 2012)</a:t>
            </a:r>
          </a:p>
          <a:p>
            <a:pPr algn="just"/>
            <a:r>
              <a:rPr lang="en-US" sz="2600" b="1" dirty="0" smtClean="0">
                <a:solidFill>
                  <a:schemeClr val="tx1"/>
                </a:solidFill>
                <a:latin typeface="Times New Roman" panose="02020603050405020304" pitchFamily="18" charset="0"/>
                <a:cs typeface="Times New Roman" panose="02020603050405020304" pitchFamily="18" charset="0"/>
              </a:rPr>
              <a:t>Market share</a:t>
            </a:r>
            <a:r>
              <a:rPr lang="en-US" sz="2600" dirty="0" smtClean="0">
                <a:solidFill>
                  <a:schemeClr val="tx1"/>
                </a:solidFill>
                <a:latin typeface="Times New Roman" panose="02020603050405020304" pitchFamily="18" charset="0"/>
                <a:cs typeface="Times New Roman" panose="02020603050405020304" pitchFamily="18" charset="0"/>
              </a:rPr>
              <a:t> is the portion or percentage of sales of a particular product or service in a particular region that are controlled by a company. For finding out market share of company, there have to find out market size of the projected area. </a:t>
            </a:r>
          </a:p>
          <a:p>
            <a:pPr algn="just"/>
            <a:r>
              <a:rPr lang="en-US" sz="2600" b="1" dirty="0">
                <a:solidFill>
                  <a:schemeClr val="tx1"/>
                </a:solidFill>
                <a:latin typeface="Times New Roman" panose="02020603050405020304" pitchFamily="18" charset="0"/>
                <a:cs typeface="Times New Roman" panose="02020603050405020304" pitchFamily="18" charset="0"/>
              </a:rPr>
              <a:t>Market Share= </a:t>
            </a:r>
            <a:r>
              <a:rPr lang="en-US" sz="2600" dirty="0">
                <a:solidFill>
                  <a:schemeClr val="tx1"/>
                </a:solidFill>
                <a:latin typeface="Times New Roman" panose="02020603050405020304" pitchFamily="18" charset="0"/>
                <a:cs typeface="Times New Roman" panose="02020603050405020304" pitchFamily="18" charset="0"/>
              </a:rPr>
              <a:t>(Turnover of company (particular product) * 100) / </a:t>
            </a:r>
            <a:r>
              <a:rPr lang="en-US" sz="2600" dirty="0" smtClean="0">
                <a:solidFill>
                  <a:schemeClr val="tx1"/>
                </a:solidFill>
                <a:latin typeface="Times New Roman" panose="02020603050405020304" pitchFamily="18" charset="0"/>
                <a:cs typeface="Times New Roman" panose="02020603050405020304" pitchFamily="18" charset="0"/>
              </a:rPr>
              <a:t>Total </a:t>
            </a:r>
            <a:r>
              <a:rPr lang="en-US" sz="2600" dirty="0">
                <a:solidFill>
                  <a:schemeClr val="tx1"/>
                </a:solidFill>
                <a:latin typeface="Times New Roman" panose="02020603050405020304" pitchFamily="18" charset="0"/>
                <a:cs typeface="Times New Roman" panose="02020603050405020304" pitchFamily="18" charset="0"/>
              </a:rPr>
              <a:t>market size. </a:t>
            </a:r>
            <a:endParaRPr lang="en-US" sz="2600" dirty="0" smtClean="0">
              <a:solidFill>
                <a:schemeClr val="tx1"/>
              </a:solidFill>
              <a:latin typeface="Times New Roman" panose="02020603050405020304" pitchFamily="18" charset="0"/>
              <a:cs typeface="Times New Roman" panose="02020603050405020304" pitchFamily="18" charset="0"/>
            </a:endParaRPr>
          </a:p>
          <a:p>
            <a:pPr algn="just"/>
            <a:r>
              <a:rPr lang="en-US" sz="2600" b="1" dirty="0" smtClean="0">
                <a:solidFill>
                  <a:schemeClr val="tx1"/>
                </a:solidFill>
                <a:latin typeface="Times New Roman" panose="02020603050405020304" pitchFamily="18" charset="0"/>
                <a:cs typeface="Times New Roman" panose="02020603050405020304" pitchFamily="18" charset="0"/>
              </a:rPr>
              <a:t>Market </a:t>
            </a:r>
            <a:r>
              <a:rPr lang="en-US" sz="2600" b="1" dirty="0">
                <a:solidFill>
                  <a:schemeClr val="tx1"/>
                </a:solidFill>
                <a:latin typeface="Times New Roman" panose="02020603050405020304" pitchFamily="18" charset="0"/>
                <a:cs typeface="Times New Roman" panose="02020603050405020304" pitchFamily="18" charset="0"/>
              </a:rPr>
              <a:t>Size </a:t>
            </a:r>
            <a:r>
              <a:rPr lang="en-US" sz="2600" dirty="0" smtClean="0">
                <a:solidFill>
                  <a:schemeClr val="tx1"/>
                </a:solidFill>
                <a:latin typeface="Times New Roman" panose="02020603050405020304" pitchFamily="18" charset="0"/>
                <a:cs typeface="Times New Roman" panose="02020603050405020304" pitchFamily="18" charset="0"/>
              </a:rPr>
              <a:t>means turnover of </a:t>
            </a:r>
            <a:r>
              <a:rPr lang="en-US" sz="2600" dirty="0">
                <a:solidFill>
                  <a:schemeClr val="tx1"/>
                </a:solidFill>
                <a:latin typeface="Times New Roman" panose="02020603050405020304" pitchFamily="18" charset="0"/>
                <a:cs typeface="Times New Roman" panose="02020603050405020304" pitchFamily="18" charset="0"/>
              </a:rPr>
              <a:t>number of buyers and sellers in particular market. </a:t>
            </a:r>
            <a:endParaRPr lang="en-US" sz="2600" dirty="0" smtClean="0">
              <a:solidFill>
                <a:schemeClr val="tx1"/>
              </a:solidFill>
              <a:latin typeface="Times New Roman" panose="02020603050405020304" pitchFamily="18" charset="0"/>
              <a:cs typeface="Times New Roman" panose="02020603050405020304" pitchFamily="18" charset="0"/>
            </a:endParaRPr>
          </a:p>
          <a:p>
            <a:pPr algn="just"/>
            <a:r>
              <a:rPr lang="en-US" sz="2600" b="1" dirty="0" smtClean="0">
                <a:solidFill>
                  <a:schemeClr val="tx1"/>
                </a:solidFill>
                <a:latin typeface="Times New Roman" panose="02020603050405020304" pitchFamily="18" charset="0"/>
                <a:cs typeface="Times New Roman" panose="02020603050405020304" pitchFamily="18" charset="0"/>
              </a:rPr>
              <a:t>Market </a:t>
            </a:r>
            <a:r>
              <a:rPr lang="en-US" sz="2600" b="1" dirty="0">
                <a:solidFill>
                  <a:schemeClr val="tx1"/>
                </a:solidFill>
                <a:latin typeface="Times New Roman" panose="02020603050405020304" pitchFamily="18" charset="0"/>
                <a:cs typeface="Times New Roman" panose="02020603050405020304" pitchFamily="18" charset="0"/>
              </a:rPr>
              <a:t>Size</a:t>
            </a:r>
            <a:r>
              <a:rPr lang="en-US" sz="2600" dirty="0">
                <a:solidFill>
                  <a:schemeClr val="tx1"/>
                </a:solidFill>
                <a:latin typeface="Times New Roman" panose="02020603050405020304" pitchFamily="18" charset="0"/>
                <a:cs typeface="Times New Roman" panose="02020603050405020304" pitchFamily="18" charset="0"/>
              </a:rPr>
              <a:t>=Average revenue generated by dealers/distributor * Total number of dealers/distributor. </a:t>
            </a:r>
          </a:p>
          <a:p>
            <a:pPr algn="just"/>
            <a:r>
              <a:rPr lang="en-US" sz="2600" dirty="0" smtClean="0">
                <a:solidFill>
                  <a:schemeClr val="tx1"/>
                </a:solidFill>
                <a:latin typeface="Times New Roman" panose="02020603050405020304" pitchFamily="18" charset="0"/>
                <a:cs typeface="Times New Roman" panose="02020603050405020304" pitchFamily="18" charset="0"/>
              </a:rPr>
              <a:t>Market </a:t>
            </a:r>
            <a:r>
              <a:rPr lang="en-US" sz="2600" dirty="0">
                <a:solidFill>
                  <a:schemeClr val="tx1"/>
                </a:solidFill>
                <a:latin typeface="Times New Roman" panose="02020603050405020304" pitchFamily="18" charset="0"/>
                <a:cs typeface="Times New Roman" panose="02020603050405020304" pitchFamily="18" charset="0"/>
              </a:rPr>
              <a:t>potential is calculated using following formula: </a:t>
            </a:r>
          </a:p>
          <a:p>
            <a:pPr algn="just"/>
            <a:r>
              <a:rPr lang="en-US" sz="2600" b="1" dirty="0">
                <a:solidFill>
                  <a:schemeClr val="tx1"/>
                </a:solidFill>
                <a:latin typeface="Times New Roman" panose="02020603050405020304" pitchFamily="18" charset="0"/>
                <a:cs typeface="Times New Roman" panose="02020603050405020304" pitchFamily="18" charset="0"/>
              </a:rPr>
              <a:t>Market Potential </a:t>
            </a:r>
            <a:r>
              <a:rPr lang="en-US" sz="2600" dirty="0">
                <a:solidFill>
                  <a:schemeClr val="tx1"/>
                </a:solidFill>
                <a:latin typeface="Times New Roman" panose="02020603050405020304" pitchFamily="18" charset="0"/>
                <a:cs typeface="Times New Roman" panose="02020603050405020304" pitchFamily="18" charset="0"/>
              </a:rPr>
              <a:t>= Total numbers of dealers/distributors * Estimated average revenue generated by each dealers/distributors. </a:t>
            </a:r>
          </a:p>
          <a:p>
            <a:pPr algn="just"/>
            <a:endParaRPr lang="en-US" sz="2000" dirty="0">
              <a:solidFill>
                <a:schemeClr val="tx1"/>
              </a:solidFill>
            </a:endParaRPr>
          </a:p>
          <a:p>
            <a:pPr algn="just"/>
            <a:endParaRPr lang="en-US" sz="2000" dirty="0">
              <a:solidFill>
                <a:schemeClr val="tx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E97799C9-84D9-46D2-A11E-BCF8A720529D}" type="slidenum">
              <a:rPr lang="en-US" smtClean="0"/>
              <a:t>9</a:t>
            </a:fld>
            <a:endParaRPr lang="en-US" dirty="0"/>
          </a:p>
        </p:txBody>
      </p:sp>
    </p:spTree>
    <p:extLst>
      <p:ext uri="{BB962C8B-B14F-4D97-AF65-F5344CB8AC3E}">
        <p14:creationId xmlns:p14="http://schemas.microsoft.com/office/powerpoint/2010/main" val="3380521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348</TotalTime>
  <Words>2035</Words>
  <Application>Microsoft Office PowerPoint</Application>
  <PresentationFormat>Widescreen</PresentationFormat>
  <Paragraphs>673</Paragraphs>
  <Slides>34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Algerian</vt:lpstr>
      <vt:lpstr>Arial</vt:lpstr>
      <vt:lpstr>Calibri</vt:lpstr>
      <vt:lpstr>Times New Roman</vt:lpstr>
      <vt:lpstr>Trebuchet MS</vt:lpstr>
      <vt:lpstr>Wingdings</vt:lpstr>
      <vt:lpstr>Wingdings 3</vt:lpstr>
      <vt:lpstr>Facet</vt:lpstr>
      <vt:lpstr>  “ESTIMATION OF MARKET POTENTIAL AND THEIR STRATEGIES OF ‘AZATOP’ IN BARODA DISTRICT” </vt:lpstr>
      <vt:lpstr>Company Introduction:</vt:lpstr>
      <vt:lpstr>Products of company:</vt:lpstr>
      <vt:lpstr>Objectives of study:</vt:lpstr>
      <vt:lpstr>Methodology:</vt:lpstr>
      <vt:lpstr>Sample size:</vt:lpstr>
      <vt:lpstr>Limitations of the study:</vt:lpstr>
      <vt:lpstr>Source of Data:</vt:lpstr>
      <vt:lpstr>Statistical Analysis:</vt:lpstr>
      <vt:lpstr>Cont…</vt:lpstr>
      <vt:lpstr>Cont..</vt:lpstr>
      <vt:lpstr>Cont…</vt:lpstr>
      <vt:lpstr>PowerPoint Presentation</vt:lpstr>
      <vt:lpstr>Results and Discussion </vt:lpstr>
      <vt:lpstr>1. Dealer’s opinion about packaging quality for Azatop as compare to other neem based products.</vt:lpstr>
      <vt:lpstr>2.  Dealer’s opinion about brand image of Azatop as compare to others neem based products. </vt:lpstr>
      <vt:lpstr>3.  Dealer’s overall opinion about Azatop as compare to other neem based production. </vt:lpstr>
      <vt:lpstr>2. To estimate the market potential of India Farm Care Private Limited products in Baroda district.</vt:lpstr>
      <vt:lpstr>Cont…</vt:lpstr>
      <vt:lpstr>PowerPoint Presentation</vt:lpstr>
      <vt:lpstr>3. To formulate the marketing strategies for launching the Neem (Azadirachta indica) product in Gujarat state.  </vt:lpstr>
      <vt:lpstr>PowerPoint Presentation</vt:lpstr>
      <vt:lpstr> Table: 4.5 Size of land holding and awareness of        neem product</vt:lpstr>
      <vt:lpstr>PowerPoint Presentation</vt:lpstr>
      <vt:lpstr>Hypothesis Testing: </vt:lpstr>
      <vt:lpstr>PowerPoint Presentation</vt:lpstr>
      <vt:lpstr>4. To identify the factors discriminant of users and non-users of bio pesticide.</vt:lpstr>
      <vt:lpstr> </vt:lpstr>
      <vt:lpstr>PowerPoint Presentation</vt:lpstr>
      <vt:lpstr>PowerPoint Presentation</vt:lpstr>
      <vt:lpstr>Conclusion:</vt:lpstr>
      <vt:lpstr>Cont…</vt:lpstr>
      <vt:lpstr>Suggestions:</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“ESTIMATATION OF MARKET POTENTIAL AND THEIR STRATIGIES OF ‘AZATOP’ IN BARODA DISTRICT”</dc:title>
  <dc:creator>KETUL</dc:creator>
  <cp:lastModifiedBy>Ketul</cp:lastModifiedBy>
  <cp:revision>48</cp:revision>
  <dcterms:created xsi:type="dcterms:W3CDTF">2017-07-27T19:42:58Z</dcterms:created>
  <dcterms:modified xsi:type="dcterms:W3CDTF">2017-09-17T16:38:13Z</dcterms:modified>
</cp:coreProperties>
</file>