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257" r:id="rId3"/>
    <p:sldId id="315" r:id="rId4"/>
    <p:sldId id="258" r:id="rId5"/>
    <p:sldId id="276" r:id="rId6"/>
    <p:sldId id="277" r:id="rId7"/>
    <p:sldId id="279" r:id="rId8"/>
    <p:sldId id="336" r:id="rId9"/>
    <p:sldId id="335" r:id="rId10"/>
    <p:sldId id="339" r:id="rId11"/>
    <p:sldId id="340" r:id="rId12"/>
    <p:sldId id="341" r:id="rId13"/>
    <p:sldId id="334" r:id="rId14"/>
    <p:sldId id="343" r:id="rId15"/>
    <p:sldId id="320" r:id="rId16"/>
    <p:sldId id="342" r:id="rId17"/>
    <p:sldId id="359" r:id="rId18"/>
    <p:sldId id="344" r:id="rId19"/>
    <p:sldId id="345" r:id="rId20"/>
    <p:sldId id="286" r:id="rId21"/>
    <p:sldId id="288" r:id="rId22"/>
    <p:sldId id="289" r:id="rId23"/>
    <p:sldId id="298" r:id="rId24"/>
    <p:sldId id="299" r:id="rId25"/>
    <p:sldId id="260" r:id="rId26"/>
    <p:sldId id="261" r:id="rId27"/>
    <p:sldId id="262" r:id="rId28"/>
    <p:sldId id="264" r:id="rId29"/>
    <p:sldId id="331" r:id="rId30"/>
    <p:sldId id="325" r:id="rId31"/>
    <p:sldId id="326" r:id="rId32"/>
    <p:sldId id="270" r:id="rId33"/>
    <p:sldId id="328" r:id="rId34"/>
    <p:sldId id="360" r:id="rId35"/>
    <p:sldId id="361" r:id="rId36"/>
    <p:sldId id="362" r:id="rId37"/>
    <p:sldId id="363" r:id="rId38"/>
    <p:sldId id="364" r:id="rId39"/>
    <p:sldId id="365" r:id="rId40"/>
    <p:sldId id="366" r:id="rId41"/>
    <p:sldId id="367" r:id="rId42"/>
    <p:sldId id="368" r:id="rId43"/>
    <p:sldId id="302" r:id="rId44"/>
    <p:sldId id="329" r:id="rId45"/>
    <p:sldId id="330" r:id="rId46"/>
    <p:sldId id="311" r:id="rId47"/>
    <p:sldId id="369" r:id="rId48"/>
    <p:sldId id="370" r:id="rId49"/>
    <p:sldId id="371" r:id="rId50"/>
    <p:sldId id="372" r:id="rId51"/>
    <p:sldId id="373" r:id="rId52"/>
    <p:sldId id="375" r:id="rId53"/>
    <p:sldId id="376" r:id="rId54"/>
    <p:sldId id="346" r:id="rId55"/>
    <p:sldId id="374" r:id="rId56"/>
    <p:sldId id="358"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0870" autoAdjust="0"/>
    <p:restoredTop sz="91756" autoAdjust="0"/>
  </p:normalViewPr>
  <p:slideViewPr>
    <p:cSldViewPr>
      <p:cViewPr>
        <p:scale>
          <a:sx n="82" d="100"/>
          <a:sy n="82" d="100"/>
        </p:scale>
        <p:origin x="-780" y="-72"/>
      </p:cViewPr>
      <p:guideLst>
        <p:guide orient="horz" pos="2160"/>
        <p:guide pos="2880"/>
      </p:guideLst>
    </p:cSldViewPr>
  </p:slideViewPr>
  <p:outlineViewPr>
    <p:cViewPr>
      <p:scale>
        <a:sx n="33" d="100"/>
        <a:sy n="33" d="100"/>
      </p:scale>
      <p:origin x="48" y="18666"/>
    </p:cViewPr>
  </p:outlineViewPr>
  <p:notesTextViewPr>
    <p:cViewPr>
      <p:scale>
        <a:sx n="100" d="100"/>
        <a:sy n="100" d="100"/>
      </p:scale>
      <p:origin x="0" y="0"/>
    </p:cViewPr>
  </p:notesTextViewPr>
  <p:sorterViewPr>
    <p:cViewPr>
      <p:scale>
        <a:sx n="100" d="100"/>
        <a:sy n="100" d="100"/>
      </p:scale>
      <p:origin x="0" y="707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_rels/data10.xml.rels><?xml version="1.0" encoding="UTF-8" standalone="yes"?>
<Relationships xmlns="http://schemas.openxmlformats.org/package/2006/relationships"><Relationship Id="rId1" Type="http://schemas.openxmlformats.org/officeDocument/2006/relationships/image" Target="../media/image32.jpeg"/></Relationships>
</file>

<file path=ppt/diagrams/_rels/data6.xml.rels><?xml version="1.0" encoding="UTF-8" standalone="yes"?>
<Relationships xmlns="http://schemas.openxmlformats.org/package/2006/relationships"><Relationship Id="rId1" Type="http://schemas.openxmlformats.org/officeDocument/2006/relationships/image" Target="../media/image25.jpeg"/></Relationships>
</file>

<file path=ppt/diagrams/_rels/data9.xml.rels><?xml version="1.0" encoding="UTF-8" standalone="yes"?>
<Relationships xmlns="http://schemas.openxmlformats.org/package/2006/relationships"><Relationship Id="rId1" Type="http://schemas.openxmlformats.org/officeDocument/2006/relationships/image" Target="../media/image31.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32.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25.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3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991FEB-3B96-412B-A7BC-19860E7D1B4B}" type="doc">
      <dgm:prSet loTypeId="urn:microsoft.com/office/officeart/2008/layout/RadialCluster" loCatId="cycle" qsTypeId="urn:microsoft.com/office/officeart/2005/8/quickstyle/simple1" qsCatId="simple" csTypeId="urn:microsoft.com/office/officeart/2005/8/colors/accent1_2" csCatId="accent1" phldr="0"/>
      <dgm:spPr/>
      <dgm:t>
        <a:bodyPr/>
        <a:lstStyle/>
        <a:p>
          <a:endParaRPr lang="en-US"/>
        </a:p>
      </dgm:t>
    </dgm:pt>
    <dgm:pt modelId="{925F6770-CC97-4581-BCF4-5E252173A8B5}" type="pres">
      <dgm:prSet presAssocID="{5F991FEB-3B96-412B-A7BC-19860E7D1B4B}" presName="Name0" presStyleCnt="0">
        <dgm:presLayoutVars>
          <dgm:chMax val="1"/>
          <dgm:chPref val="1"/>
          <dgm:dir/>
          <dgm:animOne val="branch"/>
          <dgm:animLvl val="lvl"/>
        </dgm:presLayoutVars>
      </dgm:prSet>
      <dgm:spPr/>
      <dgm:t>
        <a:bodyPr/>
        <a:lstStyle/>
        <a:p>
          <a:endParaRPr lang="en-US"/>
        </a:p>
      </dgm:t>
    </dgm:pt>
  </dgm:ptLst>
  <dgm:cxnLst>
    <dgm:cxn modelId="{6E9B37BE-597D-4738-B544-A0FECB8C3948}" type="presOf" srcId="{5F991FEB-3B96-412B-A7BC-19860E7D1B4B}" destId="{925F6770-CC97-4581-BCF4-5E252173A8B5}" srcOrd="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FFD7B18-C2EC-4CA2-A063-1E9EC477F0D0}" type="doc">
      <dgm:prSet loTypeId="urn:microsoft.com/office/officeart/2005/8/layout/radial4" loCatId="relationship" qsTypeId="urn:microsoft.com/office/officeart/2005/8/quickstyle/3d2" qsCatId="3D" csTypeId="urn:microsoft.com/office/officeart/2005/8/colors/colorful2" csCatId="colorful" phldr="1"/>
      <dgm:spPr/>
      <dgm:t>
        <a:bodyPr/>
        <a:lstStyle/>
        <a:p>
          <a:endParaRPr lang="en-IN"/>
        </a:p>
      </dgm:t>
    </dgm:pt>
    <dgm:pt modelId="{5EA16E2C-6EC8-4F37-8CC1-0B0AAB1AC977}">
      <dgm:prSet phldrT="[Text]"/>
      <dgm:spPr>
        <a:blipFill rotWithShape="0">
          <a:blip xmlns:r="http://schemas.openxmlformats.org/officeDocument/2006/relationships" r:embed="rId1"/>
          <a:stretch>
            <a:fillRect/>
          </a:stretch>
        </a:blipFill>
      </dgm:spPr>
      <dgm:t>
        <a:bodyPr/>
        <a:lstStyle/>
        <a:p>
          <a:r>
            <a:rPr lang="en-US" b="1" dirty="0" smtClean="0">
              <a:solidFill>
                <a:srgbClr val="002060"/>
              </a:solidFill>
            </a:rPr>
            <a:t>TSFCOF</a:t>
          </a:r>
          <a:endParaRPr lang="en-IN" b="1" dirty="0">
            <a:solidFill>
              <a:srgbClr val="002060"/>
            </a:solidFill>
          </a:endParaRPr>
        </a:p>
      </dgm:t>
    </dgm:pt>
    <dgm:pt modelId="{8230327D-9C9F-4BA1-90BE-51FEE40351C8}" type="parTrans" cxnId="{C0A9B2B8-A05D-4D43-991D-FFD0C8733386}">
      <dgm:prSet/>
      <dgm:spPr/>
      <dgm:t>
        <a:bodyPr/>
        <a:lstStyle/>
        <a:p>
          <a:endParaRPr lang="en-IN"/>
        </a:p>
      </dgm:t>
    </dgm:pt>
    <dgm:pt modelId="{4A13233A-5CD7-4C4D-98F3-ACCD3A9F976E}" type="sibTrans" cxnId="{C0A9B2B8-A05D-4D43-991D-FFD0C8733386}">
      <dgm:prSet/>
      <dgm:spPr/>
      <dgm:t>
        <a:bodyPr/>
        <a:lstStyle/>
        <a:p>
          <a:endParaRPr lang="en-IN"/>
        </a:p>
      </dgm:t>
    </dgm:pt>
    <dgm:pt modelId="{60AE3C5E-7596-4CEC-A182-B77E06194F2E}">
      <dgm:prSet phldrT="[Text]"/>
      <dgm:spPr/>
      <dgm:t>
        <a:bodyPr/>
        <a:lstStyle/>
        <a:p>
          <a:r>
            <a:rPr lang="en-IN" b="1" dirty="0" smtClean="0">
              <a:solidFill>
                <a:srgbClr val="FFFF00"/>
              </a:solidFill>
            </a:rPr>
            <a:t>TSFCOF Shall  receive and evaluate the applications received from DLSC for components which are to be approved at state level. </a:t>
          </a:r>
          <a:endParaRPr lang="en-IN" dirty="0">
            <a:solidFill>
              <a:srgbClr val="FFFF00"/>
            </a:solidFill>
          </a:endParaRPr>
        </a:p>
      </dgm:t>
    </dgm:pt>
    <dgm:pt modelId="{FA7DC2DF-570E-48F6-BE7C-7CD11BF9524D}" type="parTrans" cxnId="{E96E9E78-8787-4D8E-BC54-6CF26065B106}">
      <dgm:prSet/>
      <dgm:spPr/>
      <dgm:t>
        <a:bodyPr/>
        <a:lstStyle/>
        <a:p>
          <a:endParaRPr lang="en-IN"/>
        </a:p>
      </dgm:t>
    </dgm:pt>
    <dgm:pt modelId="{E1CD85A7-90D3-4917-A3DF-0B9AB57C0370}" type="sibTrans" cxnId="{E96E9E78-8787-4D8E-BC54-6CF26065B106}">
      <dgm:prSet/>
      <dgm:spPr/>
      <dgm:t>
        <a:bodyPr/>
        <a:lstStyle/>
        <a:p>
          <a:endParaRPr lang="en-IN"/>
        </a:p>
      </dgm:t>
    </dgm:pt>
    <dgm:pt modelId="{F3132272-3779-4B40-8E59-172404BD66B2}">
      <dgm:prSet phldrT="[Text]"/>
      <dgm:spPr/>
      <dgm:t>
        <a:bodyPr/>
        <a:lstStyle/>
        <a:p>
          <a:r>
            <a:rPr lang="en-US" b="1" dirty="0" smtClean="0">
              <a:solidFill>
                <a:srgbClr val="002060"/>
              </a:solidFill>
            </a:rPr>
            <a:t>SLSC </a:t>
          </a:r>
          <a:r>
            <a:rPr lang="en-IN" b="1" dirty="0" smtClean="0">
              <a:solidFill>
                <a:schemeClr val="accent2">
                  <a:lumMod val="75000"/>
                </a:schemeClr>
              </a:solidFill>
            </a:rPr>
            <a:t>approve the applications . Based on allocations, technicalities and fund availability </a:t>
          </a:r>
          <a:r>
            <a:rPr lang="en-US" dirty="0" smtClean="0"/>
            <a:t> </a:t>
          </a:r>
          <a:endParaRPr lang="en-IN" dirty="0"/>
        </a:p>
      </dgm:t>
    </dgm:pt>
    <dgm:pt modelId="{E8AB5A8E-E951-4FFB-B040-FADB984D2052}" type="parTrans" cxnId="{6FDF8EF4-3698-4D41-A0F4-0CE2D66BB642}">
      <dgm:prSet/>
      <dgm:spPr/>
      <dgm:t>
        <a:bodyPr/>
        <a:lstStyle/>
        <a:p>
          <a:endParaRPr lang="en-IN"/>
        </a:p>
      </dgm:t>
    </dgm:pt>
    <dgm:pt modelId="{C30AE11A-8BBC-49E2-9421-EF1D41E19C51}" type="sibTrans" cxnId="{6FDF8EF4-3698-4D41-A0F4-0CE2D66BB642}">
      <dgm:prSet/>
      <dgm:spPr/>
      <dgm:t>
        <a:bodyPr/>
        <a:lstStyle/>
        <a:p>
          <a:endParaRPr lang="en-IN"/>
        </a:p>
      </dgm:t>
    </dgm:pt>
    <dgm:pt modelId="{3832575D-EE52-489F-B2A2-D6B4FF3F62BA}">
      <dgm:prSet phldrT="[Text]"/>
      <dgm:spPr/>
      <dgm:t>
        <a:bodyPr/>
        <a:lstStyle/>
        <a:p>
          <a:r>
            <a:rPr lang="en-IN" b="1" dirty="0" smtClean="0">
              <a:solidFill>
                <a:schemeClr val="accent4">
                  <a:lumMod val="50000"/>
                </a:schemeClr>
              </a:solidFill>
            </a:rPr>
            <a:t>The Managing Director, TSFCOF issues administrative sanctions to the beneficiaries approved by the  SLSC</a:t>
          </a:r>
          <a:endParaRPr lang="en-IN" dirty="0"/>
        </a:p>
      </dgm:t>
    </dgm:pt>
    <dgm:pt modelId="{36CFE778-BC70-4218-964B-7219FE2925AF}" type="parTrans" cxnId="{3EF62B4C-0003-4C66-8369-8C9553FF345B}">
      <dgm:prSet/>
      <dgm:spPr/>
      <dgm:t>
        <a:bodyPr/>
        <a:lstStyle/>
        <a:p>
          <a:endParaRPr lang="en-IN"/>
        </a:p>
      </dgm:t>
    </dgm:pt>
    <dgm:pt modelId="{B3174B32-568F-4842-8BB0-7435CA68DA3F}" type="sibTrans" cxnId="{3EF62B4C-0003-4C66-8369-8C9553FF345B}">
      <dgm:prSet/>
      <dgm:spPr/>
      <dgm:t>
        <a:bodyPr/>
        <a:lstStyle/>
        <a:p>
          <a:endParaRPr lang="en-IN"/>
        </a:p>
      </dgm:t>
    </dgm:pt>
    <dgm:pt modelId="{6F03DB77-3F31-49E6-BF3D-4FF296F18C76}" type="pres">
      <dgm:prSet presAssocID="{7FFD7B18-C2EC-4CA2-A063-1E9EC477F0D0}" presName="cycle" presStyleCnt="0">
        <dgm:presLayoutVars>
          <dgm:chMax val="1"/>
          <dgm:dir/>
          <dgm:animLvl val="ctr"/>
          <dgm:resizeHandles val="exact"/>
        </dgm:presLayoutVars>
      </dgm:prSet>
      <dgm:spPr/>
      <dgm:t>
        <a:bodyPr/>
        <a:lstStyle/>
        <a:p>
          <a:endParaRPr lang="en-US"/>
        </a:p>
      </dgm:t>
    </dgm:pt>
    <dgm:pt modelId="{952DF9C7-548B-4E8B-A23C-1B3B764273E8}" type="pres">
      <dgm:prSet presAssocID="{5EA16E2C-6EC8-4F37-8CC1-0B0AAB1AC977}" presName="centerShape" presStyleLbl="node0" presStyleIdx="0" presStyleCnt="1" custScaleY="127063"/>
      <dgm:spPr/>
      <dgm:t>
        <a:bodyPr/>
        <a:lstStyle/>
        <a:p>
          <a:endParaRPr lang="en-IN"/>
        </a:p>
      </dgm:t>
    </dgm:pt>
    <dgm:pt modelId="{7DAD5CFC-C760-4406-AD05-3B955398F289}" type="pres">
      <dgm:prSet presAssocID="{FA7DC2DF-570E-48F6-BE7C-7CD11BF9524D}" presName="parTrans" presStyleLbl="bgSibTrans2D1" presStyleIdx="0" presStyleCnt="3"/>
      <dgm:spPr/>
      <dgm:t>
        <a:bodyPr/>
        <a:lstStyle/>
        <a:p>
          <a:endParaRPr lang="en-US"/>
        </a:p>
      </dgm:t>
    </dgm:pt>
    <dgm:pt modelId="{2EBC95A6-080C-48C0-A516-34C91AF142A6}" type="pres">
      <dgm:prSet presAssocID="{60AE3C5E-7596-4CEC-A182-B77E06194F2E}" presName="node" presStyleLbl="node1" presStyleIdx="0" presStyleCnt="3" custScaleX="116201" custScaleY="178149">
        <dgm:presLayoutVars>
          <dgm:bulletEnabled val="1"/>
        </dgm:presLayoutVars>
      </dgm:prSet>
      <dgm:spPr/>
      <dgm:t>
        <a:bodyPr/>
        <a:lstStyle/>
        <a:p>
          <a:endParaRPr lang="en-IN"/>
        </a:p>
      </dgm:t>
    </dgm:pt>
    <dgm:pt modelId="{233BC678-E7D9-4BA5-B251-213C6292785C}" type="pres">
      <dgm:prSet presAssocID="{E8AB5A8E-E951-4FFB-B040-FADB984D2052}" presName="parTrans" presStyleLbl="bgSibTrans2D1" presStyleIdx="1" presStyleCnt="3"/>
      <dgm:spPr/>
      <dgm:t>
        <a:bodyPr/>
        <a:lstStyle/>
        <a:p>
          <a:endParaRPr lang="en-US"/>
        </a:p>
      </dgm:t>
    </dgm:pt>
    <dgm:pt modelId="{B1850A82-5592-4F0A-9E13-21E810E591BA}" type="pres">
      <dgm:prSet presAssocID="{F3132272-3779-4B40-8E59-172404BD66B2}" presName="node" presStyleLbl="node1" presStyleIdx="1" presStyleCnt="3" custScaleY="139331">
        <dgm:presLayoutVars>
          <dgm:bulletEnabled val="1"/>
        </dgm:presLayoutVars>
      </dgm:prSet>
      <dgm:spPr/>
      <dgm:t>
        <a:bodyPr/>
        <a:lstStyle/>
        <a:p>
          <a:endParaRPr lang="en-IN"/>
        </a:p>
      </dgm:t>
    </dgm:pt>
    <dgm:pt modelId="{FEF29F25-B1DB-4CCE-935B-002802A8FFC3}" type="pres">
      <dgm:prSet presAssocID="{36CFE778-BC70-4218-964B-7219FE2925AF}" presName="parTrans" presStyleLbl="bgSibTrans2D1" presStyleIdx="2" presStyleCnt="3"/>
      <dgm:spPr/>
      <dgm:t>
        <a:bodyPr/>
        <a:lstStyle/>
        <a:p>
          <a:endParaRPr lang="en-US"/>
        </a:p>
      </dgm:t>
    </dgm:pt>
    <dgm:pt modelId="{589402CA-137F-42FC-A435-0E2FFCAC976F}" type="pres">
      <dgm:prSet presAssocID="{3832575D-EE52-489F-B2A2-D6B4FF3F62BA}" presName="node" presStyleLbl="node1" presStyleIdx="2" presStyleCnt="3" custScaleX="113776" custScaleY="177145">
        <dgm:presLayoutVars>
          <dgm:bulletEnabled val="1"/>
        </dgm:presLayoutVars>
      </dgm:prSet>
      <dgm:spPr/>
      <dgm:t>
        <a:bodyPr/>
        <a:lstStyle/>
        <a:p>
          <a:endParaRPr lang="en-IN"/>
        </a:p>
      </dgm:t>
    </dgm:pt>
  </dgm:ptLst>
  <dgm:cxnLst>
    <dgm:cxn modelId="{C0A9B2B8-A05D-4D43-991D-FFD0C8733386}" srcId="{7FFD7B18-C2EC-4CA2-A063-1E9EC477F0D0}" destId="{5EA16E2C-6EC8-4F37-8CC1-0B0AAB1AC977}" srcOrd="0" destOrd="0" parTransId="{8230327D-9C9F-4BA1-90BE-51FEE40351C8}" sibTransId="{4A13233A-5CD7-4C4D-98F3-ACCD3A9F976E}"/>
    <dgm:cxn modelId="{3EF62B4C-0003-4C66-8369-8C9553FF345B}" srcId="{5EA16E2C-6EC8-4F37-8CC1-0B0AAB1AC977}" destId="{3832575D-EE52-489F-B2A2-D6B4FF3F62BA}" srcOrd="2" destOrd="0" parTransId="{36CFE778-BC70-4218-964B-7219FE2925AF}" sibTransId="{B3174B32-568F-4842-8BB0-7435CA68DA3F}"/>
    <dgm:cxn modelId="{E7F2034B-F5D7-491E-9BEB-E599FA57FA73}" type="presOf" srcId="{7FFD7B18-C2EC-4CA2-A063-1E9EC477F0D0}" destId="{6F03DB77-3F31-49E6-BF3D-4FF296F18C76}" srcOrd="0" destOrd="0" presId="urn:microsoft.com/office/officeart/2005/8/layout/radial4"/>
    <dgm:cxn modelId="{5EEDBA0A-408E-43DA-8F57-992843A4FFEB}" type="presOf" srcId="{60AE3C5E-7596-4CEC-A182-B77E06194F2E}" destId="{2EBC95A6-080C-48C0-A516-34C91AF142A6}" srcOrd="0" destOrd="0" presId="urn:microsoft.com/office/officeart/2005/8/layout/radial4"/>
    <dgm:cxn modelId="{6FDF8EF4-3698-4D41-A0F4-0CE2D66BB642}" srcId="{5EA16E2C-6EC8-4F37-8CC1-0B0AAB1AC977}" destId="{F3132272-3779-4B40-8E59-172404BD66B2}" srcOrd="1" destOrd="0" parTransId="{E8AB5A8E-E951-4FFB-B040-FADB984D2052}" sibTransId="{C30AE11A-8BBC-49E2-9421-EF1D41E19C51}"/>
    <dgm:cxn modelId="{E96E9E78-8787-4D8E-BC54-6CF26065B106}" srcId="{5EA16E2C-6EC8-4F37-8CC1-0B0AAB1AC977}" destId="{60AE3C5E-7596-4CEC-A182-B77E06194F2E}" srcOrd="0" destOrd="0" parTransId="{FA7DC2DF-570E-48F6-BE7C-7CD11BF9524D}" sibTransId="{E1CD85A7-90D3-4917-A3DF-0B9AB57C0370}"/>
    <dgm:cxn modelId="{C1050F45-1A45-4F64-B102-066E57209E6C}" type="presOf" srcId="{E8AB5A8E-E951-4FFB-B040-FADB984D2052}" destId="{233BC678-E7D9-4BA5-B251-213C6292785C}" srcOrd="0" destOrd="0" presId="urn:microsoft.com/office/officeart/2005/8/layout/radial4"/>
    <dgm:cxn modelId="{D1AC4CA8-A596-4102-8C9F-4EF73B2EA980}" type="presOf" srcId="{F3132272-3779-4B40-8E59-172404BD66B2}" destId="{B1850A82-5592-4F0A-9E13-21E810E591BA}" srcOrd="0" destOrd="0" presId="urn:microsoft.com/office/officeart/2005/8/layout/radial4"/>
    <dgm:cxn modelId="{6F69E633-A5C0-42C5-BBAD-E5831428CE3B}" type="presOf" srcId="{36CFE778-BC70-4218-964B-7219FE2925AF}" destId="{FEF29F25-B1DB-4CCE-935B-002802A8FFC3}" srcOrd="0" destOrd="0" presId="urn:microsoft.com/office/officeart/2005/8/layout/radial4"/>
    <dgm:cxn modelId="{C333F1EA-71CB-46C0-885D-9837F50CA5FF}" type="presOf" srcId="{3832575D-EE52-489F-B2A2-D6B4FF3F62BA}" destId="{589402CA-137F-42FC-A435-0E2FFCAC976F}" srcOrd="0" destOrd="0" presId="urn:microsoft.com/office/officeart/2005/8/layout/radial4"/>
    <dgm:cxn modelId="{9E0D5E65-6862-4C55-B225-1ED7D1D50460}" type="presOf" srcId="{5EA16E2C-6EC8-4F37-8CC1-0B0AAB1AC977}" destId="{952DF9C7-548B-4E8B-A23C-1B3B764273E8}" srcOrd="0" destOrd="0" presId="urn:microsoft.com/office/officeart/2005/8/layout/radial4"/>
    <dgm:cxn modelId="{B32C1939-9731-4AF5-B428-80A6D62F6612}" type="presOf" srcId="{FA7DC2DF-570E-48F6-BE7C-7CD11BF9524D}" destId="{7DAD5CFC-C760-4406-AD05-3B955398F289}" srcOrd="0" destOrd="0" presId="urn:microsoft.com/office/officeart/2005/8/layout/radial4"/>
    <dgm:cxn modelId="{6BB12636-BAB4-48E6-BE5C-B4F79D7D7AAE}" type="presParOf" srcId="{6F03DB77-3F31-49E6-BF3D-4FF296F18C76}" destId="{952DF9C7-548B-4E8B-A23C-1B3B764273E8}" srcOrd="0" destOrd="0" presId="urn:microsoft.com/office/officeart/2005/8/layout/radial4"/>
    <dgm:cxn modelId="{6C3CC969-F54F-40B4-B730-5A3A55E8A26A}" type="presParOf" srcId="{6F03DB77-3F31-49E6-BF3D-4FF296F18C76}" destId="{7DAD5CFC-C760-4406-AD05-3B955398F289}" srcOrd="1" destOrd="0" presId="urn:microsoft.com/office/officeart/2005/8/layout/radial4"/>
    <dgm:cxn modelId="{7957BB59-CC95-446B-8104-4A0226EB02D6}" type="presParOf" srcId="{6F03DB77-3F31-49E6-BF3D-4FF296F18C76}" destId="{2EBC95A6-080C-48C0-A516-34C91AF142A6}" srcOrd="2" destOrd="0" presId="urn:microsoft.com/office/officeart/2005/8/layout/radial4"/>
    <dgm:cxn modelId="{C4A4D764-4222-435E-8B24-396A0C2A0A33}" type="presParOf" srcId="{6F03DB77-3F31-49E6-BF3D-4FF296F18C76}" destId="{233BC678-E7D9-4BA5-B251-213C6292785C}" srcOrd="3" destOrd="0" presId="urn:microsoft.com/office/officeart/2005/8/layout/radial4"/>
    <dgm:cxn modelId="{BC25F29C-A70E-4915-9106-6C545340FED8}" type="presParOf" srcId="{6F03DB77-3F31-49E6-BF3D-4FF296F18C76}" destId="{B1850A82-5592-4F0A-9E13-21E810E591BA}" srcOrd="4" destOrd="0" presId="urn:microsoft.com/office/officeart/2005/8/layout/radial4"/>
    <dgm:cxn modelId="{CB4EE63F-6EEA-436B-B2A6-96F37F3705E7}" type="presParOf" srcId="{6F03DB77-3F31-49E6-BF3D-4FF296F18C76}" destId="{FEF29F25-B1DB-4CCE-935B-002802A8FFC3}" srcOrd="5" destOrd="0" presId="urn:microsoft.com/office/officeart/2005/8/layout/radial4"/>
    <dgm:cxn modelId="{5A711AE6-AA75-4E48-95D9-EEE8B0E4905B}" type="presParOf" srcId="{6F03DB77-3F31-49E6-BF3D-4FF296F18C76}" destId="{589402CA-137F-42FC-A435-0E2FFCAC976F}"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877AE57-C317-4D05-9E15-9AEE291679E1}" type="doc">
      <dgm:prSet loTypeId="urn:microsoft.com/office/officeart/2005/8/layout/bProcess4" loCatId="process" qsTypeId="urn:microsoft.com/office/officeart/2005/8/quickstyle/3d1" qsCatId="3D" csTypeId="urn:microsoft.com/office/officeart/2005/8/colors/colorful5" csCatId="colorful" phldr="1"/>
      <dgm:spPr/>
      <dgm:t>
        <a:bodyPr/>
        <a:lstStyle/>
        <a:p>
          <a:endParaRPr lang="en-IN"/>
        </a:p>
      </dgm:t>
    </dgm:pt>
    <dgm:pt modelId="{8F4532FD-7E6B-4A84-B312-22E6BC0606CD}">
      <dgm:prSet phldrT="[Text]" custT="1"/>
      <dgm:spPr/>
      <dgm:t>
        <a:bodyPr/>
        <a:lstStyle/>
        <a:p>
          <a:r>
            <a:rPr lang="en-IN" sz="1600" b="1" dirty="0" smtClean="0">
              <a:solidFill>
                <a:srgbClr val="FFFF00"/>
              </a:solidFill>
            </a:rPr>
            <a:t>Extensive publicity shall be provided by the district administration to   fcs about IFDS </a:t>
          </a:r>
          <a:endParaRPr lang="en-IN" sz="1600" dirty="0">
            <a:solidFill>
              <a:srgbClr val="FFFF00"/>
            </a:solidFill>
          </a:endParaRPr>
        </a:p>
      </dgm:t>
    </dgm:pt>
    <dgm:pt modelId="{9375F895-B21F-4F5F-9419-362B790F9670}" type="parTrans" cxnId="{AB47E8F5-6E1E-41E1-A197-CD785B4F6917}">
      <dgm:prSet/>
      <dgm:spPr/>
      <dgm:t>
        <a:bodyPr/>
        <a:lstStyle/>
        <a:p>
          <a:endParaRPr lang="en-IN"/>
        </a:p>
      </dgm:t>
    </dgm:pt>
    <dgm:pt modelId="{522FE8D7-FF6C-4FBF-890D-203EBA733B8E}" type="sibTrans" cxnId="{AB47E8F5-6E1E-41E1-A197-CD785B4F6917}">
      <dgm:prSet/>
      <dgm:spPr/>
      <dgm:t>
        <a:bodyPr/>
        <a:lstStyle/>
        <a:p>
          <a:endParaRPr lang="en-IN"/>
        </a:p>
      </dgm:t>
    </dgm:pt>
    <dgm:pt modelId="{58FD2910-F43C-4BA7-8B1D-D1C21D712C7A}">
      <dgm:prSet phldrT="[Text]" custT="1"/>
      <dgm:spPr/>
      <dgm:t>
        <a:bodyPr/>
        <a:lstStyle/>
        <a:p>
          <a:r>
            <a:rPr lang="en-IN" sz="1600" b="1" dirty="0" smtClean="0">
              <a:solidFill>
                <a:srgbClr val="002060"/>
              </a:solidFill>
            </a:rPr>
            <a:t>Pamphlets &amp;booklets Beneficiaries shall fill up the registration and submit to  DM</a:t>
          </a:r>
          <a:endParaRPr lang="en-IN" sz="1600" b="1" dirty="0">
            <a:solidFill>
              <a:srgbClr val="002060"/>
            </a:solidFill>
          </a:endParaRPr>
        </a:p>
      </dgm:t>
    </dgm:pt>
    <dgm:pt modelId="{66A269B8-34AC-44C0-AFB8-02CBCC798198}" type="parTrans" cxnId="{D1FFC35C-F007-4313-A4DF-17B0092D2345}">
      <dgm:prSet/>
      <dgm:spPr/>
      <dgm:t>
        <a:bodyPr/>
        <a:lstStyle/>
        <a:p>
          <a:endParaRPr lang="en-IN"/>
        </a:p>
      </dgm:t>
    </dgm:pt>
    <dgm:pt modelId="{3CEC199A-1431-40FF-84FA-9AB488F792CB}" type="sibTrans" cxnId="{D1FFC35C-F007-4313-A4DF-17B0092D2345}">
      <dgm:prSet/>
      <dgm:spPr/>
      <dgm:t>
        <a:bodyPr/>
        <a:lstStyle/>
        <a:p>
          <a:endParaRPr lang="en-IN"/>
        </a:p>
      </dgm:t>
    </dgm:pt>
    <dgm:pt modelId="{8BE0E7D6-A4C8-4249-93F3-031F630CED29}">
      <dgm:prSet phldrT="[Text]" custT="1"/>
      <dgm:spPr/>
      <dgm:t>
        <a:bodyPr/>
        <a:lstStyle/>
        <a:p>
          <a:r>
            <a:rPr lang="en-IN" sz="1600" b="1" dirty="0" smtClean="0">
              <a:solidFill>
                <a:srgbClr val="002060"/>
              </a:solidFill>
            </a:rPr>
            <a:t>Beneficiaries can  apply from any </a:t>
          </a:r>
          <a:r>
            <a:rPr lang="en-IN" sz="1600" b="1" dirty="0" err="1" smtClean="0">
              <a:solidFill>
                <a:srgbClr val="002060"/>
              </a:solidFill>
            </a:rPr>
            <a:t>MeeSeva</a:t>
          </a:r>
          <a:r>
            <a:rPr lang="en-IN" sz="1600" b="1" dirty="0" smtClean="0">
              <a:solidFill>
                <a:srgbClr val="002060"/>
              </a:solidFill>
            </a:rPr>
            <a:t> centers,</a:t>
          </a:r>
        </a:p>
        <a:p>
          <a:r>
            <a:rPr lang="en-IN" sz="1600" b="1" dirty="0" smtClean="0">
              <a:solidFill>
                <a:srgbClr val="002060"/>
              </a:solidFill>
            </a:rPr>
            <a:t>e-</a:t>
          </a:r>
          <a:r>
            <a:rPr lang="en-IN" sz="1600" b="1" dirty="0" err="1" smtClean="0">
              <a:solidFill>
                <a:srgbClr val="002060"/>
              </a:solidFill>
            </a:rPr>
            <a:t>laabh</a:t>
          </a:r>
          <a:r>
            <a:rPr lang="en-IN" sz="1600" b="1" dirty="0" smtClean="0">
              <a:solidFill>
                <a:srgbClr val="002060"/>
              </a:solidFill>
            </a:rPr>
            <a:t> portal </a:t>
          </a:r>
          <a:endParaRPr lang="en-IN" sz="1600" b="1" dirty="0">
            <a:solidFill>
              <a:srgbClr val="002060"/>
            </a:solidFill>
          </a:endParaRPr>
        </a:p>
      </dgm:t>
    </dgm:pt>
    <dgm:pt modelId="{1954A0A3-9801-4AFF-A7A0-31C6D56A98D3}" type="parTrans" cxnId="{9FE1DD8B-ADA4-461C-964C-032B348080AB}">
      <dgm:prSet/>
      <dgm:spPr/>
      <dgm:t>
        <a:bodyPr/>
        <a:lstStyle/>
        <a:p>
          <a:endParaRPr lang="en-IN"/>
        </a:p>
      </dgm:t>
    </dgm:pt>
    <dgm:pt modelId="{3F6879B9-19A6-40CD-96DD-A98C5F731155}" type="sibTrans" cxnId="{9FE1DD8B-ADA4-461C-964C-032B348080AB}">
      <dgm:prSet/>
      <dgm:spPr/>
      <dgm:t>
        <a:bodyPr/>
        <a:lstStyle/>
        <a:p>
          <a:endParaRPr lang="en-IN" dirty="0"/>
        </a:p>
      </dgm:t>
    </dgm:pt>
    <dgm:pt modelId="{F0612C2C-C783-47CA-BC25-A7D267BC43AE}">
      <dgm:prSet phldrT="[Text]"/>
      <dgm:spPr/>
      <dgm:t>
        <a:bodyPr/>
        <a:lstStyle/>
        <a:p>
          <a:r>
            <a:rPr lang="en-IN" b="1" dirty="0" smtClean="0">
              <a:solidFill>
                <a:schemeClr val="accent2">
                  <a:lumMod val="50000"/>
                </a:schemeClr>
              </a:solidFill>
            </a:rPr>
            <a:t> Individual -  group unit</a:t>
          </a:r>
        </a:p>
        <a:p>
          <a:r>
            <a:rPr lang="en-IN" b="1" dirty="0" smtClean="0">
              <a:solidFill>
                <a:schemeClr val="accent2">
                  <a:lumMod val="50000"/>
                </a:schemeClr>
              </a:solidFill>
            </a:rPr>
            <a:t>SOCIATY. </a:t>
          </a:r>
          <a:endParaRPr lang="en-IN" dirty="0"/>
        </a:p>
      </dgm:t>
    </dgm:pt>
    <dgm:pt modelId="{10966760-70EC-4BED-94C9-0D1D46B4C218}" type="parTrans" cxnId="{45607F31-4F66-4F69-BE3A-DFE085E2370F}">
      <dgm:prSet/>
      <dgm:spPr/>
      <dgm:t>
        <a:bodyPr/>
        <a:lstStyle/>
        <a:p>
          <a:endParaRPr lang="en-IN"/>
        </a:p>
      </dgm:t>
    </dgm:pt>
    <dgm:pt modelId="{93BE30E0-4930-414F-84BB-A46974CC32E3}" type="sibTrans" cxnId="{45607F31-4F66-4F69-BE3A-DFE085E2370F}">
      <dgm:prSet/>
      <dgm:spPr/>
      <dgm:t>
        <a:bodyPr/>
        <a:lstStyle/>
        <a:p>
          <a:endParaRPr lang="en-IN" dirty="0"/>
        </a:p>
      </dgm:t>
    </dgm:pt>
    <dgm:pt modelId="{582245B7-CC3B-4F3D-909A-FE71EC10F5A4}">
      <dgm:prSet phldrT="[Text]" custT="1"/>
      <dgm:spPr/>
      <dgm:t>
        <a:bodyPr/>
        <a:lstStyle/>
        <a:p>
          <a:pPr algn="l"/>
          <a:r>
            <a:rPr lang="en-IN" sz="1400" b="1" dirty="0" smtClean="0">
              <a:solidFill>
                <a:schemeClr val="accent6">
                  <a:lumMod val="50000"/>
                </a:schemeClr>
              </a:solidFill>
            </a:rPr>
            <a:t>No of applications is more than the number of allotted units, DM on behalf of DLSC shall write to TSFCOF .Approval and administrative sanction shall be issued</a:t>
          </a:r>
          <a:endParaRPr lang="en-IN" sz="1400" dirty="0">
            <a:solidFill>
              <a:schemeClr val="accent6">
                <a:lumMod val="50000"/>
              </a:schemeClr>
            </a:solidFill>
          </a:endParaRPr>
        </a:p>
      </dgm:t>
    </dgm:pt>
    <dgm:pt modelId="{01400390-4311-4B66-8588-D2C9FAFA6A8B}" type="parTrans" cxnId="{A2B4EE5F-8EE6-4BC9-B52A-0A9B4B5A0151}">
      <dgm:prSet/>
      <dgm:spPr/>
      <dgm:t>
        <a:bodyPr/>
        <a:lstStyle/>
        <a:p>
          <a:endParaRPr lang="en-IN"/>
        </a:p>
      </dgm:t>
    </dgm:pt>
    <dgm:pt modelId="{E8AE4CFC-EE63-456A-983B-602A7ACC73A2}" type="sibTrans" cxnId="{A2B4EE5F-8EE6-4BC9-B52A-0A9B4B5A0151}">
      <dgm:prSet/>
      <dgm:spPr/>
      <dgm:t>
        <a:bodyPr/>
        <a:lstStyle/>
        <a:p>
          <a:endParaRPr lang="en-IN" dirty="0"/>
        </a:p>
      </dgm:t>
    </dgm:pt>
    <dgm:pt modelId="{75D11293-96BA-4C1A-B8B9-7175A0AB5A9A}">
      <dgm:prSet phldrT="[Text]" custT="1"/>
      <dgm:spPr/>
      <dgm:t>
        <a:bodyPr/>
        <a:lstStyle/>
        <a:p>
          <a:pPr algn="l"/>
          <a:r>
            <a:rPr lang="en-US" sz="1400" b="1" dirty="0" smtClean="0">
              <a:solidFill>
                <a:schemeClr val="tx2"/>
              </a:solidFill>
            </a:rPr>
            <a:t>DLSC-scrutinize-SLSC-TSFCOF I</a:t>
          </a:r>
          <a:r>
            <a:rPr lang="en-IN" sz="1400" b="1" dirty="0" err="1" smtClean="0">
              <a:solidFill>
                <a:schemeClr val="tx2"/>
              </a:solidFill>
            </a:rPr>
            <a:t>ssue</a:t>
          </a:r>
          <a:r>
            <a:rPr lang="en-IN" sz="1400" b="1" dirty="0" smtClean="0">
              <a:solidFill>
                <a:schemeClr val="tx2"/>
              </a:solidFill>
            </a:rPr>
            <a:t> the administrative sanction and communicate to the concerned districts for implementation. </a:t>
          </a:r>
          <a:endParaRPr lang="en-IN" sz="1400" b="1" dirty="0">
            <a:solidFill>
              <a:schemeClr val="tx2"/>
            </a:solidFill>
          </a:endParaRPr>
        </a:p>
      </dgm:t>
    </dgm:pt>
    <dgm:pt modelId="{04A6276A-E1CD-4E99-9E88-0DD3F0989748}" type="parTrans" cxnId="{E676A272-C210-4ACC-A3C6-C9262F15385E}">
      <dgm:prSet/>
      <dgm:spPr/>
      <dgm:t>
        <a:bodyPr/>
        <a:lstStyle/>
        <a:p>
          <a:endParaRPr lang="en-IN"/>
        </a:p>
      </dgm:t>
    </dgm:pt>
    <dgm:pt modelId="{0F405756-58E5-480B-8637-96497C9B05CB}" type="sibTrans" cxnId="{E676A272-C210-4ACC-A3C6-C9262F15385E}">
      <dgm:prSet/>
      <dgm:spPr/>
      <dgm:t>
        <a:bodyPr/>
        <a:lstStyle/>
        <a:p>
          <a:endParaRPr lang="en-IN"/>
        </a:p>
      </dgm:t>
    </dgm:pt>
    <dgm:pt modelId="{D2240F62-30E8-46EC-9997-B6B4A2FE9038}">
      <dgm:prSet phldrT="[Text]"/>
      <dgm:spPr/>
      <dgm:t>
        <a:bodyPr/>
        <a:lstStyle/>
        <a:p>
          <a:pPr algn="just"/>
          <a:r>
            <a:rPr lang="en-IN" b="1" dirty="0" smtClean="0">
              <a:solidFill>
                <a:srgbClr val="002060"/>
              </a:solidFill>
            </a:rPr>
            <a:t>No of applications is less than or equal to the number of allotted units for a district, all the eligible applicants shall be considered for approval. </a:t>
          </a:r>
          <a:endParaRPr lang="en-IN" dirty="0"/>
        </a:p>
      </dgm:t>
    </dgm:pt>
    <dgm:pt modelId="{2AC5CB33-2E61-4808-B2C7-04AD0A36F055}" type="sibTrans" cxnId="{E660C3F6-1620-4D53-8F02-AA10DB4D5211}">
      <dgm:prSet/>
      <dgm:spPr/>
      <dgm:t>
        <a:bodyPr/>
        <a:lstStyle/>
        <a:p>
          <a:endParaRPr lang="en-IN" dirty="0"/>
        </a:p>
      </dgm:t>
    </dgm:pt>
    <dgm:pt modelId="{C9BF55F2-82F4-476C-BC39-44811A576AD3}" type="parTrans" cxnId="{E660C3F6-1620-4D53-8F02-AA10DB4D5211}">
      <dgm:prSet/>
      <dgm:spPr/>
      <dgm:t>
        <a:bodyPr/>
        <a:lstStyle/>
        <a:p>
          <a:endParaRPr lang="en-IN"/>
        </a:p>
      </dgm:t>
    </dgm:pt>
    <dgm:pt modelId="{A24AA914-7492-4CDC-8531-184A11DDF4EC}">
      <dgm:prSet phldrT="[Text]"/>
      <dgm:spPr/>
      <dgm:t>
        <a:bodyPr/>
        <a:lstStyle/>
        <a:p>
          <a:r>
            <a:rPr lang="en-IN" b="1" dirty="0" smtClean="0">
              <a:solidFill>
                <a:srgbClr val="002060"/>
              </a:solidFill>
            </a:rPr>
            <a:t> online applications  should submit print &amp; photograph and relevant documents during the time of verification.</a:t>
          </a:r>
          <a:endParaRPr lang="en-IN" b="1" dirty="0">
            <a:solidFill>
              <a:srgbClr val="002060"/>
            </a:solidFill>
          </a:endParaRPr>
        </a:p>
      </dgm:t>
    </dgm:pt>
    <dgm:pt modelId="{77A28BF4-A8A2-4BAA-84F2-D366AEF61A37}" type="sibTrans" cxnId="{4E13A478-2549-4D98-9BA8-48B216462F45}">
      <dgm:prSet/>
      <dgm:spPr/>
      <dgm:t>
        <a:bodyPr/>
        <a:lstStyle/>
        <a:p>
          <a:endParaRPr lang="en-IN" dirty="0"/>
        </a:p>
      </dgm:t>
    </dgm:pt>
    <dgm:pt modelId="{E6D58D57-1740-4AD3-8251-BBAD0830C855}" type="parTrans" cxnId="{4E13A478-2549-4D98-9BA8-48B216462F45}">
      <dgm:prSet/>
      <dgm:spPr/>
      <dgm:t>
        <a:bodyPr/>
        <a:lstStyle/>
        <a:p>
          <a:endParaRPr lang="en-IN"/>
        </a:p>
      </dgm:t>
    </dgm:pt>
    <dgm:pt modelId="{B26D4704-AF7D-420B-8155-12EC992C0779}">
      <dgm:prSet phldrT="[Text]" custT="1"/>
      <dgm:spPr/>
      <dgm:t>
        <a:bodyPr/>
        <a:lstStyle/>
        <a:p>
          <a:r>
            <a:rPr lang="en-IN" sz="1600" b="1" dirty="0" smtClean="0">
              <a:solidFill>
                <a:schemeClr val="bg1"/>
              </a:solidFill>
            </a:rPr>
            <a:t>An individual beneficiary can apply for 4 small units or 1 large unit (luggage auto ,construction of ponds  </a:t>
          </a:r>
          <a:endParaRPr lang="en-IN" sz="1600" dirty="0">
            <a:solidFill>
              <a:schemeClr val="bg1"/>
            </a:solidFill>
          </a:endParaRPr>
        </a:p>
      </dgm:t>
    </dgm:pt>
    <dgm:pt modelId="{45612EF6-1DB3-4E9B-B71F-877C7C2E2ED8}" type="sibTrans" cxnId="{01D00CA3-8D88-49BA-AC5A-3C92D4BAFAA8}">
      <dgm:prSet/>
      <dgm:spPr/>
      <dgm:t>
        <a:bodyPr/>
        <a:lstStyle/>
        <a:p>
          <a:endParaRPr lang="en-IN" dirty="0"/>
        </a:p>
      </dgm:t>
    </dgm:pt>
    <dgm:pt modelId="{AF4752AB-9D54-48C5-9A1F-E865B435DDF4}" type="parTrans" cxnId="{01D00CA3-8D88-49BA-AC5A-3C92D4BAFAA8}">
      <dgm:prSet/>
      <dgm:spPr/>
      <dgm:t>
        <a:bodyPr/>
        <a:lstStyle/>
        <a:p>
          <a:endParaRPr lang="en-IN"/>
        </a:p>
      </dgm:t>
    </dgm:pt>
    <dgm:pt modelId="{614DCF6E-C9F4-4B1A-B687-19EA497EF23D}" type="pres">
      <dgm:prSet presAssocID="{7877AE57-C317-4D05-9E15-9AEE291679E1}" presName="Name0" presStyleCnt="0">
        <dgm:presLayoutVars>
          <dgm:dir/>
          <dgm:resizeHandles/>
        </dgm:presLayoutVars>
      </dgm:prSet>
      <dgm:spPr/>
      <dgm:t>
        <a:bodyPr/>
        <a:lstStyle/>
        <a:p>
          <a:endParaRPr lang="en-US"/>
        </a:p>
      </dgm:t>
    </dgm:pt>
    <dgm:pt modelId="{15C5F01F-04DD-4C76-A219-1EC2C7C49D6E}" type="pres">
      <dgm:prSet presAssocID="{8F4532FD-7E6B-4A84-B312-22E6BC0606CD}" presName="compNode" presStyleCnt="0"/>
      <dgm:spPr/>
    </dgm:pt>
    <dgm:pt modelId="{FE1FE93F-DC0A-4E51-BA31-26CE22A8A7FD}" type="pres">
      <dgm:prSet presAssocID="{8F4532FD-7E6B-4A84-B312-22E6BC0606CD}" presName="dummyConnPt" presStyleCnt="0"/>
      <dgm:spPr/>
    </dgm:pt>
    <dgm:pt modelId="{F9CDCCAB-C19C-472A-A05B-1112A96CC528}" type="pres">
      <dgm:prSet presAssocID="{8F4532FD-7E6B-4A84-B312-22E6BC0606CD}" presName="node" presStyleLbl="node1" presStyleIdx="0" presStyleCnt="9">
        <dgm:presLayoutVars>
          <dgm:bulletEnabled val="1"/>
        </dgm:presLayoutVars>
      </dgm:prSet>
      <dgm:spPr/>
      <dgm:t>
        <a:bodyPr/>
        <a:lstStyle/>
        <a:p>
          <a:endParaRPr lang="en-IN"/>
        </a:p>
      </dgm:t>
    </dgm:pt>
    <dgm:pt modelId="{DCE19DF3-3AB7-4A3D-AF95-E813150843A7}" type="pres">
      <dgm:prSet presAssocID="{522FE8D7-FF6C-4FBF-890D-203EBA733B8E}" presName="sibTrans" presStyleLbl="bgSibTrans2D1" presStyleIdx="0" presStyleCnt="8"/>
      <dgm:spPr/>
      <dgm:t>
        <a:bodyPr/>
        <a:lstStyle/>
        <a:p>
          <a:endParaRPr lang="en-US"/>
        </a:p>
      </dgm:t>
    </dgm:pt>
    <dgm:pt modelId="{0FF0EEAF-D929-4CC6-93FF-096D0DFA7A9C}" type="pres">
      <dgm:prSet presAssocID="{58FD2910-F43C-4BA7-8B1D-D1C21D712C7A}" presName="compNode" presStyleCnt="0"/>
      <dgm:spPr/>
    </dgm:pt>
    <dgm:pt modelId="{70B02A80-E0F8-4E1C-BCAE-DD617A3316E7}" type="pres">
      <dgm:prSet presAssocID="{58FD2910-F43C-4BA7-8B1D-D1C21D712C7A}" presName="dummyConnPt" presStyleCnt="0"/>
      <dgm:spPr/>
    </dgm:pt>
    <dgm:pt modelId="{C3030E8A-A6B9-4B7F-B78F-C3B9D1971BAE}" type="pres">
      <dgm:prSet presAssocID="{58FD2910-F43C-4BA7-8B1D-D1C21D712C7A}" presName="node" presStyleLbl="node1" presStyleIdx="1" presStyleCnt="9">
        <dgm:presLayoutVars>
          <dgm:bulletEnabled val="1"/>
        </dgm:presLayoutVars>
      </dgm:prSet>
      <dgm:spPr/>
      <dgm:t>
        <a:bodyPr/>
        <a:lstStyle/>
        <a:p>
          <a:endParaRPr lang="en-IN"/>
        </a:p>
      </dgm:t>
    </dgm:pt>
    <dgm:pt modelId="{06F83FC0-3BAF-4D75-8C96-411897F76D68}" type="pres">
      <dgm:prSet presAssocID="{3CEC199A-1431-40FF-84FA-9AB488F792CB}" presName="sibTrans" presStyleLbl="bgSibTrans2D1" presStyleIdx="1" presStyleCnt="8"/>
      <dgm:spPr/>
      <dgm:t>
        <a:bodyPr/>
        <a:lstStyle/>
        <a:p>
          <a:endParaRPr lang="en-US"/>
        </a:p>
      </dgm:t>
    </dgm:pt>
    <dgm:pt modelId="{506A77D2-DFF1-4B58-9ACF-E5E456323AEC}" type="pres">
      <dgm:prSet presAssocID="{8BE0E7D6-A4C8-4249-93F3-031F630CED29}" presName="compNode" presStyleCnt="0"/>
      <dgm:spPr/>
    </dgm:pt>
    <dgm:pt modelId="{507EAF57-17FC-47B3-9CED-F93DB929D4D2}" type="pres">
      <dgm:prSet presAssocID="{8BE0E7D6-A4C8-4249-93F3-031F630CED29}" presName="dummyConnPt" presStyleCnt="0"/>
      <dgm:spPr/>
    </dgm:pt>
    <dgm:pt modelId="{955B980D-44AA-4D0C-AC08-F2711D3E8923}" type="pres">
      <dgm:prSet presAssocID="{8BE0E7D6-A4C8-4249-93F3-031F630CED29}" presName="node" presStyleLbl="node1" presStyleIdx="2" presStyleCnt="9">
        <dgm:presLayoutVars>
          <dgm:bulletEnabled val="1"/>
        </dgm:presLayoutVars>
      </dgm:prSet>
      <dgm:spPr/>
      <dgm:t>
        <a:bodyPr/>
        <a:lstStyle/>
        <a:p>
          <a:endParaRPr lang="en-IN"/>
        </a:p>
      </dgm:t>
    </dgm:pt>
    <dgm:pt modelId="{76F9FA3C-193F-49AE-AE99-7AD01E88140F}" type="pres">
      <dgm:prSet presAssocID="{3F6879B9-19A6-40CD-96DD-A98C5F731155}" presName="sibTrans" presStyleLbl="bgSibTrans2D1" presStyleIdx="2" presStyleCnt="8"/>
      <dgm:spPr/>
      <dgm:t>
        <a:bodyPr/>
        <a:lstStyle/>
        <a:p>
          <a:endParaRPr lang="en-US"/>
        </a:p>
      </dgm:t>
    </dgm:pt>
    <dgm:pt modelId="{579C809A-A409-4E38-B6AC-E17573BE29AF}" type="pres">
      <dgm:prSet presAssocID="{F0612C2C-C783-47CA-BC25-A7D267BC43AE}" presName="compNode" presStyleCnt="0"/>
      <dgm:spPr/>
    </dgm:pt>
    <dgm:pt modelId="{5C02657A-6A8A-465B-8982-2AC9C35EED86}" type="pres">
      <dgm:prSet presAssocID="{F0612C2C-C783-47CA-BC25-A7D267BC43AE}" presName="dummyConnPt" presStyleCnt="0"/>
      <dgm:spPr/>
    </dgm:pt>
    <dgm:pt modelId="{A31F73F2-FBAB-483F-BF64-BA9D26B30A25}" type="pres">
      <dgm:prSet presAssocID="{F0612C2C-C783-47CA-BC25-A7D267BC43AE}" presName="node" presStyleLbl="node1" presStyleIdx="3" presStyleCnt="9">
        <dgm:presLayoutVars>
          <dgm:bulletEnabled val="1"/>
        </dgm:presLayoutVars>
      </dgm:prSet>
      <dgm:spPr/>
      <dgm:t>
        <a:bodyPr/>
        <a:lstStyle/>
        <a:p>
          <a:endParaRPr lang="en-IN"/>
        </a:p>
      </dgm:t>
    </dgm:pt>
    <dgm:pt modelId="{5BA9BB54-85AC-44DE-8A87-2CFA4B357976}" type="pres">
      <dgm:prSet presAssocID="{93BE30E0-4930-414F-84BB-A46974CC32E3}" presName="sibTrans" presStyleLbl="bgSibTrans2D1" presStyleIdx="3" presStyleCnt="8"/>
      <dgm:spPr/>
      <dgm:t>
        <a:bodyPr/>
        <a:lstStyle/>
        <a:p>
          <a:endParaRPr lang="en-US"/>
        </a:p>
      </dgm:t>
    </dgm:pt>
    <dgm:pt modelId="{F2EF90C0-9BA2-4020-9162-A9A696ADE166}" type="pres">
      <dgm:prSet presAssocID="{B26D4704-AF7D-420B-8155-12EC992C0779}" presName="compNode" presStyleCnt="0"/>
      <dgm:spPr/>
    </dgm:pt>
    <dgm:pt modelId="{DADA7A17-7D38-4446-9025-215932ACD379}" type="pres">
      <dgm:prSet presAssocID="{B26D4704-AF7D-420B-8155-12EC992C0779}" presName="dummyConnPt" presStyleCnt="0"/>
      <dgm:spPr/>
    </dgm:pt>
    <dgm:pt modelId="{628225A6-FC0F-4842-8733-272B3CF3DFFC}" type="pres">
      <dgm:prSet presAssocID="{B26D4704-AF7D-420B-8155-12EC992C0779}" presName="node" presStyleLbl="node1" presStyleIdx="4" presStyleCnt="9">
        <dgm:presLayoutVars>
          <dgm:bulletEnabled val="1"/>
        </dgm:presLayoutVars>
      </dgm:prSet>
      <dgm:spPr/>
      <dgm:t>
        <a:bodyPr/>
        <a:lstStyle/>
        <a:p>
          <a:endParaRPr lang="en-IN"/>
        </a:p>
      </dgm:t>
    </dgm:pt>
    <dgm:pt modelId="{C812B56F-4605-4731-87A0-943E99AB8ABB}" type="pres">
      <dgm:prSet presAssocID="{45612EF6-1DB3-4E9B-B71F-877C7C2E2ED8}" presName="sibTrans" presStyleLbl="bgSibTrans2D1" presStyleIdx="4" presStyleCnt="8"/>
      <dgm:spPr/>
      <dgm:t>
        <a:bodyPr/>
        <a:lstStyle/>
        <a:p>
          <a:endParaRPr lang="en-US"/>
        </a:p>
      </dgm:t>
    </dgm:pt>
    <dgm:pt modelId="{7D1FDB55-6449-4382-89C4-9BDF43CDD28D}" type="pres">
      <dgm:prSet presAssocID="{A24AA914-7492-4CDC-8531-184A11DDF4EC}" presName="compNode" presStyleCnt="0"/>
      <dgm:spPr/>
    </dgm:pt>
    <dgm:pt modelId="{E02837C5-1B5D-4F58-8458-6BBC2293F315}" type="pres">
      <dgm:prSet presAssocID="{A24AA914-7492-4CDC-8531-184A11DDF4EC}" presName="dummyConnPt" presStyleCnt="0"/>
      <dgm:spPr/>
    </dgm:pt>
    <dgm:pt modelId="{9C76EAEC-7A38-4FC9-A1AC-7026E2F0FB22}" type="pres">
      <dgm:prSet presAssocID="{A24AA914-7492-4CDC-8531-184A11DDF4EC}" presName="node" presStyleLbl="node1" presStyleIdx="5" presStyleCnt="9">
        <dgm:presLayoutVars>
          <dgm:bulletEnabled val="1"/>
        </dgm:presLayoutVars>
      </dgm:prSet>
      <dgm:spPr/>
      <dgm:t>
        <a:bodyPr/>
        <a:lstStyle/>
        <a:p>
          <a:endParaRPr lang="en-IN"/>
        </a:p>
      </dgm:t>
    </dgm:pt>
    <dgm:pt modelId="{2380E553-0686-4850-8647-41F57A65CBCC}" type="pres">
      <dgm:prSet presAssocID="{77A28BF4-A8A2-4BAA-84F2-D366AEF61A37}" presName="sibTrans" presStyleLbl="bgSibTrans2D1" presStyleIdx="5" presStyleCnt="8"/>
      <dgm:spPr/>
      <dgm:t>
        <a:bodyPr/>
        <a:lstStyle/>
        <a:p>
          <a:endParaRPr lang="en-US"/>
        </a:p>
      </dgm:t>
    </dgm:pt>
    <dgm:pt modelId="{2A2E90E0-7720-4C85-844D-D7D524196C9C}" type="pres">
      <dgm:prSet presAssocID="{D2240F62-30E8-46EC-9997-B6B4A2FE9038}" presName="compNode" presStyleCnt="0"/>
      <dgm:spPr/>
    </dgm:pt>
    <dgm:pt modelId="{2527EAE3-8887-4FFD-8B24-493103B9DC97}" type="pres">
      <dgm:prSet presAssocID="{D2240F62-30E8-46EC-9997-B6B4A2FE9038}" presName="dummyConnPt" presStyleCnt="0"/>
      <dgm:spPr/>
    </dgm:pt>
    <dgm:pt modelId="{413E021E-67B2-4C37-ACAE-4F026ACD1047}" type="pres">
      <dgm:prSet presAssocID="{D2240F62-30E8-46EC-9997-B6B4A2FE9038}" presName="node" presStyleLbl="node1" presStyleIdx="6" presStyleCnt="9">
        <dgm:presLayoutVars>
          <dgm:bulletEnabled val="1"/>
        </dgm:presLayoutVars>
      </dgm:prSet>
      <dgm:spPr/>
      <dgm:t>
        <a:bodyPr/>
        <a:lstStyle/>
        <a:p>
          <a:endParaRPr lang="en-IN"/>
        </a:p>
      </dgm:t>
    </dgm:pt>
    <dgm:pt modelId="{486D8CD7-DBDB-44F9-914F-439F1F7BF8D3}" type="pres">
      <dgm:prSet presAssocID="{2AC5CB33-2E61-4808-B2C7-04AD0A36F055}" presName="sibTrans" presStyleLbl="bgSibTrans2D1" presStyleIdx="6" presStyleCnt="8"/>
      <dgm:spPr/>
      <dgm:t>
        <a:bodyPr/>
        <a:lstStyle/>
        <a:p>
          <a:endParaRPr lang="en-US"/>
        </a:p>
      </dgm:t>
    </dgm:pt>
    <dgm:pt modelId="{0B3A55C7-6C3C-4585-BDE4-27F892BC9BFF}" type="pres">
      <dgm:prSet presAssocID="{582245B7-CC3B-4F3D-909A-FE71EC10F5A4}" presName="compNode" presStyleCnt="0"/>
      <dgm:spPr/>
    </dgm:pt>
    <dgm:pt modelId="{E94E8514-63D6-4094-A8E0-0FA450B574D4}" type="pres">
      <dgm:prSet presAssocID="{582245B7-CC3B-4F3D-909A-FE71EC10F5A4}" presName="dummyConnPt" presStyleCnt="0"/>
      <dgm:spPr/>
    </dgm:pt>
    <dgm:pt modelId="{270A34C8-DD0F-4455-9CA8-76C888C6DFA6}" type="pres">
      <dgm:prSet presAssocID="{582245B7-CC3B-4F3D-909A-FE71EC10F5A4}" presName="node" presStyleLbl="node1" presStyleIdx="7" presStyleCnt="9">
        <dgm:presLayoutVars>
          <dgm:bulletEnabled val="1"/>
        </dgm:presLayoutVars>
      </dgm:prSet>
      <dgm:spPr/>
      <dgm:t>
        <a:bodyPr/>
        <a:lstStyle/>
        <a:p>
          <a:endParaRPr lang="en-IN"/>
        </a:p>
      </dgm:t>
    </dgm:pt>
    <dgm:pt modelId="{5960A743-B7E0-49AF-91E5-DD47889575AD}" type="pres">
      <dgm:prSet presAssocID="{E8AE4CFC-EE63-456A-983B-602A7ACC73A2}" presName="sibTrans" presStyleLbl="bgSibTrans2D1" presStyleIdx="7" presStyleCnt="8"/>
      <dgm:spPr/>
      <dgm:t>
        <a:bodyPr/>
        <a:lstStyle/>
        <a:p>
          <a:endParaRPr lang="en-US"/>
        </a:p>
      </dgm:t>
    </dgm:pt>
    <dgm:pt modelId="{2774EF7D-8302-411C-8AD4-0E8B3208F9C8}" type="pres">
      <dgm:prSet presAssocID="{75D11293-96BA-4C1A-B8B9-7175A0AB5A9A}" presName="compNode" presStyleCnt="0"/>
      <dgm:spPr/>
    </dgm:pt>
    <dgm:pt modelId="{0921EBDD-339B-4C0F-B612-F6D0519F3038}" type="pres">
      <dgm:prSet presAssocID="{75D11293-96BA-4C1A-B8B9-7175A0AB5A9A}" presName="dummyConnPt" presStyleCnt="0"/>
      <dgm:spPr/>
    </dgm:pt>
    <dgm:pt modelId="{65A09C23-41B0-40FE-BF98-F3036010D0E5}" type="pres">
      <dgm:prSet presAssocID="{75D11293-96BA-4C1A-B8B9-7175A0AB5A9A}" presName="node" presStyleLbl="node1" presStyleIdx="8" presStyleCnt="9">
        <dgm:presLayoutVars>
          <dgm:bulletEnabled val="1"/>
        </dgm:presLayoutVars>
      </dgm:prSet>
      <dgm:spPr/>
      <dgm:t>
        <a:bodyPr/>
        <a:lstStyle/>
        <a:p>
          <a:endParaRPr lang="en-IN"/>
        </a:p>
      </dgm:t>
    </dgm:pt>
  </dgm:ptLst>
  <dgm:cxnLst>
    <dgm:cxn modelId="{45607F31-4F66-4F69-BE3A-DFE085E2370F}" srcId="{7877AE57-C317-4D05-9E15-9AEE291679E1}" destId="{F0612C2C-C783-47CA-BC25-A7D267BC43AE}" srcOrd="3" destOrd="0" parTransId="{10966760-70EC-4BED-94C9-0D1D46B4C218}" sibTransId="{93BE30E0-4930-414F-84BB-A46974CC32E3}"/>
    <dgm:cxn modelId="{667C47B5-F234-49A7-BC0B-7CE0559E9DA9}" type="presOf" srcId="{A24AA914-7492-4CDC-8531-184A11DDF4EC}" destId="{9C76EAEC-7A38-4FC9-A1AC-7026E2F0FB22}" srcOrd="0" destOrd="0" presId="urn:microsoft.com/office/officeart/2005/8/layout/bProcess4"/>
    <dgm:cxn modelId="{7A9EFE44-63B1-4784-B3CD-78170655E973}" type="presOf" srcId="{58FD2910-F43C-4BA7-8B1D-D1C21D712C7A}" destId="{C3030E8A-A6B9-4B7F-B78F-C3B9D1971BAE}" srcOrd="0" destOrd="0" presId="urn:microsoft.com/office/officeart/2005/8/layout/bProcess4"/>
    <dgm:cxn modelId="{7E0201B2-53A0-46A2-A1FD-BE1B69257325}" type="presOf" srcId="{582245B7-CC3B-4F3D-909A-FE71EC10F5A4}" destId="{270A34C8-DD0F-4455-9CA8-76C888C6DFA6}" srcOrd="0" destOrd="0" presId="urn:microsoft.com/office/officeart/2005/8/layout/bProcess4"/>
    <dgm:cxn modelId="{01D00CA3-8D88-49BA-AC5A-3C92D4BAFAA8}" srcId="{7877AE57-C317-4D05-9E15-9AEE291679E1}" destId="{B26D4704-AF7D-420B-8155-12EC992C0779}" srcOrd="4" destOrd="0" parTransId="{AF4752AB-9D54-48C5-9A1F-E865B435DDF4}" sibTransId="{45612EF6-1DB3-4E9B-B71F-877C7C2E2ED8}"/>
    <dgm:cxn modelId="{E759956A-0A4C-4F77-B321-919D5CD61A8F}" type="presOf" srcId="{8F4532FD-7E6B-4A84-B312-22E6BC0606CD}" destId="{F9CDCCAB-C19C-472A-A05B-1112A96CC528}" srcOrd="0" destOrd="0" presId="urn:microsoft.com/office/officeart/2005/8/layout/bProcess4"/>
    <dgm:cxn modelId="{9FE1DD8B-ADA4-461C-964C-032B348080AB}" srcId="{7877AE57-C317-4D05-9E15-9AEE291679E1}" destId="{8BE0E7D6-A4C8-4249-93F3-031F630CED29}" srcOrd="2" destOrd="0" parTransId="{1954A0A3-9801-4AFF-A7A0-31C6D56A98D3}" sibTransId="{3F6879B9-19A6-40CD-96DD-A98C5F731155}"/>
    <dgm:cxn modelId="{0A3A2B27-8B42-4C6A-81D6-D2BF851E44AB}" type="presOf" srcId="{7877AE57-C317-4D05-9E15-9AEE291679E1}" destId="{614DCF6E-C9F4-4B1A-B687-19EA497EF23D}" srcOrd="0" destOrd="0" presId="urn:microsoft.com/office/officeart/2005/8/layout/bProcess4"/>
    <dgm:cxn modelId="{EABFACCA-D006-4BD3-83AD-AA600BB89507}" type="presOf" srcId="{B26D4704-AF7D-420B-8155-12EC992C0779}" destId="{628225A6-FC0F-4842-8733-272B3CF3DFFC}" srcOrd="0" destOrd="0" presId="urn:microsoft.com/office/officeart/2005/8/layout/bProcess4"/>
    <dgm:cxn modelId="{E09704F6-DFD9-46F7-AC85-E820ED92A425}" type="presOf" srcId="{2AC5CB33-2E61-4808-B2C7-04AD0A36F055}" destId="{486D8CD7-DBDB-44F9-914F-439F1F7BF8D3}" srcOrd="0" destOrd="0" presId="urn:microsoft.com/office/officeart/2005/8/layout/bProcess4"/>
    <dgm:cxn modelId="{8C880509-A53F-4747-B844-85DCDD22AD5F}" type="presOf" srcId="{93BE30E0-4930-414F-84BB-A46974CC32E3}" destId="{5BA9BB54-85AC-44DE-8A87-2CFA4B357976}" srcOrd="0" destOrd="0" presId="urn:microsoft.com/office/officeart/2005/8/layout/bProcess4"/>
    <dgm:cxn modelId="{8EA359B5-2263-4F96-A849-3AD4CE63144A}" type="presOf" srcId="{522FE8D7-FF6C-4FBF-890D-203EBA733B8E}" destId="{DCE19DF3-3AB7-4A3D-AF95-E813150843A7}" srcOrd="0" destOrd="0" presId="urn:microsoft.com/office/officeart/2005/8/layout/bProcess4"/>
    <dgm:cxn modelId="{8BBDC189-2516-46FC-9FE9-E5A309E2DD37}" type="presOf" srcId="{F0612C2C-C783-47CA-BC25-A7D267BC43AE}" destId="{A31F73F2-FBAB-483F-BF64-BA9D26B30A25}" srcOrd="0" destOrd="0" presId="urn:microsoft.com/office/officeart/2005/8/layout/bProcess4"/>
    <dgm:cxn modelId="{32BBD384-CB66-4A51-948C-5A17AF98BFF1}" type="presOf" srcId="{3F6879B9-19A6-40CD-96DD-A98C5F731155}" destId="{76F9FA3C-193F-49AE-AE99-7AD01E88140F}" srcOrd="0" destOrd="0" presId="urn:microsoft.com/office/officeart/2005/8/layout/bProcess4"/>
    <dgm:cxn modelId="{A2B4EE5F-8EE6-4BC9-B52A-0A9B4B5A0151}" srcId="{7877AE57-C317-4D05-9E15-9AEE291679E1}" destId="{582245B7-CC3B-4F3D-909A-FE71EC10F5A4}" srcOrd="7" destOrd="0" parTransId="{01400390-4311-4B66-8588-D2C9FAFA6A8B}" sibTransId="{E8AE4CFC-EE63-456A-983B-602A7ACC73A2}"/>
    <dgm:cxn modelId="{E660C3F6-1620-4D53-8F02-AA10DB4D5211}" srcId="{7877AE57-C317-4D05-9E15-9AEE291679E1}" destId="{D2240F62-30E8-46EC-9997-B6B4A2FE9038}" srcOrd="6" destOrd="0" parTransId="{C9BF55F2-82F4-476C-BC39-44811A576AD3}" sibTransId="{2AC5CB33-2E61-4808-B2C7-04AD0A36F055}"/>
    <dgm:cxn modelId="{4E13A478-2549-4D98-9BA8-48B216462F45}" srcId="{7877AE57-C317-4D05-9E15-9AEE291679E1}" destId="{A24AA914-7492-4CDC-8531-184A11DDF4EC}" srcOrd="5" destOrd="0" parTransId="{E6D58D57-1740-4AD3-8251-BBAD0830C855}" sibTransId="{77A28BF4-A8A2-4BAA-84F2-D366AEF61A37}"/>
    <dgm:cxn modelId="{9012A3AE-5D8C-4616-B52F-32162D1E4522}" type="presOf" srcId="{45612EF6-1DB3-4E9B-B71F-877C7C2E2ED8}" destId="{C812B56F-4605-4731-87A0-943E99AB8ABB}" srcOrd="0" destOrd="0" presId="urn:microsoft.com/office/officeart/2005/8/layout/bProcess4"/>
    <dgm:cxn modelId="{E6EDCD6D-5215-48C9-8E24-7E252777BDF5}" type="presOf" srcId="{3CEC199A-1431-40FF-84FA-9AB488F792CB}" destId="{06F83FC0-3BAF-4D75-8C96-411897F76D68}" srcOrd="0" destOrd="0" presId="urn:microsoft.com/office/officeart/2005/8/layout/bProcess4"/>
    <dgm:cxn modelId="{E676A272-C210-4ACC-A3C6-C9262F15385E}" srcId="{7877AE57-C317-4D05-9E15-9AEE291679E1}" destId="{75D11293-96BA-4C1A-B8B9-7175A0AB5A9A}" srcOrd="8" destOrd="0" parTransId="{04A6276A-E1CD-4E99-9E88-0DD3F0989748}" sibTransId="{0F405756-58E5-480B-8637-96497C9B05CB}"/>
    <dgm:cxn modelId="{81587C64-FA7A-4DCF-B2A9-25C33D8CD13F}" type="presOf" srcId="{8BE0E7D6-A4C8-4249-93F3-031F630CED29}" destId="{955B980D-44AA-4D0C-AC08-F2711D3E8923}" srcOrd="0" destOrd="0" presId="urn:microsoft.com/office/officeart/2005/8/layout/bProcess4"/>
    <dgm:cxn modelId="{044D3A8D-16C4-4974-8E34-CEBB0CFEC55D}" type="presOf" srcId="{75D11293-96BA-4C1A-B8B9-7175A0AB5A9A}" destId="{65A09C23-41B0-40FE-BF98-F3036010D0E5}" srcOrd="0" destOrd="0" presId="urn:microsoft.com/office/officeart/2005/8/layout/bProcess4"/>
    <dgm:cxn modelId="{AB47E8F5-6E1E-41E1-A197-CD785B4F6917}" srcId="{7877AE57-C317-4D05-9E15-9AEE291679E1}" destId="{8F4532FD-7E6B-4A84-B312-22E6BC0606CD}" srcOrd="0" destOrd="0" parTransId="{9375F895-B21F-4F5F-9419-362B790F9670}" sibTransId="{522FE8D7-FF6C-4FBF-890D-203EBA733B8E}"/>
    <dgm:cxn modelId="{D1FFC35C-F007-4313-A4DF-17B0092D2345}" srcId="{7877AE57-C317-4D05-9E15-9AEE291679E1}" destId="{58FD2910-F43C-4BA7-8B1D-D1C21D712C7A}" srcOrd="1" destOrd="0" parTransId="{66A269B8-34AC-44C0-AFB8-02CBCC798198}" sibTransId="{3CEC199A-1431-40FF-84FA-9AB488F792CB}"/>
    <dgm:cxn modelId="{E078CE95-BA55-4013-B76B-E8FC4628E163}" type="presOf" srcId="{E8AE4CFC-EE63-456A-983B-602A7ACC73A2}" destId="{5960A743-B7E0-49AF-91E5-DD47889575AD}" srcOrd="0" destOrd="0" presId="urn:microsoft.com/office/officeart/2005/8/layout/bProcess4"/>
    <dgm:cxn modelId="{BB56B926-E56A-430A-88EE-3BA847FE28DE}" type="presOf" srcId="{D2240F62-30E8-46EC-9997-B6B4A2FE9038}" destId="{413E021E-67B2-4C37-ACAE-4F026ACD1047}" srcOrd="0" destOrd="0" presId="urn:microsoft.com/office/officeart/2005/8/layout/bProcess4"/>
    <dgm:cxn modelId="{9FC95CCC-5E48-4AE4-BA82-BCD85DD4E143}" type="presOf" srcId="{77A28BF4-A8A2-4BAA-84F2-D366AEF61A37}" destId="{2380E553-0686-4850-8647-41F57A65CBCC}" srcOrd="0" destOrd="0" presId="urn:microsoft.com/office/officeart/2005/8/layout/bProcess4"/>
    <dgm:cxn modelId="{283BC1CE-85C5-4164-A1A2-FE1E4FBB060D}" type="presParOf" srcId="{614DCF6E-C9F4-4B1A-B687-19EA497EF23D}" destId="{15C5F01F-04DD-4C76-A219-1EC2C7C49D6E}" srcOrd="0" destOrd="0" presId="urn:microsoft.com/office/officeart/2005/8/layout/bProcess4"/>
    <dgm:cxn modelId="{D1A808B4-8A75-4C9B-9087-D8FC4BCE0DFD}" type="presParOf" srcId="{15C5F01F-04DD-4C76-A219-1EC2C7C49D6E}" destId="{FE1FE93F-DC0A-4E51-BA31-26CE22A8A7FD}" srcOrd="0" destOrd="0" presId="urn:microsoft.com/office/officeart/2005/8/layout/bProcess4"/>
    <dgm:cxn modelId="{3A756369-8B51-4004-87CB-7A0EEB4CD631}" type="presParOf" srcId="{15C5F01F-04DD-4C76-A219-1EC2C7C49D6E}" destId="{F9CDCCAB-C19C-472A-A05B-1112A96CC528}" srcOrd="1" destOrd="0" presId="urn:microsoft.com/office/officeart/2005/8/layout/bProcess4"/>
    <dgm:cxn modelId="{8C0FF18C-8EA9-403E-B720-CCDF81716BF3}" type="presParOf" srcId="{614DCF6E-C9F4-4B1A-B687-19EA497EF23D}" destId="{DCE19DF3-3AB7-4A3D-AF95-E813150843A7}" srcOrd="1" destOrd="0" presId="urn:microsoft.com/office/officeart/2005/8/layout/bProcess4"/>
    <dgm:cxn modelId="{1D6DDE53-8832-40FC-BF8C-35D3B0B81E31}" type="presParOf" srcId="{614DCF6E-C9F4-4B1A-B687-19EA497EF23D}" destId="{0FF0EEAF-D929-4CC6-93FF-096D0DFA7A9C}" srcOrd="2" destOrd="0" presId="urn:microsoft.com/office/officeart/2005/8/layout/bProcess4"/>
    <dgm:cxn modelId="{36A8A244-2775-4B57-A908-B22686CA9A07}" type="presParOf" srcId="{0FF0EEAF-D929-4CC6-93FF-096D0DFA7A9C}" destId="{70B02A80-E0F8-4E1C-BCAE-DD617A3316E7}" srcOrd="0" destOrd="0" presId="urn:microsoft.com/office/officeart/2005/8/layout/bProcess4"/>
    <dgm:cxn modelId="{ED9284A7-86F0-48C5-9F01-190386E79CCE}" type="presParOf" srcId="{0FF0EEAF-D929-4CC6-93FF-096D0DFA7A9C}" destId="{C3030E8A-A6B9-4B7F-B78F-C3B9D1971BAE}" srcOrd="1" destOrd="0" presId="urn:microsoft.com/office/officeart/2005/8/layout/bProcess4"/>
    <dgm:cxn modelId="{3454C249-F8C8-4860-8678-F7A0553E3FC2}" type="presParOf" srcId="{614DCF6E-C9F4-4B1A-B687-19EA497EF23D}" destId="{06F83FC0-3BAF-4D75-8C96-411897F76D68}" srcOrd="3" destOrd="0" presId="urn:microsoft.com/office/officeart/2005/8/layout/bProcess4"/>
    <dgm:cxn modelId="{ECD2BB89-330E-4265-9350-121C9E36A7D2}" type="presParOf" srcId="{614DCF6E-C9F4-4B1A-B687-19EA497EF23D}" destId="{506A77D2-DFF1-4B58-9ACF-E5E456323AEC}" srcOrd="4" destOrd="0" presId="urn:microsoft.com/office/officeart/2005/8/layout/bProcess4"/>
    <dgm:cxn modelId="{F9C2BD7F-BEBD-4E47-B5D4-18A5A0569497}" type="presParOf" srcId="{506A77D2-DFF1-4B58-9ACF-E5E456323AEC}" destId="{507EAF57-17FC-47B3-9CED-F93DB929D4D2}" srcOrd="0" destOrd="0" presId="urn:microsoft.com/office/officeart/2005/8/layout/bProcess4"/>
    <dgm:cxn modelId="{18EDDCA6-8B34-4751-A70B-13B7445714D4}" type="presParOf" srcId="{506A77D2-DFF1-4B58-9ACF-E5E456323AEC}" destId="{955B980D-44AA-4D0C-AC08-F2711D3E8923}" srcOrd="1" destOrd="0" presId="urn:microsoft.com/office/officeart/2005/8/layout/bProcess4"/>
    <dgm:cxn modelId="{EEBC3380-BEE4-4F47-BB7D-2C49FE3E84B5}" type="presParOf" srcId="{614DCF6E-C9F4-4B1A-B687-19EA497EF23D}" destId="{76F9FA3C-193F-49AE-AE99-7AD01E88140F}" srcOrd="5" destOrd="0" presId="urn:microsoft.com/office/officeart/2005/8/layout/bProcess4"/>
    <dgm:cxn modelId="{4F504FDF-FCB1-41C0-93B7-5FDA96FF66BC}" type="presParOf" srcId="{614DCF6E-C9F4-4B1A-B687-19EA497EF23D}" destId="{579C809A-A409-4E38-B6AC-E17573BE29AF}" srcOrd="6" destOrd="0" presId="urn:microsoft.com/office/officeart/2005/8/layout/bProcess4"/>
    <dgm:cxn modelId="{D4F0C341-741D-4396-8E85-24DC20EBE866}" type="presParOf" srcId="{579C809A-A409-4E38-B6AC-E17573BE29AF}" destId="{5C02657A-6A8A-465B-8982-2AC9C35EED86}" srcOrd="0" destOrd="0" presId="urn:microsoft.com/office/officeart/2005/8/layout/bProcess4"/>
    <dgm:cxn modelId="{B916DEBD-B6A7-4D67-B590-7CDF7610BABC}" type="presParOf" srcId="{579C809A-A409-4E38-B6AC-E17573BE29AF}" destId="{A31F73F2-FBAB-483F-BF64-BA9D26B30A25}" srcOrd="1" destOrd="0" presId="urn:microsoft.com/office/officeart/2005/8/layout/bProcess4"/>
    <dgm:cxn modelId="{F6E88499-0F2B-4734-B0D5-37E1E58552F5}" type="presParOf" srcId="{614DCF6E-C9F4-4B1A-B687-19EA497EF23D}" destId="{5BA9BB54-85AC-44DE-8A87-2CFA4B357976}" srcOrd="7" destOrd="0" presId="urn:microsoft.com/office/officeart/2005/8/layout/bProcess4"/>
    <dgm:cxn modelId="{4BD72428-FA70-4FB7-B040-DBDBE2EC79F2}" type="presParOf" srcId="{614DCF6E-C9F4-4B1A-B687-19EA497EF23D}" destId="{F2EF90C0-9BA2-4020-9162-A9A696ADE166}" srcOrd="8" destOrd="0" presId="urn:microsoft.com/office/officeart/2005/8/layout/bProcess4"/>
    <dgm:cxn modelId="{EF3E64DF-0C26-4F19-9725-EFBECA1FFB9C}" type="presParOf" srcId="{F2EF90C0-9BA2-4020-9162-A9A696ADE166}" destId="{DADA7A17-7D38-4446-9025-215932ACD379}" srcOrd="0" destOrd="0" presId="urn:microsoft.com/office/officeart/2005/8/layout/bProcess4"/>
    <dgm:cxn modelId="{64FA45AA-617D-4976-B412-B21632BC9D01}" type="presParOf" srcId="{F2EF90C0-9BA2-4020-9162-A9A696ADE166}" destId="{628225A6-FC0F-4842-8733-272B3CF3DFFC}" srcOrd="1" destOrd="0" presId="urn:microsoft.com/office/officeart/2005/8/layout/bProcess4"/>
    <dgm:cxn modelId="{06CA761D-3951-4FC3-9E55-5FACE479FCF9}" type="presParOf" srcId="{614DCF6E-C9F4-4B1A-B687-19EA497EF23D}" destId="{C812B56F-4605-4731-87A0-943E99AB8ABB}" srcOrd="9" destOrd="0" presId="urn:microsoft.com/office/officeart/2005/8/layout/bProcess4"/>
    <dgm:cxn modelId="{8FAC5ACF-4401-40C9-A352-3366542E4238}" type="presParOf" srcId="{614DCF6E-C9F4-4B1A-B687-19EA497EF23D}" destId="{7D1FDB55-6449-4382-89C4-9BDF43CDD28D}" srcOrd="10" destOrd="0" presId="urn:microsoft.com/office/officeart/2005/8/layout/bProcess4"/>
    <dgm:cxn modelId="{946BA088-CC33-449D-A53A-FEAF249D7F5D}" type="presParOf" srcId="{7D1FDB55-6449-4382-89C4-9BDF43CDD28D}" destId="{E02837C5-1B5D-4F58-8458-6BBC2293F315}" srcOrd="0" destOrd="0" presId="urn:microsoft.com/office/officeart/2005/8/layout/bProcess4"/>
    <dgm:cxn modelId="{E9DA0742-F985-4555-B926-B525D5DA55C1}" type="presParOf" srcId="{7D1FDB55-6449-4382-89C4-9BDF43CDD28D}" destId="{9C76EAEC-7A38-4FC9-A1AC-7026E2F0FB22}" srcOrd="1" destOrd="0" presId="urn:microsoft.com/office/officeart/2005/8/layout/bProcess4"/>
    <dgm:cxn modelId="{FC7BAD7D-69B0-426A-9094-B1083E14E364}" type="presParOf" srcId="{614DCF6E-C9F4-4B1A-B687-19EA497EF23D}" destId="{2380E553-0686-4850-8647-41F57A65CBCC}" srcOrd="11" destOrd="0" presId="urn:microsoft.com/office/officeart/2005/8/layout/bProcess4"/>
    <dgm:cxn modelId="{F1715929-DF4E-4D23-8410-32C79F7C60AF}" type="presParOf" srcId="{614DCF6E-C9F4-4B1A-B687-19EA497EF23D}" destId="{2A2E90E0-7720-4C85-844D-D7D524196C9C}" srcOrd="12" destOrd="0" presId="urn:microsoft.com/office/officeart/2005/8/layout/bProcess4"/>
    <dgm:cxn modelId="{9DBC07E6-C248-4862-9A9E-CBF34DBC3DC7}" type="presParOf" srcId="{2A2E90E0-7720-4C85-844D-D7D524196C9C}" destId="{2527EAE3-8887-4FFD-8B24-493103B9DC97}" srcOrd="0" destOrd="0" presId="urn:microsoft.com/office/officeart/2005/8/layout/bProcess4"/>
    <dgm:cxn modelId="{D5CB6A6B-E298-40AC-8D0A-9EB2D50AC9F4}" type="presParOf" srcId="{2A2E90E0-7720-4C85-844D-D7D524196C9C}" destId="{413E021E-67B2-4C37-ACAE-4F026ACD1047}" srcOrd="1" destOrd="0" presId="urn:microsoft.com/office/officeart/2005/8/layout/bProcess4"/>
    <dgm:cxn modelId="{A3367999-A53D-4248-BEF2-4FAEEF250AC2}" type="presParOf" srcId="{614DCF6E-C9F4-4B1A-B687-19EA497EF23D}" destId="{486D8CD7-DBDB-44F9-914F-439F1F7BF8D3}" srcOrd="13" destOrd="0" presId="urn:microsoft.com/office/officeart/2005/8/layout/bProcess4"/>
    <dgm:cxn modelId="{BD276326-2EDC-4415-8142-BECD001A1FFB}" type="presParOf" srcId="{614DCF6E-C9F4-4B1A-B687-19EA497EF23D}" destId="{0B3A55C7-6C3C-4585-BDE4-27F892BC9BFF}" srcOrd="14" destOrd="0" presId="urn:microsoft.com/office/officeart/2005/8/layout/bProcess4"/>
    <dgm:cxn modelId="{67AF9107-46BD-4EFC-8173-3F7D8DB83331}" type="presParOf" srcId="{0B3A55C7-6C3C-4585-BDE4-27F892BC9BFF}" destId="{E94E8514-63D6-4094-A8E0-0FA450B574D4}" srcOrd="0" destOrd="0" presId="urn:microsoft.com/office/officeart/2005/8/layout/bProcess4"/>
    <dgm:cxn modelId="{2B2A955C-AE66-4846-A203-7F289E68696B}" type="presParOf" srcId="{0B3A55C7-6C3C-4585-BDE4-27F892BC9BFF}" destId="{270A34C8-DD0F-4455-9CA8-76C888C6DFA6}" srcOrd="1" destOrd="0" presId="urn:microsoft.com/office/officeart/2005/8/layout/bProcess4"/>
    <dgm:cxn modelId="{82597965-228B-40BC-95C0-25FAF9284520}" type="presParOf" srcId="{614DCF6E-C9F4-4B1A-B687-19EA497EF23D}" destId="{5960A743-B7E0-49AF-91E5-DD47889575AD}" srcOrd="15" destOrd="0" presId="urn:microsoft.com/office/officeart/2005/8/layout/bProcess4"/>
    <dgm:cxn modelId="{2466A748-A6AA-4542-8434-1834B081644E}" type="presParOf" srcId="{614DCF6E-C9F4-4B1A-B687-19EA497EF23D}" destId="{2774EF7D-8302-411C-8AD4-0E8B3208F9C8}" srcOrd="16" destOrd="0" presId="urn:microsoft.com/office/officeart/2005/8/layout/bProcess4"/>
    <dgm:cxn modelId="{81D9ED2C-4033-4257-B99F-7B3256054298}" type="presParOf" srcId="{2774EF7D-8302-411C-8AD4-0E8B3208F9C8}" destId="{0921EBDD-339B-4C0F-B612-F6D0519F3038}" srcOrd="0" destOrd="0" presId="urn:microsoft.com/office/officeart/2005/8/layout/bProcess4"/>
    <dgm:cxn modelId="{CA1E2C29-9641-4B59-9B10-12F7D5377F96}" type="presParOf" srcId="{2774EF7D-8302-411C-8AD4-0E8B3208F9C8}" destId="{65A09C23-41B0-40FE-BF98-F3036010D0E5}"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F0B29C9-C7D5-4280-AD6F-26A4E0E69281}" type="doc">
      <dgm:prSet loTypeId="urn:microsoft.com/office/officeart/2005/8/layout/lProcess1" loCatId="process" qsTypeId="urn:microsoft.com/office/officeart/2005/8/quickstyle/simple1" qsCatId="simple" csTypeId="urn:microsoft.com/office/officeart/2005/8/colors/accent2_1" csCatId="accent2" phldr="1"/>
      <dgm:spPr/>
      <dgm:t>
        <a:bodyPr/>
        <a:lstStyle/>
        <a:p>
          <a:endParaRPr lang="en-IN"/>
        </a:p>
      </dgm:t>
    </dgm:pt>
    <dgm:pt modelId="{B803D6F5-16B3-47BA-A50D-31D9E285E8F8}">
      <dgm:prSet phldrT="[Text]"/>
      <dgm:spPr/>
      <dgm:t>
        <a:bodyPr/>
        <a:lstStyle/>
        <a:p>
          <a:r>
            <a:rPr lang="en-US" b="1" dirty="0" smtClean="0">
              <a:solidFill>
                <a:schemeClr val="accent2">
                  <a:lumMod val="50000"/>
                </a:schemeClr>
              </a:solidFill>
            </a:rPr>
            <a:t>Beneficiaries shall be informed about the unit cost, , subsidy, beneficiary contribution  by </a:t>
          </a:r>
          <a:r>
            <a:rPr lang="en-US" b="1" dirty="0" smtClean="0">
              <a:solidFill>
                <a:srgbClr val="C00000"/>
              </a:solidFill>
            </a:rPr>
            <a:t> </a:t>
          </a:r>
          <a:r>
            <a:rPr lang="en-US" b="1" dirty="0" smtClean="0">
              <a:solidFill>
                <a:srgbClr val="002060"/>
              </a:solidFill>
            </a:rPr>
            <a:t>District Manager through Demand Draft-</a:t>
          </a:r>
          <a:r>
            <a:rPr lang="en-US" b="1" dirty="0" smtClean="0">
              <a:solidFill>
                <a:srgbClr val="7030A0"/>
              </a:solidFill>
            </a:rPr>
            <a:t>issue acknowledgement </a:t>
          </a:r>
          <a:endParaRPr lang="en-IN" dirty="0"/>
        </a:p>
      </dgm:t>
    </dgm:pt>
    <dgm:pt modelId="{888CFFF5-A3FF-4636-9223-3E059E861D29}" type="parTrans" cxnId="{4DABD2E2-13B0-43A7-9D9F-16A9B5539979}">
      <dgm:prSet/>
      <dgm:spPr/>
      <dgm:t>
        <a:bodyPr/>
        <a:lstStyle/>
        <a:p>
          <a:endParaRPr lang="en-IN"/>
        </a:p>
      </dgm:t>
    </dgm:pt>
    <dgm:pt modelId="{05EA5CF7-271D-461F-9A34-154FC4D22E7C}" type="sibTrans" cxnId="{4DABD2E2-13B0-43A7-9D9F-16A9B5539979}">
      <dgm:prSet/>
      <dgm:spPr/>
      <dgm:t>
        <a:bodyPr/>
        <a:lstStyle/>
        <a:p>
          <a:endParaRPr lang="en-IN"/>
        </a:p>
      </dgm:t>
    </dgm:pt>
    <dgm:pt modelId="{D77E2317-C273-4879-BEF3-3AD74BC1FF68}">
      <dgm:prSet phldrT="[Text]"/>
      <dgm:spPr/>
      <dgm:t>
        <a:bodyPr/>
        <a:lstStyle/>
        <a:p>
          <a:r>
            <a:rPr lang="en-US" b="1" dirty="0" smtClean="0">
              <a:solidFill>
                <a:schemeClr val="accent2"/>
              </a:solidFill>
            </a:rPr>
            <a:t>Selection of vendors for individual units will be done at state level through Tender Process</a:t>
          </a:r>
          <a:r>
            <a:rPr lang="en-US" b="1" dirty="0" smtClean="0"/>
            <a:t>. </a:t>
          </a:r>
          <a:endParaRPr lang="en-IN" dirty="0"/>
        </a:p>
      </dgm:t>
    </dgm:pt>
    <dgm:pt modelId="{E36484AA-9A15-45ED-B891-E59EA1AB0067}" type="parTrans" cxnId="{0AAD06A6-50A6-4C5F-8F79-C0D241C04FA4}">
      <dgm:prSet/>
      <dgm:spPr/>
      <dgm:t>
        <a:bodyPr/>
        <a:lstStyle/>
        <a:p>
          <a:endParaRPr lang="en-IN"/>
        </a:p>
      </dgm:t>
    </dgm:pt>
    <dgm:pt modelId="{BFB713BB-32EB-4ABE-9F8C-6D49A1CD04B4}" type="sibTrans" cxnId="{0AAD06A6-50A6-4C5F-8F79-C0D241C04FA4}">
      <dgm:prSet/>
      <dgm:spPr/>
      <dgm:t>
        <a:bodyPr/>
        <a:lstStyle/>
        <a:p>
          <a:endParaRPr lang="en-IN"/>
        </a:p>
      </dgm:t>
    </dgm:pt>
    <dgm:pt modelId="{C6B509AD-2674-4FDF-AE79-9571178DDC4B}">
      <dgm:prSet phldrT="[Text]"/>
      <dgm:spPr/>
      <dgm:t>
        <a:bodyPr/>
        <a:lstStyle/>
        <a:p>
          <a:r>
            <a:rPr lang="en-US" b="1" dirty="0" smtClean="0">
              <a:solidFill>
                <a:srgbClr val="7030A0"/>
              </a:solidFill>
            </a:rPr>
            <a:t>The District Manager shall place orders for the beneficiaries who have paid the contribution amount for their preferred units to the empanelled firm/ selected vendor</a:t>
          </a:r>
          <a:r>
            <a:rPr lang="en-US" b="1" dirty="0" smtClean="0"/>
            <a:t>. </a:t>
          </a:r>
          <a:endParaRPr lang="en-IN" dirty="0"/>
        </a:p>
      </dgm:t>
    </dgm:pt>
    <dgm:pt modelId="{2554DABD-21C6-4B2A-8BBD-EDF26931FF08}" type="parTrans" cxnId="{ADF98E7D-B97B-44FF-B01F-B69A3A78E5AD}">
      <dgm:prSet/>
      <dgm:spPr/>
      <dgm:t>
        <a:bodyPr/>
        <a:lstStyle/>
        <a:p>
          <a:endParaRPr lang="en-IN"/>
        </a:p>
      </dgm:t>
    </dgm:pt>
    <dgm:pt modelId="{137CD9C8-42F3-4F10-9E80-2B842C57FC7F}" type="sibTrans" cxnId="{ADF98E7D-B97B-44FF-B01F-B69A3A78E5AD}">
      <dgm:prSet/>
      <dgm:spPr/>
      <dgm:t>
        <a:bodyPr/>
        <a:lstStyle/>
        <a:p>
          <a:endParaRPr lang="en-IN"/>
        </a:p>
      </dgm:t>
    </dgm:pt>
    <dgm:pt modelId="{57C51E55-9F4A-4674-86EC-3CDEB50E6FFE}">
      <dgm:prSet phldrT="[Text]"/>
      <dgm:spPr/>
      <dgm:t>
        <a:bodyPr/>
        <a:lstStyle/>
        <a:p>
          <a:r>
            <a:rPr lang="en-US" b="1" dirty="0" smtClean="0">
              <a:solidFill>
                <a:srgbClr val="0070C0"/>
              </a:solidFill>
            </a:rPr>
            <a:t> Sanction shall be provided by the District Collector for release of total cost of the unit (beneficiary contribution plus subsidy)  selected supplier as per the actual cost of the item</a:t>
          </a:r>
          <a:endParaRPr lang="en-IN" dirty="0"/>
        </a:p>
      </dgm:t>
    </dgm:pt>
    <dgm:pt modelId="{4D364EDE-1A62-4D51-B200-5779C01275C6}" type="parTrans" cxnId="{284FADF3-6B26-4E37-8CE1-BDBB63D788AA}">
      <dgm:prSet/>
      <dgm:spPr/>
      <dgm:t>
        <a:bodyPr/>
        <a:lstStyle/>
        <a:p>
          <a:endParaRPr lang="en-IN"/>
        </a:p>
      </dgm:t>
    </dgm:pt>
    <dgm:pt modelId="{2AC46FA4-4ACE-43FD-9A18-BCDEE7942654}" type="sibTrans" cxnId="{284FADF3-6B26-4E37-8CE1-BDBB63D788AA}">
      <dgm:prSet/>
      <dgm:spPr/>
      <dgm:t>
        <a:bodyPr/>
        <a:lstStyle/>
        <a:p>
          <a:endParaRPr lang="en-IN"/>
        </a:p>
      </dgm:t>
    </dgm:pt>
    <dgm:pt modelId="{C623BBA8-A26E-49CC-97F1-9A4BAA61A5FB}">
      <dgm:prSet phldrT="[Text]"/>
      <dgm:spPr/>
      <dgm:t>
        <a:bodyPr/>
        <a:lstStyle/>
        <a:p>
          <a:r>
            <a:rPr lang="en-US" b="1" dirty="0" smtClean="0">
              <a:solidFill>
                <a:srgbClr val="0070C0"/>
              </a:solidFill>
            </a:rPr>
            <a:t>The  cost  of selected item exceeds by the beneficiary the unit cost, balance cost has to be borne by the beneficiary</a:t>
          </a:r>
          <a:r>
            <a:rPr lang="en-US" dirty="0" smtClean="0">
              <a:solidFill>
                <a:srgbClr val="0070C0"/>
              </a:solidFill>
            </a:rPr>
            <a:t>.  </a:t>
          </a:r>
          <a:r>
            <a:rPr lang="en-US" b="1" dirty="0" smtClean="0"/>
            <a:t>. </a:t>
          </a:r>
          <a:r>
            <a:rPr lang="en-US" b="1" dirty="0" smtClean="0">
              <a:solidFill>
                <a:schemeClr val="accent6"/>
              </a:solidFill>
            </a:rPr>
            <a:t>The units shall be procured from the authorized suppliers and distributed to the beneficiaries</a:t>
          </a:r>
          <a:endParaRPr lang="en-IN" dirty="0"/>
        </a:p>
      </dgm:t>
    </dgm:pt>
    <dgm:pt modelId="{3BA56A8E-4E4F-441F-B204-BE19D3303ACA}" type="parTrans" cxnId="{FB1D47F9-96E2-4E9B-80E3-B57BD7BBC38B}">
      <dgm:prSet/>
      <dgm:spPr/>
      <dgm:t>
        <a:bodyPr/>
        <a:lstStyle/>
        <a:p>
          <a:endParaRPr lang="en-IN"/>
        </a:p>
      </dgm:t>
    </dgm:pt>
    <dgm:pt modelId="{A1702156-AE43-4C6D-8F00-D5C88A3A48F6}" type="sibTrans" cxnId="{FB1D47F9-96E2-4E9B-80E3-B57BD7BBC38B}">
      <dgm:prSet/>
      <dgm:spPr/>
      <dgm:t>
        <a:bodyPr/>
        <a:lstStyle/>
        <a:p>
          <a:endParaRPr lang="en-IN"/>
        </a:p>
      </dgm:t>
    </dgm:pt>
    <dgm:pt modelId="{FA72516B-DACC-4337-936D-B39988007C40}">
      <dgm:prSet phldrT="[Text]"/>
      <dgm:spPr/>
      <dgm:t>
        <a:bodyPr/>
        <a:lstStyle/>
        <a:p>
          <a:r>
            <a:rPr lang="en-US" b="1" dirty="0" smtClean="0">
              <a:solidFill>
                <a:srgbClr val="00B050"/>
              </a:solidFill>
            </a:rPr>
            <a:t>Accessories for Vending units with mopeds, Vending units with luggage auto, Mobile Fish Outlet, Hygienic transport vehicle and Insulated trucks etc, the beneficiary can purchase the necessary items and submit the bills to avail subsidy as per eligibility</a:t>
          </a:r>
          <a:endParaRPr lang="en-IN" dirty="0"/>
        </a:p>
      </dgm:t>
    </dgm:pt>
    <dgm:pt modelId="{20090851-9941-40F9-89B4-73E10FBA5912}" type="parTrans" cxnId="{D523F1A0-F36C-4DAA-9454-54CA9817379A}">
      <dgm:prSet/>
      <dgm:spPr/>
      <dgm:t>
        <a:bodyPr/>
        <a:lstStyle/>
        <a:p>
          <a:endParaRPr lang="en-IN"/>
        </a:p>
      </dgm:t>
    </dgm:pt>
    <dgm:pt modelId="{C586AF68-4A59-4A58-BDCC-A136C203D884}" type="sibTrans" cxnId="{D523F1A0-F36C-4DAA-9454-54CA9817379A}">
      <dgm:prSet/>
      <dgm:spPr/>
      <dgm:t>
        <a:bodyPr/>
        <a:lstStyle/>
        <a:p>
          <a:endParaRPr lang="en-IN"/>
        </a:p>
      </dgm:t>
    </dgm:pt>
    <dgm:pt modelId="{7812D04D-E711-455F-B14D-1D62594CD838}" type="pres">
      <dgm:prSet presAssocID="{4F0B29C9-C7D5-4280-AD6F-26A4E0E69281}" presName="Name0" presStyleCnt="0">
        <dgm:presLayoutVars>
          <dgm:dir/>
          <dgm:animLvl val="lvl"/>
          <dgm:resizeHandles val="exact"/>
        </dgm:presLayoutVars>
      </dgm:prSet>
      <dgm:spPr/>
      <dgm:t>
        <a:bodyPr/>
        <a:lstStyle/>
        <a:p>
          <a:endParaRPr lang="en-US"/>
        </a:p>
      </dgm:t>
    </dgm:pt>
    <dgm:pt modelId="{D3183319-9896-4AE0-AA68-73AA2EEBF6C6}" type="pres">
      <dgm:prSet presAssocID="{B803D6F5-16B3-47BA-A50D-31D9E285E8F8}" presName="vertFlow" presStyleCnt="0"/>
      <dgm:spPr/>
    </dgm:pt>
    <dgm:pt modelId="{F95DDB18-615D-45A8-B6E6-791D16D510AE}" type="pres">
      <dgm:prSet presAssocID="{B803D6F5-16B3-47BA-A50D-31D9E285E8F8}" presName="header" presStyleLbl="node1" presStyleIdx="0" presStyleCnt="2" custScaleY="122936" custLinFactNeighborX="2963" custLinFactNeighborY="-25111"/>
      <dgm:spPr/>
      <dgm:t>
        <a:bodyPr/>
        <a:lstStyle/>
        <a:p>
          <a:endParaRPr lang="en-IN"/>
        </a:p>
      </dgm:t>
    </dgm:pt>
    <dgm:pt modelId="{103827BE-7397-4E47-8979-86FBA38638A7}" type="pres">
      <dgm:prSet presAssocID="{E36484AA-9A15-45ED-B891-E59EA1AB0067}" presName="parTrans" presStyleLbl="sibTrans2D1" presStyleIdx="0" presStyleCnt="4"/>
      <dgm:spPr/>
      <dgm:t>
        <a:bodyPr/>
        <a:lstStyle/>
        <a:p>
          <a:endParaRPr lang="en-US"/>
        </a:p>
      </dgm:t>
    </dgm:pt>
    <dgm:pt modelId="{DEAD7688-98DB-4173-A967-B070E34D0CA3}" type="pres">
      <dgm:prSet presAssocID="{D77E2317-C273-4879-BEF3-3AD74BC1FF68}" presName="child" presStyleLbl="alignAccFollowNode1" presStyleIdx="0" presStyleCnt="4" custScaleY="116147">
        <dgm:presLayoutVars>
          <dgm:chMax val="0"/>
          <dgm:bulletEnabled val="1"/>
        </dgm:presLayoutVars>
      </dgm:prSet>
      <dgm:spPr/>
      <dgm:t>
        <a:bodyPr/>
        <a:lstStyle/>
        <a:p>
          <a:endParaRPr lang="en-IN"/>
        </a:p>
      </dgm:t>
    </dgm:pt>
    <dgm:pt modelId="{030649EF-0DCF-4560-8AE5-FE889F1FD1A7}" type="pres">
      <dgm:prSet presAssocID="{BFB713BB-32EB-4ABE-9F8C-6D49A1CD04B4}" presName="sibTrans" presStyleLbl="sibTrans2D1" presStyleIdx="1" presStyleCnt="4"/>
      <dgm:spPr/>
      <dgm:t>
        <a:bodyPr/>
        <a:lstStyle/>
        <a:p>
          <a:endParaRPr lang="en-US"/>
        </a:p>
      </dgm:t>
    </dgm:pt>
    <dgm:pt modelId="{B914BD93-8484-4977-AA62-27E3837B1910}" type="pres">
      <dgm:prSet presAssocID="{C6B509AD-2674-4FDF-AE79-9571178DDC4B}" presName="child" presStyleLbl="alignAccFollowNode1" presStyleIdx="1" presStyleCnt="4" custScaleY="144328">
        <dgm:presLayoutVars>
          <dgm:chMax val="0"/>
          <dgm:bulletEnabled val="1"/>
        </dgm:presLayoutVars>
      </dgm:prSet>
      <dgm:spPr/>
      <dgm:t>
        <a:bodyPr/>
        <a:lstStyle/>
        <a:p>
          <a:endParaRPr lang="en-IN"/>
        </a:p>
      </dgm:t>
    </dgm:pt>
    <dgm:pt modelId="{F4F5D812-409E-4484-9A20-E277687E9F71}" type="pres">
      <dgm:prSet presAssocID="{B803D6F5-16B3-47BA-A50D-31D9E285E8F8}" presName="hSp" presStyleCnt="0"/>
      <dgm:spPr/>
    </dgm:pt>
    <dgm:pt modelId="{1892A02F-8A51-4F65-9EB0-C6A9D52B523C}" type="pres">
      <dgm:prSet presAssocID="{57C51E55-9F4A-4674-86EC-3CDEB50E6FFE}" presName="vertFlow" presStyleCnt="0"/>
      <dgm:spPr/>
    </dgm:pt>
    <dgm:pt modelId="{254C45F7-48B2-4446-BD59-B74114ABAF48}" type="pres">
      <dgm:prSet presAssocID="{57C51E55-9F4A-4674-86EC-3CDEB50E6FFE}" presName="header" presStyleLbl="node1" presStyleIdx="1" presStyleCnt="2" custScaleY="129725" custLinFactNeighborX="-1427" custLinFactNeighborY="-34809"/>
      <dgm:spPr/>
      <dgm:t>
        <a:bodyPr/>
        <a:lstStyle/>
        <a:p>
          <a:endParaRPr lang="en-IN"/>
        </a:p>
      </dgm:t>
    </dgm:pt>
    <dgm:pt modelId="{F833357D-AFD6-4096-BC6A-65CEBF5D2055}" type="pres">
      <dgm:prSet presAssocID="{3BA56A8E-4E4F-441F-B204-BE19D3303ACA}" presName="parTrans" presStyleLbl="sibTrans2D1" presStyleIdx="2" presStyleCnt="4"/>
      <dgm:spPr/>
      <dgm:t>
        <a:bodyPr/>
        <a:lstStyle/>
        <a:p>
          <a:endParaRPr lang="en-US"/>
        </a:p>
      </dgm:t>
    </dgm:pt>
    <dgm:pt modelId="{EBF3EA9A-DC8A-43D3-B4F8-873CAD5B5F16}" type="pres">
      <dgm:prSet presAssocID="{C623BBA8-A26E-49CC-97F1-9A4BAA61A5FB}" presName="child" presStyleLbl="alignAccFollowNode1" presStyleIdx="2" presStyleCnt="4" custScaleY="120054" custLinFactNeighborX="431" custLinFactNeighborY="-42465">
        <dgm:presLayoutVars>
          <dgm:chMax val="0"/>
          <dgm:bulletEnabled val="1"/>
        </dgm:presLayoutVars>
      </dgm:prSet>
      <dgm:spPr/>
      <dgm:t>
        <a:bodyPr/>
        <a:lstStyle/>
        <a:p>
          <a:endParaRPr lang="en-IN"/>
        </a:p>
      </dgm:t>
    </dgm:pt>
    <dgm:pt modelId="{FD8B53ED-7297-4B90-9CA4-B7B2B274A281}" type="pres">
      <dgm:prSet presAssocID="{A1702156-AE43-4C6D-8F00-D5C88A3A48F6}" presName="sibTrans" presStyleLbl="sibTrans2D1" presStyleIdx="3" presStyleCnt="4"/>
      <dgm:spPr/>
      <dgm:t>
        <a:bodyPr/>
        <a:lstStyle/>
        <a:p>
          <a:endParaRPr lang="en-US"/>
        </a:p>
      </dgm:t>
    </dgm:pt>
    <dgm:pt modelId="{473D09AA-89FE-46BD-B37E-C9CC5768C65B}" type="pres">
      <dgm:prSet presAssocID="{FA72516B-DACC-4337-936D-B39988007C40}" presName="child" presStyleLbl="alignAccFollowNode1" presStyleIdx="3" presStyleCnt="4" custScaleY="146222" custLinFactNeighborX="431" custLinFactNeighborY="29673">
        <dgm:presLayoutVars>
          <dgm:chMax val="0"/>
          <dgm:bulletEnabled val="1"/>
        </dgm:presLayoutVars>
      </dgm:prSet>
      <dgm:spPr/>
      <dgm:t>
        <a:bodyPr/>
        <a:lstStyle/>
        <a:p>
          <a:endParaRPr lang="en-IN"/>
        </a:p>
      </dgm:t>
    </dgm:pt>
  </dgm:ptLst>
  <dgm:cxnLst>
    <dgm:cxn modelId="{68A7EE7E-68FE-4461-BEF3-4F5CA0D84DAB}" type="presOf" srcId="{A1702156-AE43-4C6D-8F00-D5C88A3A48F6}" destId="{FD8B53ED-7297-4B90-9CA4-B7B2B274A281}" srcOrd="0" destOrd="0" presId="urn:microsoft.com/office/officeart/2005/8/layout/lProcess1"/>
    <dgm:cxn modelId="{4DABD2E2-13B0-43A7-9D9F-16A9B5539979}" srcId="{4F0B29C9-C7D5-4280-AD6F-26A4E0E69281}" destId="{B803D6F5-16B3-47BA-A50D-31D9E285E8F8}" srcOrd="0" destOrd="0" parTransId="{888CFFF5-A3FF-4636-9223-3E059E861D29}" sibTransId="{05EA5CF7-271D-461F-9A34-154FC4D22E7C}"/>
    <dgm:cxn modelId="{ACA5355E-BFD4-432B-AB14-BDF532FB985C}" type="presOf" srcId="{4F0B29C9-C7D5-4280-AD6F-26A4E0E69281}" destId="{7812D04D-E711-455F-B14D-1D62594CD838}" srcOrd="0" destOrd="0" presId="urn:microsoft.com/office/officeart/2005/8/layout/lProcess1"/>
    <dgm:cxn modelId="{482970A8-BBD3-43CF-A15E-B8FB172A1FD1}" type="presOf" srcId="{D77E2317-C273-4879-BEF3-3AD74BC1FF68}" destId="{DEAD7688-98DB-4173-A967-B070E34D0CA3}" srcOrd="0" destOrd="0" presId="urn:microsoft.com/office/officeart/2005/8/layout/lProcess1"/>
    <dgm:cxn modelId="{D523F1A0-F36C-4DAA-9454-54CA9817379A}" srcId="{57C51E55-9F4A-4674-86EC-3CDEB50E6FFE}" destId="{FA72516B-DACC-4337-936D-B39988007C40}" srcOrd="1" destOrd="0" parTransId="{20090851-9941-40F9-89B4-73E10FBA5912}" sibTransId="{C586AF68-4A59-4A58-BDCC-A136C203D884}"/>
    <dgm:cxn modelId="{693F111D-EA18-4964-B521-2D01BB8409DC}" type="presOf" srcId="{FA72516B-DACC-4337-936D-B39988007C40}" destId="{473D09AA-89FE-46BD-B37E-C9CC5768C65B}" srcOrd="0" destOrd="0" presId="urn:microsoft.com/office/officeart/2005/8/layout/lProcess1"/>
    <dgm:cxn modelId="{ADF98E7D-B97B-44FF-B01F-B69A3A78E5AD}" srcId="{B803D6F5-16B3-47BA-A50D-31D9E285E8F8}" destId="{C6B509AD-2674-4FDF-AE79-9571178DDC4B}" srcOrd="1" destOrd="0" parTransId="{2554DABD-21C6-4B2A-8BBD-EDF26931FF08}" sibTransId="{137CD9C8-42F3-4F10-9E80-2B842C57FC7F}"/>
    <dgm:cxn modelId="{18F9F90A-979A-4BD6-A5AF-EEE9D3440499}" type="presOf" srcId="{B803D6F5-16B3-47BA-A50D-31D9E285E8F8}" destId="{F95DDB18-615D-45A8-B6E6-791D16D510AE}" srcOrd="0" destOrd="0" presId="urn:microsoft.com/office/officeart/2005/8/layout/lProcess1"/>
    <dgm:cxn modelId="{6EDEFA7C-E86D-44F0-BEE6-4DF5902A2FE1}" type="presOf" srcId="{BFB713BB-32EB-4ABE-9F8C-6D49A1CD04B4}" destId="{030649EF-0DCF-4560-8AE5-FE889F1FD1A7}" srcOrd="0" destOrd="0" presId="urn:microsoft.com/office/officeart/2005/8/layout/lProcess1"/>
    <dgm:cxn modelId="{FB1D47F9-96E2-4E9B-80E3-B57BD7BBC38B}" srcId="{57C51E55-9F4A-4674-86EC-3CDEB50E6FFE}" destId="{C623BBA8-A26E-49CC-97F1-9A4BAA61A5FB}" srcOrd="0" destOrd="0" parTransId="{3BA56A8E-4E4F-441F-B204-BE19D3303ACA}" sibTransId="{A1702156-AE43-4C6D-8F00-D5C88A3A48F6}"/>
    <dgm:cxn modelId="{284FADF3-6B26-4E37-8CE1-BDBB63D788AA}" srcId="{4F0B29C9-C7D5-4280-AD6F-26A4E0E69281}" destId="{57C51E55-9F4A-4674-86EC-3CDEB50E6FFE}" srcOrd="1" destOrd="0" parTransId="{4D364EDE-1A62-4D51-B200-5779C01275C6}" sibTransId="{2AC46FA4-4ACE-43FD-9A18-BCDEE7942654}"/>
    <dgm:cxn modelId="{E12A5DD3-F1BE-4569-B01C-86DACF7D8382}" type="presOf" srcId="{57C51E55-9F4A-4674-86EC-3CDEB50E6FFE}" destId="{254C45F7-48B2-4446-BD59-B74114ABAF48}" srcOrd="0" destOrd="0" presId="urn:microsoft.com/office/officeart/2005/8/layout/lProcess1"/>
    <dgm:cxn modelId="{F90F44CB-309E-4B79-9F6D-1F4D858280F0}" type="presOf" srcId="{C623BBA8-A26E-49CC-97F1-9A4BAA61A5FB}" destId="{EBF3EA9A-DC8A-43D3-B4F8-873CAD5B5F16}" srcOrd="0" destOrd="0" presId="urn:microsoft.com/office/officeart/2005/8/layout/lProcess1"/>
    <dgm:cxn modelId="{D9673E3B-85F8-43C3-8B32-8147BDB562ED}" type="presOf" srcId="{C6B509AD-2674-4FDF-AE79-9571178DDC4B}" destId="{B914BD93-8484-4977-AA62-27E3837B1910}" srcOrd="0" destOrd="0" presId="urn:microsoft.com/office/officeart/2005/8/layout/lProcess1"/>
    <dgm:cxn modelId="{8729F6C3-77A5-47F2-9068-C9D6B0548D38}" type="presOf" srcId="{3BA56A8E-4E4F-441F-B204-BE19D3303ACA}" destId="{F833357D-AFD6-4096-BC6A-65CEBF5D2055}" srcOrd="0" destOrd="0" presId="urn:microsoft.com/office/officeart/2005/8/layout/lProcess1"/>
    <dgm:cxn modelId="{0AAD06A6-50A6-4C5F-8F79-C0D241C04FA4}" srcId="{B803D6F5-16B3-47BA-A50D-31D9E285E8F8}" destId="{D77E2317-C273-4879-BEF3-3AD74BC1FF68}" srcOrd="0" destOrd="0" parTransId="{E36484AA-9A15-45ED-B891-E59EA1AB0067}" sibTransId="{BFB713BB-32EB-4ABE-9F8C-6D49A1CD04B4}"/>
    <dgm:cxn modelId="{41B92719-D3A1-4130-A0E5-1370FCE36390}" type="presOf" srcId="{E36484AA-9A15-45ED-B891-E59EA1AB0067}" destId="{103827BE-7397-4E47-8979-86FBA38638A7}" srcOrd="0" destOrd="0" presId="urn:microsoft.com/office/officeart/2005/8/layout/lProcess1"/>
    <dgm:cxn modelId="{2BA19CB4-C3D6-49F1-824A-5D07EBD43E0A}" type="presParOf" srcId="{7812D04D-E711-455F-B14D-1D62594CD838}" destId="{D3183319-9896-4AE0-AA68-73AA2EEBF6C6}" srcOrd="0" destOrd="0" presId="urn:microsoft.com/office/officeart/2005/8/layout/lProcess1"/>
    <dgm:cxn modelId="{EE5DC368-F51D-4DB8-BB6C-3CCD25417043}" type="presParOf" srcId="{D3183319-9896-4AE0-AA68-73AA2EEBF6C6}" destId="{F95DDB18-615D-45A8-B6E6-791D16D510AE}" srcOrd="0" destOrd="0" presId="urn:microsoft.com/office/officeart/2005/8/layout/lProcess1"/>
    <dgm:cxn modelId="{F6DF8C70-4B60-41F2-9F8F-7C8D788680D4}" type="presParOf" srcId="{D3183319-9896-4AE0-AA68-73AA2EEBF6C6}" destId="{103827BE-7397-4E47-8979-86FBA38638A7}" srcOrd="1" destOrd="0" presId="urn:microsoft.com/office/officeart/2005/8/layout/lProcess1"/>
    <dgm:cxn modelId="{422F8569-83AE-47F6-B3F5-063121656E31}" type="presParOf" srcId="{D3183319-9896-4AE0-AA68-73AA2EEBF6C6}" destId="{DEAD7688-98DB-4173-A967-B070E34D0CA3}" srcOrd="2" destOrd="0" presId="urn:microsoft.com/office/officeart/2005/8/layout/lProcess1"/>
    <dgm:cxn modelId="{C79C3E80-2E8F-4469-87DF-EC452E13246A}" type="presParOf" srcId="{D3183319-9896-4AE0-AA68-73AA2EEBF6C6}" destId="{030649EF-0DCF-4560-8AE5-FE889F1FD1A7}" srcOrd="3" destOrd="0" presId="urn:microsoft.com/office/officeart/2005/8/layout/lProcess1"/>
    <dgm:cxn modelId="{9CB8DEB9-CEC5-4ED1-8268-827C9D8909E8}" type="presParOf" srcId="{D3183319-9896-4AE0-AA68-73AA2EEBF6C6}" destId="{B914BD93-8484-4977-AA62-27E3837B1910}" srcOrd="4" destOrd="0" presId="urn:microsoft.com/office/officeart/2005/8/layout/lProcess1"/>
    <dgm:cxn modelId="{F8235F10-5EDA-4459-A844-A54313588709}" type="presParOf" srcId="{7812D04D-E711-455F-B14D-1D62594CD838}" destId="{F4F5D812-409E-4484-9A20-E277687E9F71}" srcOrd="1" destOrd="0" presId="urn:microsoft.com/office/officeart/2005/8/layout/lProcess1"/>
    <dgm:cxn modelId="{77CFC237-1F6E-4F93-9308-58C7A1084EBB}" type="presParOf" srcId="{7812D04D-E711-455F-B14D-1D62594CD838}" destId="{1892A02F-8A51-4F65-9EB0-C6A9D52B523C}" srcOrd="2" destOrd="0" presId="urn:microsoft.com/office/officeart/2005/8/layout/lProcess1"/>
    <dgm:cxn modelId="{94218890-4B9D-4515-961C-C43F58CFC80A}" type="presParOf" srcId="{1892A02F-8A51-4F65-9EB0-C6A9D52B523C}" destId="{254C45F7-48B2-4446-BD59-B74114ABAF48}" srcOrd="0" destOrd="0" presId="urn:microsoft.com/office/officeart/2005/8/layout/lProcess1"/>
    <dgm:cxn modelId="{E48AB41B-F773-4F60-9E91-57020FD72C52}" type="presParOf" srcId="{1892A02F-8A51-4F65-9EB0-C6A9D52B523C}" destId="{F833357D-AFD6-4096-BC6A-65CEBF5D2055}" srcOrd="1" destOrd="0" presId="urn:microsoft.com/office/officeart/2005/8/layout/lProcess1"/>
    <dgm:cxn modelId="{FFDFDFA0-1E0F-455F-BF10-354B9EAE126A}" type="presParOf" srcId="{1892A02F-8A51-4F65-9EB0-C6A9D52B523C}" destId="{EBF3EA9A-DC8A-43D3-B4F8-873CAD5B5F16}" srcOrd="2" destOrd="0" presId="urn:microsoft.com/office/officeart/2005/8/layout/lProcess1"/>
    <dgm:cxn modelId="{CE2EEFCB-05E3-465A-B52E-AE131527121A}" type="presParOf" srcId="{1892A02F-8A51-4F65-9EB0-C6A9D52B523C}" destId="{FD8B53ED-7297-4B90-9CA4-B7B2B274A281}" srcOrd="3" destOrd="0" presId="urn:microsoft.com/office/officeart/2005/8/layout/lProcess1"/>
    <dgm:cxn modelId="{DE2624E2-0E4B-4A46-AA44-0200824FE63D}" type="presParOf" srcId="{1892A02F-8A51-4F65-9EB0-C6A9D52B523C}" destId="{473D09AA-89FE-46BD-B37E-C9CC5768C65B}"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5D8DCF9-AE30-4FAC-805C-CECFCDE48BC9}" type="doc">
      <dgm:prSet loTypeId="urn:microsoft.com/office/officeart/2005/8/layout/hierarchy3" loCatId="relationship" qsTypeId="urn:microsoft.com/office/officeart/2005/8/quickstyle/simple1" qsCatId="simple" csTypeId="urn:microsoft.com/office/officeart/2005/8/colors/colorful5" csCatId="colorful" phldr="1"/>
      <dgm:spPr/>
      <dgm:t>
        <a:bodyPr/>
        <a:lstStyle/>
        <a:p>
          <a:endParaRPr lang="en-US"/>
        </a:p>
      </dgm:t>
    </dgm:pt>
    <dgm:pt modelId="{76CB2776-5414-4EF7-811A-E9FE6A3B4D02}">
      <dgm:prSet phldrT="[Text]" custT="1"/>
      <dgm:spPr/>
      <dgm:t>
        <a:bodyPr/>
        <a:lstStyle/>
        <a:p>
          <a:r>
            <a:rPr lang="en-US" sz="1200" b="1" dirty="0" smtClean="0">
              <a:solidFill>
                <a:schemeClr val="bg1"/>
              </a:solidFill>
            </a:rPr>
            <a:t>DLSC-executive agency -markets, landing centers, fish seed farms -Funds shall be released stage/ phase wise as per the progress of work to the executing agency</a:t>
          </a:r>
          <a:r>
            <a:rPr lang="en-US" sz="1100" dirty="0" smtClean="0"/>
            <a:t>. </a:t>
          </a:r>
          <a:endParaRPr lang="en-US" sz="1100" dirty="0"/>
        </a:p>
      </dgm:t>
    </dgm:pt>
    <dgm:pt modelId="{CA1EBA25-3582-45DC-94AB-202D780D6DFA}" type="sibTrans" cxnId="{54213D6C-4B71-4C08-9B5A-76CD1A353731}">
      <dgm:prSet/>
      <dgm:spPr/>
      <dgm:t>
        <a:bodyPr/>
        <a:lstStyle/>
        <a:p>
          <a:endParaRPr lang="en-US"/>
        </a:p>
      </dgm:t>
    </dgm:pt>
    <dgm:pt modelId="{30803B5C-24BE-4F21-9AE7-FA5B81517202}" type="parTrans" cxnId="{54213D6C-4B71-4C08-9B5A-76CD1A353731}">
      <dgm:prSet/>
      <dgm:spPr/>
      <dgm:t>
        <a:bodyPr/>
        <a:lstStyle/>
        <a:p>
          <a:endParaRPr lang="en-US"/>
        </a:p>
      </dgm:t>
    </dgm:pt>
    <dgm:pt modelId="{B505D1B8-7CC2-4866-839A-45AA05FB9010}">
      <dgm:prSet phldrT="[Text]" custT="1"/>
      <dgm:spPr/>
      <dgm:t>
        <a:bodyPr/>
        <a:lstStyle/>
        <a:p>
          <a:r>
            <a:rPr lang="en-US" sz="1200" b="1" dirty="0" smtClean="0">
              <a:solidFill>
                <a:schemeClr val="accent3">
                  <a:lumMod val="50000"/>
                </a:schemeClr>
              </a:solidFill>
            </a:rPr>
            <a:t>Beneficiaries-hard copy-District Manager-relevant land document -The remaining documents like DPR / Layout / DLC permission shall be submitted    within 30 days</a:t>
          </a:r>
          <a:r>
            <a:rPr lang="en-US" sz="1100" b="1" dirty="0" smtClean="0">
              <a:solidFill>
                <a:schemeClr val="accent3">
                  <a:lumMod val="50000"/>
                </a:schemeClr>
              </a:solidFill>
            </a:rPr>
            <a:t>.  </a:t>
          </a:r>
          <a:endParaRPr lang="en-US" sz="1100" dirty="0"/>
        </a:p>
      </dgm:t>
    </dgm:pt>
    <dgm:pt modelId="{0EB4675B-67F9-4F9D-AE83-06FD3E92E364}" type="sibTrans" cxnId="{2DEF2723-1482-4C18-BABA-339E599FF18E}">
      <dgm:prSet/>
      <dgm:spPr/>
      <dgm:t>
        <a:bodyPr/>
        <a:lstStyle/>
        <a:p>
          <a:endParaRPr lang="en-US"/>
        </a:p>
      </dgm:t>
    </dgm:pt>
    <dgm:pt modelId="{8A3AE1E0-8A33-4161-A67C-A9C237D80018}" type="parTrans" cxnId="{2DEF2723-1482-4C18-BABA-339E599FF18E}">
      <dgm:prSet/>
      <dgm:spPr/>
      <dgm:t>
        <a:bodyPr/>
        <a:lstStyle/>
        <a:p>
          <a:endParaRPr lang="en-US"/>
        </a:p>
      </dgm:t>
    </dgm:pt>
    <dgm:pt modelId="{4C754F22-59F0-42FB-AFEC-6E25671DF7C4}">
      <dgm:prSet phldrT="[Text]"/>
      <dgm:spPr/>
      <dgm:t>
        <a:bodyPr/>
        <a:lstStyle/>
        <a:p>
          <a:r>
            <a:rPr lang="en-US" b="1" dirty="0" smtClean="0">
              <a:solidFill>
                <a:schemeClr val="accent3">
                  <a:lumMod val="50000"/>
                </a:schemeClr>
              </a:solidFill>
            </a:rPr>
            <a:t>Beneficiaries-Savings bank-submitting the application form (Joint account for Group beneficiaries and existing Savings bank account can also be used for individual beneficiary/ society/ DFCS).  </a:t>
          </a:r>
          <a:endParaRPr lang="en-US" dirty="0"/>
        </a:p>
      </dgm:t>
    </dgm:pt>
    <dgm:pt modelId="{71C5EBA8-9B1F-4DE9-BD07-96B338B02DA7}" type="sibTrans" cxnId="{300B3BD7-CC10-4A96-99D9-5F261EA3C77E}">
      <dgm:prSet/>
      <dgm:spPr/>
      <dgm:t>
        <a:bodyPr/>
        <a:lstStyle/>
        <a:p>
          <a:endParaRPr lang="en-US"/>
        </a:p>
      </dgm:t>
    </dgm:pt>
    <dgm:pt modelId="{C5329AFA-8793-4AAA-AB9E-83475305EC1B}" type="parTrans" cxnId="{300B3BD7-CC10-4A96-99D9-5F261EA3C77E}">
      <dgm:prSet/>
      <dgm:spPr/>
      <dgm:t>
        <a:bodyPr/>
        <a:lstStyle/>
        <a:p>
          <a:endParaRPr lang="en-US"/>
        </a:p>
      </dgm:t>
    </dgm:pt>
    <dgm:pt modelId="{CCDE1795-BD36-452B-84D3-75676F0FAB35}">
      <dgm:prSet phldrT="[Text]"/>
      <dgm:spPr/>
      <dgm:t>
        <a:bodyPr/>
        <a:lstStyle/>
        <a:p>
          <a:pPr algn="l"/>
          <a:r>
            <a:rPr lang="en-US" b="1" dirty="0" smtClean="0">
              <a:solidFill>
                <a:schemeClr val="accent6">
                  <a:lumMod val="50000"/>
                </a:schemeClr>
              </a:solidFill>
            </a:rPr>
            <a:t> During scrutiny, the original documents shall be produced at the time of verification by the District Manager</a:t>
          </a:r>
        </a:p>
        <a:p>
          <a:pPr algn="l"/>
          <a:r>
            <a:rPr lang="en-US" b="1" dirty="0" smtClean="0">
              <a:solidFill>
                <a:schemeClr val="accent6">
                  <a:lumMod val="50000"/>
                </a:schemeClr>
              </a:solidFill>
            </a:rPr>
            <a:t> Eligible beneficiaries-approval  and sanction order shall be issued. They must produce other relevant documents after communication of administrative sanction. </a:t>
          </a:r>
          <a:endParaRPr lang="en-US" dirty="0"/>
        </a:p>
      </dgm:t>
    </dgm:pt>
    <dgm:pt modelId="{2C55D6B7-BEBA-4D38-A7F1-9FEFF676697D}" type="sibTrans" cxnId="{34B59273-5094-46C6-85A2-8C7E098601B9}">
      <dgm:prSet/>
      <dgm:spPr/>
      <dgm:t>
        <a:bodyPr/>
        <a:lstStyle/>
        <a:p>
          <a:endParaRPr lang="en-US"/>
        </a:p>
      </dgm:t>
    </dgm:pt>
    <dgm:pt modelId="{FC2B0FA2-4721-42BD-B846-43093FD51B40}" type="parTrans" cxnId="{34B59273-5094-46C6-85A2-8C7E098601B9}">
      <dgm:prSet/>
      <dgm:spPr/>
      <dgm:t>
        <a:bodyPr/>
        <a:lstStyle/>
        <a:p>
          <a:endParaRPr lang="en-US"/>
        </a:p>
      </dgm:t>
    </dgm:pt>
    <dgm:pt modelId="{3A404E42-7E1E-473D-B11F-8D25013C08C8}">
      <dgm:prSet phldrT="[Text]" custT="1"/>
      <dgm:spPr/>
      <dgm:t>
        <a:bodyPr/>
        <a:lstStyle/>
        <a:p>
          <a:pPr algn="l"/>
          <a:r>
            <a:rPr lang="en-US" sz="1200" b="1" dirty="0" smtClean="0">
              <a:solidFill>
                <a:schemeClr val="accent6">
                  <a:lumMod val="50000"/>
                </a:schemeClr>
              </a:solidFill>
            </a:rPr>
            <a:t>At state level, the Managing Director, TSFCOF will coordinate and monitor the scheme as nodal officer. </a:t>
          </a:r>
        </a:p>
        <a:p>
          <a:pPr algn="l"/>
          <a:r>
            <a:rPr lang="en-US" sz="1200" b="1" dirty="0" smtClean="0">
              <a:solidFill>
                <a:srgbClr val="00B050"/>
              </a:solidFill>
            </a:rPr>
            <a:t>Management Information System (MIS) will be put in place in due course of time to monitor the progress of implementation. </a:t>
          </a:r>
        </a:p>
        <a:p>
          <a:pPr algn="l"/>
          <a:r>
            <a:rPr lang="en-US" sz="1200" b="1" dirty="0" smtClean="0">
              <a:solidFill>
                <a:schemeClr val="accent6">
                  <a:lumMod val="50000"/>
                </a:schemeClr>
              </a:solidFill>
            </a:rPr>
            <a:t>All measures shall be taken at the district level for ensuring the transparency, accountability and vigilance</a:t>
          </a:r>
          <a:endParaRPr lang="en-US" sz="1200" dirty="0"/>
        </a:p>
      </dgm:t>
    </dgm:pt>
    <dgm:pt modelId="{993D42C7-8531-45B0-B98E-9CE40783C5B3}" type="sibTrans" cxnId="{EC494B37-E26B-453C-A978-3BAD16E97D1B}">
      <dgm:prSet/>
      <dgm:spPr/>
      <dgm:t>
        <a:bodyPr/>
        <a:lstStyle/>
        <a:p>
          <a:endParaRPr lang="en-US"/>
        </a:p>
      </dgm:t>
    </dgm:pt>
    <dgm:pt modelId="{65F981B5-0C24-4811-A5F3-A33C753F216E}" type="parTrans" cxnId="{EC494B37-E26B-453C-A978-3BAD16E97D1B}">
      <dgm:prSet/>
      <dgm:spPr/>
      <dgm:t>
        <a:bodyPr/>
        <a:lstStyle/>
        <a:p>
          <a:endParaRPr lang="en-US"/>
        </a:p>
      </dgm:t>
    </dgm:pt>
    <dgm:pt modelId="{0E09A2DA-8A67-4602-86C5-F0BA03D49560}">
      <dgm:prSet phldrT="[Text]" custT="1"/>
      <dgm:spPr/>
      <dgm:t>
        <a:bodyPr/>
        <a:lstStyle/>
        <a:p>
          <a:pPr algn="l"/>
          <a:r>
            <a:rPr lang="en-US" sz="1400" b="1" dirty="0" smtClean="0">
              <a:solidFill>
                <a:schemeClr val="accent6">
                  <a:lumMod val="50000"/>
                </a:schemeClr>
              </a:solidFill>
            </a:rPr>
            <a:t>The beneficiary must  complete 50% of the work to claim 50% subsidy as 1st installment. </a:t>
          </a:r>
        </a:p>
        <a:p>
          <a:pPr algn="l"/>
          <a:r>
            <a:rPr lang="en-US" sz="1400" b="1" dirty="0" smtClean="0">
              <a:solidFill>
                <a:srgbClr val="00B050"/>
              </a:solidFill>
            </a:rPr>
            <a:t>. Subsidy amount shall be released through online mode in two installments corresponding to the progress of work. (50% of subsidy as first installment after 50% of work done and remaining 50% of subsidy as second installment after completion of the work). </a:t>
          </a:r>
          <a:endParaRPr lang="en-US" sz="1400" b="1" dirty="0" smtClean="0">
            <a:solidFill>
              <a:schemeClr val="accent6">
                <a:lumMod val="50000"/>
              </a:schemeClr>
            </a:solidFill>
          </a:endParaRPr>
        </a:p>
        <a:p>
          <a:pPr algn="ctr"/>
          <a:endParaRPr lang="en-US" sz="900" dirty="0"/>
        </a:p>
      </dgm:t>
    </dgm:pt>
    <dgm:pt modelId="{D190446D-CC30-4010-9525-70D045C6731A}" type="sibTrans" cxnId="{64628499-FCCF-45B6-8200-53B199080A59}">
      <dgm:prSet/>
      <dgm:spPr/>
      <dgm:t>
        <a:bodyPr/>
        <a:lstStyle/>
        <a:p>
          <a:endParaRPr lang="en-US"/>
        </a:p>
      </dgm:t>
    </dgm:pt>
    <dgm:pt modelId="{D6220B3F-6791-4E4C-AAF1-38CFD14BA5DE}" type="parTrans" cxnId="{64628499-FCCF-45B6-8200-53B199080A59}">
      <dgm:prSet/>
      <dgm:spPr/>
      <dgm:t>
        <a:bodyPr/>
        <a:lstStyle/>
        <a:p>
          <a:endParaRPr lang="en-US"/>
        </a:p>
      </dgm:t>
    </dgm:pt>
    <dgm:pt modelId="{14530332-40FA-48A3-9310-D9C2EE4F5695}" type="pres">
      <dgm:prSet presAssocID="{A5D8DCF9-AE30-4FAC-805C-CECFCDE48BC9}" presName="diagram" presStyleCnt="0">
        <dgm:presLayoutVars>
          <dgm:chPref val="1"/>
          <dgm:dir/>
          <dgm:animOne val="branch"/>
          <dgm:animLvl val="lvl"/>
          <dgm:resizeHandles/>
        </dgm:presLayoutVars>
      </dgm:prSet>
      <dgm:spPr/>
      <dgm:t>
        <a:bodyPr/>
        <a:lstStyle/>
        <a:p>
          <a:endParaRPr lang="en-IN"/>
        </a:p>
      </dgm:t>
    </dgm:pt>
    <dgm:pt modelId="{99525B53-CD90-46A4-B275-8C3358214FBF}" type="pres">
      <dgm:prSet presAssocID="{76CB2776-5414-4EF7-811A-E9FE6A3B4D02}" presName="root" presStyleCnt="0"/>
      <dgm:spPr/>
    </dgm:pt>
    <dgm:pt modelId="{B649A640-9D4A-4EC5-93B3-351321FDC118}" type="pres">
      <dgm:prSet presAssocID="{76CB2776-5414-4EF7-811A-E9FE6A3B4D02}" presName="rootComposite" presStyleCnt="0"/>
      <dgm:spPr/>
    </dgm:pt>
    <dgm:pt modelId="{AC885DDA-019A-4FCC-9F77-56D2E5555DDE}" type="pres">
      <dgm:prSet presAssocID="{76CB2776-5414-4EF7-811A-E9FE6A3B4D02}" presName="rootText" presStyleLbl="node1" presStyleIdx="0" presStyleCnt="2" custScaleX="187884" custScaleY="115899"/>
      <dgm:spPr/>
      <dgm:t>
        <a:bodyPr/>
        <a:lstStyle/>
        <a:p>
          <a:endParaRPr lang="en-US"/>
        </a:p>
      </dgm:t>
    </dgm:pt>
    <dgm:pt modelId="{1E23A6DF-B7DB-4D9F-A38E-14DD02A23D2E}" type="pres">
      <dgm:prSet presAssocID="{76CB2776-5414-4EF7-811A-E9FE6A3B4D02}" presName="rootConnector" presStyleLbl="node1" presStyleIdx="0" presStyleCnt="2"/>
      <dgm:spPr/>
      <dgm:t>
        <a:bodyPr/>
        <a:lstStyle/>
        <a:p>
          <a:endParaRPr lang="en-IN"/>
        </a:p>
      </dgm:t>
    </dgm:pt>
    <dgm:pt modelId="{EFBD819C-5533-4746-87A9-65BDBD360B4D}" type="pres">
      <dgm:prSet presAssocID="{76CB2776-5414-4EF7-811A-E9FE6A3B4D02}" presName="childShape" presStyleCnt="0"/>
      <dgm:spPr/>
    </dgm:pt>
    <dgm:pt modelId="{DA6FCA23-26CF-4E04-B0D6-58258E8D5E60}" type="pres">
      <dgm:prSet presAssocID="{8A3AE1E0-8A33-4161-A67C-A9C237D80018}" presName="Name13" presStyleLbl="parChTrans1D2" presStyleIdx="0" presStyleCnt="4"/>
      <dgm:spPr/>
      <dgm:t>
        <a:bodyPr/>
        <a:lstStyle/>
        <a:p>
          <a:endParaRPr lang="en-IN"/>
        </a:p>
      </dgm:t>
    </dgm:pt>
    <dgm:pt modelId="{55CEE99F-641F-44BB-AED9-82CF3A563309}" type="pres">
      <dgm:prSet presAssocID="{B505D1B8-7CC2-4866-839A-45AA05FB9010}" presName="childText" presStyleLbl="bgAcc1" presStyleIdx="0" presStyleCnt="4" custScaleX="254041">
        <dgm:presLayoutVars>
          <dgm:bulletEnabled val="1"/>
        </dgm:presLayoutVars>
      </dgm:prSet>
      <dgm:spPr/>
      <dgm:t>
        <a:bodyPr/>
        <a:lstStyle/>
        <a:p>
          <a:endParaRPr lang="en-US"/>
        </a:p>
      </dgm:t>
    </dgm:pt>
    <dgm:pt modelId="{BBBF4379-5BA4-4960-82D9-810FE3E30525}" type="pres">
      <dgm:prSet presAssocID="{C5329AFA-8793-4AAA-AB9E-83475305EC1B}" presName="Name13" presStyleLbl="parChTrans1D2" presStyleIdx="1" presStyleCnt="4"/>
      <dgm:spPr/>
      <dgm:t>
        <a:bodyPr/>
        <a:lstStyle/>
        <a:p>
          <a:endParaRPr lang="en-IN"/>
        </a:p>
      </dgm:t>
    </dgm:pt>
    <dgm:pt modelId="{F0FE74B7-16DE-41A9-ACDE-A40519625729}" type="pres">
      <dgm:prSet presAssocID="{4C754F22-59F0-42FB-AFEC-6E25671DF7C4}" presName="childText" presStyleLbl="bgAcc1" presStyleIdx="1" presStyleCnt="4" custScaleX="183311" custScaleY="181246">
        <dgm:presLayoutVars>
          <dgm:bulletEnabled val="1"/>
        </dgm:presLayoutVars>
      </dgm:prSet>
      <dgm:spPr/>
      <dgm:t>
        <a:bodyPr/>
        <a:lstStyle/>
        <a:p>
          <a:endParaRPr lang="en-US"/>
        </a:p>
      </dgm:t>
    </dgm:pt>
    <dgm:pt modelId="{24CA5F4A-0695-448A-88C2-7ED5BC1C0A8A}" type="pres">
      <dgm:prSet presAssocID="{CCDE1795-BD36-452B-84D3-75676F0FAB35}" presName="root" presStyleCnt="0"/>
      <dgm:spPr/>
    </dgm:pt>
    <dgm:pt modelId="{1D4D34F0-E1EA-4CF9-8120-102F5FE962F9}" type="pres">
      <dgm:prSet presAssocID="{CCDE1795-BD36-452B-84D3-75676F0FAB35}" presName="rootComposite" presStyleCnt="0"/>
      <dgm:spPr/>
    </dgm:pt>
    <dgm:pt modelId="{AB587B1E-8798-46BF-AE76-A365D406D1BE}" type="pres">
      <dgm:prSet presAssocID="{CCDE1795-BD36-452B-84D3-75676F0FAB35}" presName="rootText" presStyleLbl="node1" presStyleIdx="1" presStyleCnt="2" custScaleX="352326" custScaleY="114856"/>
      <dgm:spPr/>
      <dgm:t>
        <a:bodyPr/>
        <a:lstStyle/>
        <a:p>
          <a:endParaRPr lang="en-US"/>
        </a:p>
      </dgm:t>
    </dgm:pt>
    <dgm:pt modelId="{0BAB28F7-0E01-4B54-936C-0943DAFE0669}" type="pres">
      <dgm:prSet presAssocID="{CCDE1795-BD36-452B-84D3-75676F0FAB35}" presName="rootConnector" presStyleLbl="node1" presStyleIdx="1" presStyleCnt="2"/>
      <dgm:spPr/>
      <dgm:t>
        <a:bodyPr/>
        <a:lstStyle/>
        <a:p>
          <a:endParaRPr lang="en-IN"/>
        </a:p>
      </dgm:t>
    </dgm:pt>
    <dgm:pt modelId="{653C74CD-0313-4E65-81E5-6B31F6F5628B}" type="pres">
      <dgm:prSet presAssocID="{CCDE1795-BD36-452B-84D3-75676F0FAB35}" presName="childShape" presStyleCnt="0"/>
      <dgm:spPr/>
    </dgm:pt>
    <dgm:pt modelId="{23BEF3F9-9583-4E73-9710-CF10F0A48576}" type="pres">
      <dgm:prSet presAssocID="{D6220B3F-6791-4E4C-AAF1-38CFD14BA5DE}" presName="Name13" presStyleLbl="parChTrans1D2" presStyleIdx="2" presStyleCnt="4"/>
      <dgm:spPr/>
      <dgm:t>
        <a:bodyPr/>
        <a:lstStyle/>
        <a:p>
          <a:endParaRPr lang="en-IN"/>
        </a:p>
      </dgm:t>
    </dgm:pt>
    <dgm:pt modelId="{F169C735-B063-4501-9FDF-1D7A2CDE535D}" type="pres">
      <dgm:prSet presAssocID="{0E09A2DA-8A67-4602-86C5-F0BA03D49560}" presName="childText" presStyleLbl="bgAcc1" presStyleIdx="2" presStyleCnt="4" custScaleX="341640" custScaleY="211374">
        <dgm:presLayoutVars>
          <dgm:bulletEnabled val="1"/>
        </dgm:presLayoutVars>
      </dgm:prSet>
      <dgm:spPr/>
      <dgm:t>
        <a:bodyPr/>
        <a:lstStyle/>
        <a:p>
          <a:endParaRPr lang="en-US"/>
        </a:p>
      </dgm:t>
    </dgm:pt>
    <dgm:pt modelId="{D781E065-8615-4241-AAA8-989F2843C033}" type="pres">
      <dgm:prSet presAssocID="{65F981B5-0C24-4811-A5F3-A33C753F216E}" presName="Name13" presStyleLbl="parChTrans1D2" presStyleIdx="3" presStyleCnt="4"/>
      <dgm:spPr/>
      <dgm:t>
        <a:bodyPr/>
        <a:lstStyle/>
        <a:p>
          <a:endParaRPr lang="en-IN"/>
        </a:p>
      </dgm:t>
    </dgm:pt>
    <dgm:pt modelId="{FCED0D45-82A5-4AE6-9B5D-C80720564E04}" type="pres">
      <dgm:prSet presAssocID="{3A404E42-7E1E-473D-B11F-8D25013C08C8}" presName="childText" presStyleLbl="bgAcc1" presStyleIdx="3" presStyleCnt="4" custScaleX="368197" custScaleY="174162" custLinFactNeighborX="727" custLinFactNeighborY="10234">
        <dgm:presLayoutVars>
          <dgm:bulletEnabled val="1"/>
        </dgm:presLayoutVars>
      </dgm:prSet>
      <dgm:spPr/>
      <dgm:t>
        <a:bodyPr/>
        <a:lstStyle/>
        <a:p>
          <a:endParaRPr lang="en-US"/>
        </a:p>
      </dgm:t>
    </dgm:pt>
  </dgm:ptLst>
  <dgm:cxnLst>
    <dgm:cxn modelId="{46E31551-C253-46FF-8BE4-8093876C16AD}" type="presOf" srcId="{4C754F22-59F0-42FB-AFEC-6E25671DF7C4}" destId="{F0FE74B7-16DE-41A9-ACDE-A40519625729}" srcOrd="0" destOrd="0" presId="urn:microsoft.com/office/officeart/2005/8/layout/hierarchy3"/>
    <dgm:cxn modelId="{34B59273-5094-46C6-85A2-8C7E098601B9}" srcId="{A5D8DCF9-AE30-4FAC-805C-CECFCDE48BC9}" destId="{CCDE1795-BD36-452B-84D3-75676F0FAB35}" srcOrd="1" destOrd="0" parTransId="{FC2B0FA2-4721-42BD-B846-43093FD51B40}" sibTransId="{2C55D6B7-BEBA-4D38-A7F1-9FEFF676697D}"/>
    <dgm:cxn modelId="{348C21B7-A504-473C-A568-D7E78DDEB39C}" type="presOf" srcId="{B505D1B8-7CC2-4866-839A-45AA05FB9010}" destId="{55CEE99F-641F-44BB-AED9-82CF3A563309}" srcOrd="0" destOrd="0" presId="urn:microsoft.com/office/officeart/2005/8/layout/hierarchy3"/>
    <dgm:cxn modelId="{54213D6C-4B71-4C08-9B5A-76CD1A353731}" srcId="{A5D8DCF9-AE30-4FAC-805C-CECFCDE48BC9}" destId="{76CB2776-5414-4EF7-811A-E9FE6A3B4D02}" srcOrd="0" destOrd="0" parTransId="{30803B5C-24BE-4F21-9AE7-FA5B81517202}" sibTransId="{CA1EBA25-3582-45DC-94AB-202D780D6DFA}"/>
    <dgm:cxn modelId="{2C945644-5FAA-45FF-AAD6-F8A0662685EC}" type="presOf" srcId="{CCDE1795-BD36-452B-84D3-75676F0FAB35}" destId="{AB587B1E-8798-46BF-AE76-A365D406D1BE}" srcOrd="0" destOrd="0" presId="urn:microsoft.com/office/officeart/2005/8/layout/hierarchy3"/>
    <dgm:cxn modelId="{FAF1BF33-CE81-4779-A1BF-8A037D42618D}" type="presOf" srcId="{76CB2776-5414-4EF7-811A-E9FE6A3B4D02}" destId="{1E23A6DF-B7DB-4D9F-A38E-14DD02A23D2E}" srcOrd="1" destOrd="0" presId="urn:microsoft.com/office/officeart/2005/8/layout/hierarchy3"/>
    <dgm:cxn modelId="{2AE8CF2E-199D-4736-9D8D-8EA9C0D382E2}" type="presOf" srcId="{65F981B5-0C24-4811-A5F3-A33C753F216E}" destId="{D781E065-8615-4241-AAA8-989F2843C033}" srcOrd="0" destOrd="0" presId="urn:microsoft.com/office/officeart/2005/8/layout/hierarchy3"/>
    <dgm:cxn modelId="{7B52BA30-7CAA-4A02-8BA2-B8FD9BBA1118}" type="presOf" srcId="{0E09A2DA-8A67-4602-86C5-F0BA03D49560}" destId="{F169C735-B063-4501-9FDF-1D7A2CDE535D}" srcOrd="0" destOrd="0" presId="urn:microsoft.com/office/officeart/2005/8/layout/hierarchy3"/>
    <dgm:cxn modelId="{A2980B4B-B1B5-4D5C-8BB9-9ECCEF3BF6EB}" type="presOf" srcId="{8A3AE1E0-8A33-4161-A67C-A9C237D80018}" destId="{DA6FCA23-26CF-4E04-B0D6-58258E8D5E60}" srcOrd="0" destOrd="0" presId="urn:microsoft.com/office/officeart/2005/8/layout/hierarchy3"/>
    <dgm:cxn modelId="{663270FB-208E-4AB4-BFA0-F70C8B80409C}" type="presOf" srcId="{CCDE1795-BD36-452B-84D3-75676F0FAB35}" destId="{0BAB28F7-0E01-4B54-936C-0943DAFE0669}" srcOrd="1" destOrd="0" presId="urn:microsoft.com/office/officeart/2005/8/layout/hierarchy3"/>
    <dgm:cxn modelId="{300B3BD7-CC10-4A96-99D9-5F261EA3C77E}" srcId="{76CB2776-5414-4EF7-811A-E9FE6A3B4D02}" destId="{4C754F22-59F0-42FB-AFEC-6E25671DF7C4}" srcOrd="1" destOrd="0" parTransId="{C5329AFA-8793-4AAA-AB9E-83475305EC1B}" sibTransId="{71C5EBA8-9B1F-4DE9-BD07-96B338B02DA7}"/>
    <dgm:cxn modelId="{965B9D0F-930E-402E-8595-BDA4325B6CC0}" type="presOf" srcId="{C5329AFA-8793-4AAA-AB9E-83475305EC1B}" destId="{BBBF4379-5BA4-4960-82D9-810FE3E30525}" srcOrd="0" destOrd="0" presId="urn:microsoft.com/office/officeart/2005/8/layout/hierarchy3"/>
    <dgm:cxn modelId="{745A92F2-B74E-4193-BDB8-4A023E048224}" type="presOf" srcId="{A5D8DCF9-AE30-4FAC-805C-CECFCDE48BC9}" destId="{14530332-40FA-48A3-9310-D9C2EE4F5695}" srcOrd="0" destOrd="0" presId="urn:microsoft.com/office/officeart/2005/8/layout/hierarchy3"/>
    <dgm:cxn modelId="{169F753C-4267-4CB0-8948-FAF38D036D96}" type="presOf" srcId="{D6220B3F-6791-4E4C-AAF1-38CFD14BA5DE}" destId="{23BEF3F9-9583-4E73-9710-CF10F0A48576}" srcOrd="0" destOrd="0" presId="urn:microsoft.com/office/officeart/2005/8/layout/hierarchy3"/>
    <dgm:cxn modelId="{E273A3F1-B81B-464E-9D15-89C792CEEC6B}" type="presOf" srcId="{3A404E42-7E1E-473D-B11F-8D25013C08C8}" destId="{FCED0D45-82A5-4AE6-9B5D-C80720564E04}" srcOrd="0" destOrd="0" presId="urn:microsoft.com/office/officeart/2005/8/layout/hierarchy3"/>
    <dgm:cxn modelId="{EC494B37-E26B-453C-A978-3BAD16E97D1B}" srcId="{CCDE1795-BD36-452B-84D3-75676F0FAB35}" destId="{3A404E42-7E1E-473D-B11F-8D25013C08C8}" srcOrd="1" destOrd="0" parTransId="{65F981B5-0C24-4811-A5F3-A33C753F216E}" sibTransId="{993D42C7-8531-45B0-B98E-9CE40783C5B3}"/>
    <dgm:cxn modelId="{2DEF2723-1482-4C18-BABA-339E599FF18E}" srcId="{76CB2776-5414-4EF7-811A-E9FE6A3B4D02}" destId="{B505D1B8-7CC2-4866-839A-45AA05FB9010}" srcOrd="0" destOrd="0" parTransId="{8A3AE1E0-8A33-4161-A67C-A9C237D80018}" sibTransId="{0EB4675B-67F9-4F9D-AE83-06FD3E92E364}"/>
    <dgm:cxn modelId="{70DD79A5-D0E3-4373-BF23-E5EDCAE0634A}" type="presOf" srcId="{76CB2776-5414-4EF7-811A-E9FE6A3B4D02}" destId="{AC885DDA-019A-4FCC-9F77-56D2E5555DDE}" srcOrd="0" destOrd="0" presId="urn:microsoft.com/office/officeart/2005/8/layout/hierarchy3"/>
    <dgm:cxn modelId="{64628499-FCCF-45B6-8200-53B199080A59}" srcId="{CCDE1795-BD36-452B-84D3-75676F0FAB35}" destId="{0E09A2DA-8A67-4602-86C5-F0BA03D49560}" srcOrd="0" destOrd="0" parTransId="{D6220B3F-6791-4E4C-AAF1-38CFD14BA5DE}" sibTransId="{D190446D-CC30-4010-9525-70D045C6731A}"/>
    <dgm:cxn modelId="{9A744682-08AF-446F-A019-F6D65B757677}" type="presParOf" srcId="{14530332-40FA-48A3-9310-D9C2EE4F5695}" destId="{99525B53-CD90-46A4-B275-8C3358214FBF}" srcOrd="0" destOrd="0" presId="urn:microsoft.com/office/officeart/2005/8/layout/hierarchy3"/>
    <dgm:cxn modelId="{F6D64E7E-C191-4CCB-805C-5F39C8AAE433}" type="presParOf" srcId="{99525B53-CD90-46A4-B275-8C3358214FBF}" destId="{B649A640-9D4A-4EC5-93B3-351321FDC118}" srcOrd="0" destOrd="0" presId="urn:microsoft.com/office/officeart/2005/8/layout/hierarchy3"/>
    <dgm:cxn modelId="{8C3168ED-1191-477A-8A5C-71CE6C67A327}" type="presParOf" srcId="{B649A640-9D4A-4EC5-93B3-351321FDC118}" destId="{AC885DDA-019A-4FCC-9F77-56D2E5555DDE}" srcOrd="0" destOrd="0" presId="urn:microsoft.com/office/officeart/2005/8/layout/hierarchy3"/>
    <dgm:cxn modelId="{A0F502BB-51AB-4B4D-AE4F-40C5D2A0F275}" type="presParOf" srcId="{B649A640-9D4A-4EC5-93B3-351321FDC118}" destId="{1E23A6DF-B7DB-4D9F-A38E-14DD02A23D2E}" srcOrd="1" destOrd="0" presId="urn:microsoft.com/office/officeart/2005/8/layout/hierarchy3"/>
    <dgm:cxn modelId="{4B443E3C-AB88-4E77-8351-088953F2CC72}" type="presParOf" srcId="{99525B53-CD90-46A4-B275-8C3358214FBF}" destId="{EFBD819C-5533-4746-87A9-65BDBD360B4D}" srcOrd="1" destOrd="0" presId="urn:microsoft.com/office/officeart/2005/8/layout/hierarchy3"/>
    <dgm:cxn modelId="{81A44096-D523-4F58-8142-6385809DB6C4}" type="presParOf" srcId="{EFBD819C-5533-4746-87A9-65BDBD360B4D}" destId="{DA6FCA23-26CF-4E04-B0D6-58258E8D5E60}" srcOrd="0" destOrd="0" presId="urn:microsoft.com/office/officeart/2005/8/layout/hierarchy3"/>
    <dgm:cxn modelId="{6D033114-324E-4F24-9920-ADF6D3F10E5C}" type="presParOf" srcId="{EFBD819C-5533-4746-87A9-65BDBD360B4D}" destId="{55CEE99F-641F-44BB-AED9-82CF3A563309}" srcOrd="1" destOrd="0" presId="urn:microsoft.com/office/officeart/2005/8/layout/hierarchy3"/>
    <dgm:cxn modelId="{B7534AD2-1B34-4DAA-AB27-731519CBA6D2}" type="presParOf" srcId="{EFBD819C-5533-4746-87A9-65BDBD360B4D}" destId="{BBBF4379-5BA4-4960-82D9-810FE3E30525}" srcOrd="2" destOrd="0" presId="urn:microsoft.com/office/officeart/2005/8/layout/hierarchy3"/>
    <dgm:cxn modelId="{E14455D6-DE14-4B62-9B3A-ACD275625095}" type="presParOf" srcId="{EFBD819C-5533-4746-87A9-65BDBD360B4D}" destId="{F0FE74B7-16DE-41A9-ACDE-A40519625729}" srcOrd="3" destOrd="0" presId="urn:microsoft.com/office/officeart/2005/8/layout/hierarchy3"/>
    <dgm:cxn modelId="{10668DE3-A84C-4050-970A-BDB20E339BE0}" type="presParOf" srcId="{14530332-40FA-48A3-9310-D9C2EE4F5695}" destId="{24CA5F4A-0695-448A-88C2-7ED5BC1C0A8A}" srcOrd="1" destOrd="0" presId="urn:microsoft.com/office/officeart/2005/8/layout/hierarchy3"/>
    <dgm:cxn modelId="{3535D608-2CA5-4224-B019-678B57CB3F34}" type="presParOf" srcId="{24CA5F4A-0695-448A-88C2-7ED5BC1C0A8A}" destId="{1D4D34F0-E1EA-4CF9-8120-102F5FE962F9}" srcOrd="0" destOrd="0" presId="urn:microsoft.com/office/officeart/2005/8/layout/hierarchy3"/>
    <dgm:cxn modelId="{9FECDCC9-8A77-44D5-BD50-8BDD4939DE59}" type="presParOf" srcId="{1D4D34F0-E1EA-4CF9-8120-102F5FE962F9}" destId="{AB587B1E-8798-46BF-AE76-A365D406D1BE}" srcOrd="0" destOrd="0" presId="urn:microsoft.com/office/officeart/2005/8/layout/hierarchy3"/>
    <dgm:cxn modelId="{43A547C9-50D0-4F9B-9799-23336D208CB8}" type="presParOf" srcId="{1D4D34F0-E1EA-4CF9-8120-102F5FE962F9}" destId="{0BAB28F7-0E01-4B54-936C-0943DAFE0669}" srcOrd="1" destOrd="0" presId="urn:microsoft.com/office/officeart/2005/8/layout/hierarchy3"/>
    <dgm:cxn modelId="{6654A7AC-3C9F-4718-B488-F6DF3A1C1DCD}" type="presParOf" srcId="{24CA5F4A-0695-448A-88C2-7ED5BC1C0A8A}" destId="{653C74CD-0313-4E65-81E5-6B31F6F5628B}" srcOrd="1" destOrd="0" presId="urn:microsoft.com/office/officeart/2005/8/layout/hierarchy3"/>
    <dgm:cxn modelId="{979C340A-7B90-4A8E-8D5F-3D4D80F143A8}" type="presParOf" srcId="{653C74CD-0313-4E65-81E5-6B31F6F5628B}" destId="{23BEF3F9-9583-4E73-9710-CF10F0A48576}" srcOrd="0" destOrd="0" presId="urn:microsoft.com/office/officeart/2005/8/layout/hierarchy3"/>
    <dgm:cxn modelId="{56CBD122-466C-4128-9A25-F6E09234B566}" type="presParOf" srcId="{653C74CD-0313-4E65-81E5-6B31F6F5628B}" destId="{F169C735-B063-4501-9FDF-1D7A2CDE535D}" srcOrd="1" destOrd="0" presId="urn:microsoft.com/office/officeart/2005/8/layout/hierarchy3"/>
    <dgm:cxn modelId="{452CA119-FFB0-43B7-855F-1D90A8E15207}" type="presParOf" srcId="{653C74CD-0313-4E65-81E5-6B31F6F5628B}" destId="{D781E065-8615-4241-AAA8-989F2843C033}" srcOrd="2" destOrd="0" presId="urn:microsoft.com/office/officeart/2005/8/layout/hierarchy3"/>
    <dgm:cxn modelId="{0A3980AF-D072-405D-A352-9D9A928CE5BD}" type="presParOf" srcId="{653C74CD-0313-4E65-81E5-6B31F6F5628B}" destId="{FCED0D45-82A5-4AE6-9B5D-C80720564E04}"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41B6CB-6BE1-4F38-86CF-2AC060BE577E}" type="doc">
      <dgm:prSet loTypeId="urn:microsoft.com/office/officeart/2005/8/layout/chart3" loCatId="cycle" qsTypeId="urn:microsoft.com/office/officeart/2005/8/quickstyle/simple1" qsCatId="simple" csTypeId="urn:microsoft.com/office/officeart/2005/8/colors/accent1_2" csCatId="accent1" phldr="1"/>
      <dgm:spPr/>
    </dgm:pt>
    <dgm:pt modelId="{FDACD4C8-E9AF-4704-80A4-A0953A0AD3D4}" type="pres">
      <dgm:prSet presAssocID="{9F41B6CB-6BE1-4F38-86CF-2AC060BE577E}" presName="compositeShape" presStyleCnt="0">
        <dgm:presLayoutVars>
          <dgm:chMax val="7"/>
          <dgm:dir/>
          <dgm:resizeHandles val="exact"/>
        </dgm:presLayoutVars>
      </dgm:prSet>
      <dgm:spPr/>
    </dgm:pt>
  </dgm:ptLst>
  <dgm:cxnLst>
    <dgm:cxn modelId="{E8B1813D-B3C0-4AFF-B5E7-4C71D56CBEFC}" type="presOf" srcId="{9F41B6CB-6BE1-4F38-86CF-2AC060BE577E}" destId="{FDACD4C8-E9AF-4704-80A4-A0953A0AD3D4}" srcOrd="0" destOrd="0" presId="urn:microsoft.com/office/officeart/2005/8/layout/char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BE2E5A-37CA-4709-A19F-432471B4C7C1}" type="doc">
      <dgm:prSet loTypeId="urn:microsoft.com/office/officeart/2005/8/layout/cycle8" loCatId="cycle" qsTypeId="urn:microsoft.com/office/officeart/2005/8/quickstyle/simple1" qsCatId="simple" csTypeId="urn:microsoft.com/office/officeart/2005/8/colors/colorful2" csCatId="colorful" phldr="1"/>
      <dgm:spPr/>
    </dgm:pt>
    <dgm:pt modelId="{2D3293C2-E01B-43A2-A990-41BB56378A2E}">
      <dgm:prSet phldrT="[Text]" custT="1"/>
      <dgm:spPr/>
      <dgm:t>
        <a:bodyPr/>
        <a:lstStyle/>
        <a:p>
          <a:r>
            <a:rPr lang="en-US" sz="2400" b="1" dirty="0" smtClean="0">
              <a:solidFill>
                <a:schemeClr val="bg1"/>
              </a:solidFill>
            </a:rPr>
            <a:t>(IFDS)Integrated Fisheries Developmet Scheme</a:t>
          </a:r>
        </a:p>
        <a:p>
          <a:r>
            <a:rPr lang="en-US" sz="2400" b="1" dirty="0" smtClean="0">
              <a:solidFill>
                <a:schemeClr val="bg1"/>
              </a:solidFill>
            </a:rPr>
            <a:t>1000 </a:t>
          </a:r>
          <a:r>
            <a:rPr lang="en-US" sz="2400" b="1" dirty="0" err="1" smtClean="0">
              <a:solidFill>
                <a:schemeClr val="bg1"/>
              </a:solidFill>
            </a:rPr>
            <a:t>crore</a:t>
          </a:r>
          <a:r>
            <a:rPr lang="en-US" sz="2400" b="1" dirty="0" smtClean="0">
              <a:solidFill>
                <a:schemeClr val="bg1"/>
              </a:solidFill>
            </a:rPr>
            <a:t>)</a:t>
          </a:r>
          <a:endParaRPr lang="en-US" sz="2400" b="1" dirty="0">
            <a:solidFill>
              <a:schemeClr val="bg1"/>
            </a:solidFill>
          </a:endParaRPr>
        </a:p>
      </dgm:t>
    </dgm:pt>
    <dgm:pt modelId="{F2C6976D-08CB-49BC-A029-7CC005471B84}" type="parTrans" cxnId="{25F7F7FF-DFAD-4B18-87A2-360733E12026}">
      <dgm:prSet/>
      <dgm:spPr/>
      <dgm:t>
        <a:bodyPr/>
        <a:lstStyle/>
        <a:p>
          <a:endParaRPr lang="en-US"/>
        </a:p>
      </dgm:t>
    </dgm:pt>
    <dgm:pt modelId="{141B02E8-D5F4-4D9A-BEA3-0C069B54D062}" type="sibTrans" cxnId="{25F7F7FF-DFAD-4B18-87A2-360733E12026}">
      <dgm:prSet/>
      <dgm:spPr/>
      <dgm:t>
        <a:bodyPr/>
        <a:lstStyle/>
        <a:p>
          <a:endParaRPr lang="en-US"/>
        </a:p>
      </dgm:t>
    </dgm:pt>
    <dgm:pt modelId="{2F78625B-2983-4CF4-844D-B82B187E70B3}">
      <dgm:prSet phldrT="[Text]" custT="1"/>
      <dgm:spPr/>
      <dgm:t>
        <a:bodyPr/>
        <a:lstStyle/>
        <a:p>
          <a:r>
            <a:rPr lang="en-US" sz="2400" dirty="0" smtClean="0">
              <a:solidFill>
                <a:schemeClr val="bg1"/>
              </a:solidFill>
            </a:rPr>
            <a:t>IFDS:1000 </a:t>
          </a:r>
          <a:r>
            <a:rPr lang="en-US" sz="2400" dirty="0" err="1" smtClean="0">
              <a:solidFill>
                <a:schemeClr val="bg1"/>
              </a:solidFill>
            </a:rPr>
            <a:t>cr</a:t>
          </a:r>
          <a:r>
            <a:rPr lang="en-US" sz="2400" dirty="0" smtClean="0">
              <a:solidFill>
                <a:schemeClr val="bg1"/>
              </a:solidFill>
            </a:rPr>
            <a:t> :80cr from NCDC +200 </a:t>
          </a:r>
          <a:r>
            <a:rPr lang="en-US" sz="2400" dirty="0" err="1" smtClean="0">
              <a:solidFill>
                <a:schemeClr val="bg1"/>
              </a:solidFill>
            </a:rPr>
            <a:t>cr</a:t>
          </a:r>
          <a:r>
            <a:rPr lang="en-US" sz="2400" dirty="0" smtClean="0">
              <a:solidFill>
                <a:schemeClr val="bg1"/>
              </a:solidFill>
            </a:rPr>
            <a:t> </a:t>
          </a:r>
          <a:r>
            <a:rPr lang="en-US" sz="2400" dirty="0" err="1" smtClean="0">
              <a:solidFill>
                <a:schemeClr val="bg1"/>
              </a:solidFill>
            </a:rPr>
            <a:t>Telangana</a:t>
          </a:r>
          <a:r>
            <a:rPr lang="en-US" sz="2400" dirty="0" smtClean="0">
              <a:solidFill>
                <a:schemeClr val="bg1"/>
              </a:solidFill>
            </a:rPr>
            <a:t> state</a:t>
          </a:r>
        </a:p>
      </dgm:t>
    </dgm:pt>
    <dgm:pt modelId="{1BB6FC8D-E7BB-461A-A88F-E3EA49CE8EF8}" type="parTrans" cxnId="{BF5DC7A1-B36A-4EB3-96B1-526E2B29C9EA}">
      <dgm:prSet/>
      <dgm:spPr/>
      <dgm:t>
        <a:bodyPr/>
        <a:lstStyle/>
        <a:p>
          <a:endParaRPr lang="en-US"/>
        </a:p>
      </dgm:t>
    </dgm:pt>
    <dgm:pt modelId="{A7508013-306C-4376-890C-09654092DB55}" type="sibTrans" cxnId="{BF5DC7A1-B36A-4EB3-96B1-526E2B29C9EA}">
      <dgm:prSet/>
      <dgm:spPr/>
      <dgm:t>
        <a:bodyPr/>
        <a:lstStyle/>
        <a:p>
          <a:endParaRPr lang="en-US"/>
        </a:p>
      </dgm:t>
    </dgm:pt>
    <dgm:pt modelId="{803FBB30-EC91-4C3E-B6A8-6EA67F1A08B4}">
      <dgm:prSet phldrT="[Text]" custT="1"/>
      <dgm:spPr/>
      <dgm:t>
        <a:bodyPr/>
        <a:lstStyle/>
        <a:p>
          <a:r>
            <a:rPr lang="en-US" sz="2800" b="1" dirty="0" smtClean="0">
              <a:solidFill>
                <a:schemeClr val="bg1"/>
              </a:solidFill>
            </a:rPr>
            <a:t>(BRS)Blue revolution </a:t>
          </a:r>
        </a:p>
        <a:p>
          <a:r>
            <a:rPr lang="en-US" sz="2800" b="1" dirty="0" smtClean="0">
              <a:solidFill>
                <a:schemeClr val="bg1"/>
              </a:solidFill>
            </a:rPr>
            <a:t>20 crores</a:t>
          </a:r>
          <a:endParaRPr lang="en-US" sz="2800" b="1" dirty="0">
            <a:solidFill>
              <a:schemeClr val="bg1"/>
            </a:solidFill>
          </a:endParaRPr>
        </a:p>
      </dgm:t>
    </dgm:pt>
    <dgm:pt modelId="{ADF18D1B-FB54-47FE-AAF5-B1491D271007}" type="parTrans" cxnId="{08E2C68C-8F5E-4329-935D-7C89795A5F92}">
      <dgm:prSet/>
      <dgm:spPr/>
      <dgm:t>
        <a:bodyPr/>
        <a:lstStyle/>
        <a:p>
          <a:endParaRPr lang="en-US"/>
        </a:p>
      </dgm:t>
    </dgm:pt>
    <dgm:pt modelId="{0251D172-6BFE-47CD-9D43-283F120773D4}" type="sibTrans" cxnId="{08E2C68C-8F5E-4329-935D-7C89795A5F92}">
      <dgm:prSet/>
      <dgm:spPr/>
      <dgm:t>
        <a:bodyPr/>
        <a:lstStyle/>
        <a:p>
          <a:endParaRPr lang="en-US"/>
        </a:p>
      </dgm:t>
    </dgm:pt>
    <dgm:pt modelId="{8978CE34-F759-4081-A772-E9B4830CD5F9}" type="pres">
      <dgm:prSet presAssocID="{62BE2E5A-37CA-4709-A19F-432471B4C7C1}" presName="compositeShape" presStyleCnt="0">
        <dgm:presLayoutVars>
          <dgm:chMax val="7"/>
          <dgm:dir/>
          <dgm:resizeHandles val="exact"/>
        </dgm:presLayoutVars>
      </dgm:prSet>
      <dgm:spPr/>
    </dgm:pt>
    <dgm:pt modelId="{9818C041-87C8-4A90-AE17-3F7C357A9142}" type="pres">
      <dgm:prSet presAssocID="{62BE2E5A-37CA-4709-A19F-432471B4C7C1}" presName="wedge1" presStyleLbl="node1" presStyleIdx="0" presStyleCnt="3" custScaleX="108118" custScaleY="104529"/>
      <dgm:spPr/>
      <dgm:t>
        <a:bodyPr/>
        <a:lstStyle/>
        <a:p>
          <a:endParaRPr lang="en-US"/>
        </a:p>
      </dgm:t>
    </dgm:pt>
    <dgm:pt modelId="{F06265F1-637A-4314-B2E8-EA4AB2431CE3}" type="pres">
      <dgm:prSet presAssocID="{62BE2E5A-37CA-4709-A19F-432471B4C7C1}" presName="dummy1a" presStyleCnt="0"/>
      <dgm:spPr/>
    </dgm:pt>
    <dgm:pt modelId="{5A3152E4-1676-4198-B95C-156B885F57AD}" type="pres">
      <dgm:prSet presAssocID="{62BE2E5A-37CA-4709-A19F-432471B4C7C1}" presName="dummy1b" presStyleCnt="0"/>
      <dgm:spPr/>
    </dgm:pt>
    <dgm:pt modelId="{994C3494-D7D8-4A0C-B0A4-7A68227F3AFA}" type="pres">
      <dgm:prSet presAssocID="{62BE2E5A-37CA-4709-A19F-432471B4C7C1}" presName="wedge1Tx" presStyleLbl="node1" presStyleIdx="0" presStyleCnt="3">
        <dgm:presLayoutVars>
          <dgm:chMax val="0"/>
          <dgm:chPref val="0"/>
          <dgm:bulletEnabled val="1"/>
        </dgm:presLayoutVars>
      </dgm:prSet>
      <dgm:spPr/>
      <dgm:t>
        <a:bodyPr/>
        <a:lstStyle/>
        <a:p>
          <a:endParaRPr lang="en-US"/>
        </a:p>
      </dgm:t>
    </dgm:pt>
    <dgm:pt modelId="{C7A42E1D-1200-41EE-BD4C-DB7EF7FAD49A}" type="pres">
      <dgm:prSet presAssocID="{62BE2E5A-37CA-4709-A19F-432471B4C7C1}" presName="wedge2" presStyleLbl="node1" presStyleIdx="1" presStyleCnt="3" custScaleY="115212" custLinFactNeighborX="-166" custLinFactNeighborY="-3745"/>
      <dgm:spPr/>
      <dgm:t>
        <a:bodyPr/>
        <a:lstStyle/>
        <a:p>
          <a:endParaRPr lang="en-US"/>
        </a:p>
      </dgm:t>
    </dgm:pt>
    <dgm:pt modelId="{352987DC-8CF8-4067-94A0-348BB5CF5DA2}" type="pres">
      <dgm:prSet presAssocID="{62BE2E5A-37CA-4709-A19F-432471B4C7C1}" presName="dummy2a" presStyleCnt="0"/>
      <dgm:spPr/>
    </dgm:pt>
    <dgm:pt modelId="{1C06BED2-DBA1-447A-B809-1C5B3C70EDCA}" type="pres">
      <dgm:prSet presAssocID="{62BE2E5A-37CA-4709-A19F-432471B4C7C1}" presName="dummy2b" presStyleCnt="0"/>
      <dgm:spPr/>
    </dgm:pt>
    <dgm:pt modelId="{FF6C2CEA-5F60-45C7-BB1B-B87A3DEC7D84}" type="pres">
      <dgm:prSet presAssocID="{62BE2E5A-37CA-4709-A19F-432471B4C7C1}" presName="wedge2Tx" presStyleLbl="node1" presStyleIdx="1" presStyleCnt="3">
        <dgm:presLayoutVars>
          <dgm:chMax val="0"/>
          <dgm:chPref val="0"/>
          <dgm:bulletEnabled val="1"/>
        </dgm:presLayoutVars>
      </dgm:prSet>
      <dgm:spPr/>
      <dgm:t>
        <a:bodyPr/>
        <a:lstStyle/>
        <a:p>
          <a:endParaRPr lang="en-US"/>
        </a:p>
      </dgm:t>
    </dgm:pt>
    <dgm:pt modelId="{0292DBAE-D58E-4867-98BA-C8019581A867}" type="pres">
      <dgm:prSet presAssocID="{62BE2E5A-37CA-4709-A19F-432471B4C7C1}" presName="wedge3" presStyleLbl="node1" presStyleIdx="2" presStyleCnt="3"/>
      <dgm:spPr/>
      <dgm:t>
        <a:bodyPr/>
        <a:lstStyle/>
        <a:p>
          <a:endParaRPr lang="en-US"/>
        </a:p>
      </dgm:t>
    </dgm:pt>
    <dgm:pt modelId="{C2B5862F-E9C8-410A-BE3F-01658EF5F00C}" type="pres">
      <dgm:prSet presAssocID="{62BE2E5A-37CA-4709-A19F-432471B4C7C1}" presName="dummy3a" presStyleCnt="0"/>
      <dgm:spPr/>
    </dgm:pt>
    <dgm:pt modelId="{544C3564-64A3-437A-87BC-759D795E9FCA}" type="pres">
      <dgm:prSet presAssocID="{62BE2E5A-37CA-4709-A19F-432471B4C7C1}" presName="dummy3b" presStyleCnt="0"/>
      <dgm:spPr/>
    </dgm:pt>
    <dgm:pt modelId="{19B959EA-8CD8-4D0F-A340-03896F3EFAA5}" type="pres">
      <dgm:prSet presAssocID="{62BE2E5A-37CA-4709-A19F-432471B4C7C1}" presName="wedge3Tx" presStyleLbl="node1" presStyleIdx="2" presStyleCnt="3">
        <dgm:presLayoutVars>
          <dgm:chMax val="0"/>
          <dgm:chPref val="0"/>
          <dgm:bulletEnabled val="1"/>
        </dgm:presLayoutVars>
      </dgm:prSet>
      <dgm:spPr/>
      <dgm:t>
        <a:bodyPr/>
        <a:lstStyle/>
        <a:p>
          <a:endParaRPr lang="en-US"/>
        </a:p>
      </dgm:t>
    </dgm:pt>
    <dgm:pt modelId="{4C2B7EF8-CFA6-4EE5-B852-B506F07A5710}" type="pres">
      <dgm:prSet presAssocID="{141B02E8-D5F4-4D9A-BEA3-0C069B54D062}" presName="arrowWedge1" presStyleLbl="fgSibTrans2D1" presStyleIdx="0" presStyleCnt="3"/>
      <dgm:spPr/>
    </dgm:pt>
    <dgm:pt modelId="{3BFCBC9F-316C-4E8F-BB95-92484071558F}" type="pres">
      <dgm:prSet presAssocID="{A7508013-306C-4376-890C-09654092DB55}" presName="arrowWedge2" presStyleLbl="fgSibTrans2D1" presStyleIdx="1" presStyleCnt="3"/>
      <dgm:spPr/>
    </dgm:pt>
    <dgm:pt modelId="{6A3492CA-6221-43BE-B166-BCB9756EA9A5}" type="pres">
      <dgm:prSet presAssocID="{0251D172-6BFE-47CD-9D43-283F120773D4}" presName="arrowWedge3" presStyleLbl="fgSibTrans2D1" presStyleIdx="2" presStyleCnt="3"/>
      <dgm:spPr/>
    </dgm:pt>
  </dgm:ptLst>
  <dgm:cxnLst>
    <dgm:cxn modelId="{66440E95-7576-489D-ADD5-271EDE35EF20}" type="presOf" srcId="{2D3293C2-E01B-43A2-A990-41BB56378A2E}" destId="{994C3494-D7D8-4A0C-B0A4-7A68227F3AFA}" srcOrd="1" destOrd="0" presId="urn:microsoft.com/office/officeart/2005/8/layout/cycle8"/>
    <dgm:cxn modelId="{C3567F3C-F656-4E76-8634-8F4ED97FE4AD}" type="presOf" srcId="{62BE2E5A-37CA-4709-A19F-432471B4C7C1}" destId="{8978CE34-F759-4081-A772-E9B4830CD5F9}" srcOrd="0" destOrd="0" presId="urn:microsoft.com/office/officeart/2005/8/layout/cycle8"/>
    <dgm:cxn modelId="{8BB7BBFC-9EC7-4D9E-BC76-5BB5EDF1B22A}" type="presOf" srcId="{2D3293C2-E01B-43A2-A990-41BB56378A2E}" destId="{9818C041-87C8-4A90-AE17-3F7C357A9142}" srcOrd="0" destOrd="0" presId="urn:microsoft.com/office/officeart/2005/8/layout/cycle8"/>
    <dgm:cxn modelId="{043E5B46-0606-4C1C-9EF5-C66628BCD64C}" type="presOf" srcId="{803FBB30-EC91-4C3E-B6A8-6EA67F1A08B4}" destId="{19B959EA-8CD8-4D0F-A340-03896F3EFAA5}" srcOrd="1" destOrd="0" presId="urn:microsoft.com/office/officeart/2005/8/layout/cycle8"/>
    <dgm:cxn modelId="{25F7F7FF-DFAD-4B18-87A2-360733E12026}" srcId="{62BE2E5A-37CA-4709-A19F-432471B4C7C1}" destId="{2D3293C2-E01B-43A2-A990-41BB56378A2E}" srcOrd="0" destOrd="0" parTransId="{F2C6976D-08CB-49BC-A029-7CC005471B84}" sibTransId="{141B02E8-D5F4-4D9A-BEA3-0C069B54D062}"/>
    <dgm:cxn modelId="{08E2C68C-8F5E-4329-935D-7C89795A5F92}" srcId="{62BE2E5A-37CA-4709-A19F-432471B4C7C1}" destId="{803FBB30-EC91-4C3E-B6A8-6EA67F1A08B4}" srcOrd="2" destOrd="0" parTransId="{ADF18D1B-FB54-47FE-AAF5-B1491D271007}" sibTransId="{0251D172-6BFE-47CD-9D43-283F120773D4}"/>
    <dgm:cxn modelId="{BF5DC7A1-B36A-4EB3-96B1-526E2B29C9EA}" srcId="{62BE2E5A-37CA-4709-A19F-432471B4C7C1}" destId="{2F78625B-2983-4CF4-844D-B82B187E70B3}" srcOrd="1" destOrd="0" parTransId="{1BB6FC8D-E7BB-461A-A88F-E3EA49CE8EF8}" sibTransId="{A7508013-306C-4376-890C-09654092DB55}"/>
    <dgm:cxn modelId="{8815F439-7789-4A2A-8CA8-1BF424F5C70A}" type="presOf" srcId="{2F78625B-2983-4CF4-844D-B82B187E70B3}" destId="{C7A42E1D-1200-41EE-BD4C-DB7EF7FAD49A}" srcOrd="0" destOrd="0" presId="urn:microsoft.com/office/officeart/2005/8/layout/cycle8"/>
    <dgm:cxn modelId="{3477EFEB-2CBB-4789-8428-CB6B986AD423}" type="presOf" srcId="{2F78625B-2983-4CF4-844D-B82B187E70B3}" destId="{FF6C2CEA-5F60-45C7-BB1B-B87A3DEC7D84}" srcOrd="1" destOrd="0" presId="urn:microsoft.com/office/officeart/2005/8/layout/cycle8"/>
    <dgm:cxn modelId="{C42AA6B0-E29A-4248-AC73-EB165716564E}" type="presOf" srcId="{803FBB30-EC91-4C3E-B6A8-6EA67F1A08B4}" destId="{0292DBAE-D58E-4867-98BA-C8019581A867}" srcOrd="0" destOrd="0" presId="urn:microsoft.com/office/officeart/2005/8/layout/cycle8"/>
    <dgm:cxn modelId="{E8724114-2A22-4F92-8469-92EB4D572712}" type="presParOf" srcId="{8978CE34-F759-4081-A772-E9B4830CD5F9}" destId="{9818C041-87C8-4A90-AE17-3F7C357A9142}" srcOrd="0" destOrd="0" presId="urn:microsoft.com/office/officeart/2005/8/layout/cycle8"/>
    <dgm:cxn modelId="{C3519CE9-7EDB-431A-A1CB-EB0D79E48055}" type="presParOf" srcId="{8978CE34-F759-4081-A772-E9B4830CD5F9}" destId="{F06265F1-637A-4314-B2E8-EA4AB2431CE3}" srcOrd="1" destOrd="0" presId="urn:microsoft.com/office/officeart/2005/8/layout/cycle8"/>
    <dgm:cxn modelId="{B5FC25A6-F503-44C9-B9C2-DC8F86767DC6}" type="presParOf" srcId="{8978CE34-F759-4081-A772-E9B4830CD5F9}" destId="{5A3152E4-1676-4198-B95C-156B885F57AD}" srcOrd="2" destOrd="0" presId="urn:microsoft.com/office/officeart/2005/8/layout/cycle8"/>
    <dgm:cxn modelId="{14D5BA5F-E03A-41D9-AA33-EA76F00F0A49}" type="presParOf" srcId="{8978CE34-F759-4081-A772-E9B4830CD5F9}" destId="{994C3494-D7D8-4A0C-B0A4-7A68227F3AFA}" srcOrd="3" destOrd="0" presId="urn:microsoft.com/office/officeart/2005/8/layout/cycle8"/>
    <dgm:cxn modelId="{A1D4F897-FD25-4425-B0F0-870C9431646E}" type="presParOf" srcId="{8978CE34-F759-4081-A772-E9B4830CD5F9}" destId="{C7A42E1D-1200-41EE-BD4C-DB7EF7FAD49A}" srcOrd="4" destOrd="0" presId="urn:microsoft.com/office/officeart/2005/8/layout/cycle8"/>
    <dgm:cxn modelId="{7EEC628A-158C-4071-9B68-6F3614BAE0C6}" type="presParOf" srcId="{8978CE34-F759-4081-A772-E9B4830CD5F9}" destId="{352987DC-8CF8-4067-94A0-348BB5CF5DA2}" srcOrd="5" destOrd="0" presId="urn:microsoft.com/office/officeart/2005/8/layout/cycle8"/>
    <dgm:cxn modelId="{B2F1C22A-F77C-47FE-A960-D0D2034CDB2C}" type="presParOf" srcId="{8978CE34-F759-4081-A772-E9B4830CD5F9}" destId="{1C06BED2-DBA1-447A-B809-1C5B3C70EDCA}" srcOrd="6" destOrd="0" presId="urn:microsoft.com/office/officeart/2005/8/layout/cycle8"/>
    <dgm:cxn modelId="{10E9C3D7-F050-4C5A-AEAC-F0584D741775}" type="presParOf" srcId="{8978CE34-F759-4081-A772-E9B4830CD5F9}" destId="{FF6C2CEA-5F60-45C7-BB1B-B87A3DEC7D84}" srcOrd="7" destOrd="0" presId="urn:microsoft.com/office/officeart/2005/8/layout/cycle8"/>
    <dgm:cxn modelId="{2DCC52BA-5358-48D5-8546-9B03AC5DD109}" type="presParOf" srcId="{8978CE34-F759-4081-A772-E9B4830CD5F9}" destId="{0292DBAE-D58E-4867-98BA-C8019581A867}" srcOrd="8" destOrd="0" presId="urn:microsoft.com/office/officeart/2005/8/layout/cycle8"/>
    <dgm:cxn modelId="{579CD9E9-FCD3-4496-B402-FFB1816F0FE9}" type="presParOf" srcId="{8978CE34-F759-4081-A772-E9B4830CD5F9}" destId="{C2B5862F-E9C8-410A-BE3F-01658EF5F00C}" srcOrd="9" destOrd="0" presId="urn:microsoft.com/office/officeart/2005/8/layout/cycle8"/>
    <dgm:cxn modelId="{E605F95E-5AAB-4CF6-BBA4-D3FBD4959EB3}" type="presParOf" srcId="{8978CE34-F759-4081-A772-E9B4830CD5F9}" destId="{544C3564-64A3-437A-87BC-759D795E9FCA}" srcOrd="10" destOrd="0" presId="urn:microsoft.com/office/officeart/2005/8/layout/cycle8"/>
    <dgm:cxn modelId="{5B73DFF2-712C-4EC1-98B4-6D1A529A213A}" type="presParOf" srcId="{8978CE34-F759-4081-A772-E9B4830CD5F9}" destId="{19B959EA-8CD8-4D0F-A340-03896F3EFAA5}" srcOrd="11" destOrd="0" presId="urn:microsoft.com/office/officeart/2005/8/layout/cycle8"/>
    <dgm:cxn modelId="{E0400BA2-8379-4531-9102-3D52E0A74C15}" type="presParOf" srcId="{8978CE34-F759-4081-A772-E9B4830CD5F9}" destId="{4C2B7EF8-CFA6-4EE5-B852-B506F07A5710}" srcOrd="12" destOrd="0" presId="urn:microsoft.com/office/officeart/2005/8/layout/cycle8"/>
    <dgm:cxn modelId="{7FDBD479-FFD3-44C5-826D-867E7E5EFE3F}" type="presParOf" srcId="{8978CE34-F759-4081-A772-E9B4830CD5F9}" destId="{3BFCBC9F-316C-4E8F-BB95-92484071558F}" srcOrd="13" destOrd="0" presId="urn:microsoft.com/office/officeart/2005/8/layout/cycle8"/>
    <dgm:cxn modelId="{46705546-A458-4C99-8D6E-C3CD8A14E4B2}" type="presParOf" srcId="{8978CE34-F759-4081-A772-E9B4830CD5F9}" destId="{6A3492CA-6221-43BE-B166-BCB9756EA9A5}" srcOrd="14" destOrd="0" presId="urn:microsoft.com/office/officeart/2005/8/layout/cycle8"/>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A0D383-7241-49D5-B6F3-A3E7318B24B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4B72572B-232A-4AFB-AE04-7D063687330A}">
      <dgm:prSet phldrT="[Text]"/>
      <dgm:spPr/>
      <dgm:t>
        <a:bodyPr/>
        <a:lstStyle/>
        <a:p>
          <a:r>
            <a:rPr lang="en-US" dirty="0" smtClean="0"/>
            <a:t>1</a:t>
          </a:r>
          <a:endParaRPr lang="en-US" dirty="0"/>
        </a:p>
      </dgm:t>
    </dgm:pt>
    <dgm:pt modelId="{2858BC05-A15E-41BE-9AEF-C63F826893CB}" type="parTrans" cxnId="{C96C0B5C-38E2-42A4-9B59-E8899B28BCD6}">
      <dgm:prSet/>
      <dgm:spPr/>
      <dgm:t>
        <a:bodyPr/>
        <a:lstStyle/>
        <a:p>
          <a:endParaRPr lang="en-US"/>
        </a:p>
      </dgm:t>
    </dgm:pt>
    <dgm:pt modelId="{D802EB5C-B4F9-483E-98FD-FAB8B4582732}" type="sibTrans" cxnId="{C96C0B5C-38E2-42A4-9B59-E8899B28BCD6}">
      <dgm:prSet/>
      <dgm:spPr/>
      <dgm:t>
        <a:bodyPr/>
        <a:lstStyle/>
        <a:p>
          <a:endParaRPr lang="en-US"/>
        </a:p>
      </dgm:t>
    </dgm:pt>
    <dgm:pt modelId="{0AACA32D-29FB-434F-9EDE-F020B16AA755}">
      <dgm:prSet phldrT="[Text]" custT="1"/>
      <dgm:spPr/>
      <dgm:t>
        <a:bodyPr/>
        <a:lstStyle/>
        <a:p>
          <a:r>
            <a:rPr lang="en-IN" sz="2000" b="1" dirty="0" smtClean="0">
              <a:solidFill>
                <a:srgbClr val="00B050"/>
              </a:solidFill>
            </a:rPr>
            <a:t>To fully tap the total fish potential of the country both in the inland and the marine sector and triple the production by 2020.</a:t>
          </a:r>
          <a:endParaRPr lang="en-US" sz="2000" dirty="0">
            <a:solidFill>
              <a:srgbClr val="00B050"/>
            </a:solidFill>
          </a:endParaRPr>
        </a:p>
      </dgm:t>
    </dgm:pt>
    <dgm:pt modelId="{72C286DC-E2DA-4659-856D-B7BED6274B18}" type="parTrans" cxnId="{90A501B4-26F3-4C84-9548-1CC5FB983BDE}">
      <dgm:prSet/>
      <dgm:spPr/>
      <dgm:t>
        <a:bodyPr/>
        <a:lstStyle/>
        <a:p>
          <a:endParaRPr lang="en-US"/>
        </a:p>
      </dgm:t>
    </dgm:pt>
    <dgm:pt modelId="{B3D45102-E803-42FC-948D-13839F490125}" type="sibTrans" cxnId="{90A501B4-26F3-4C84-9548-1CC5FB983BDE}">
      <dgm:prSet/>
      <dgm:spPr/>
      <dgm:t>
        <a:bodyPr/>
        <a:lstStyle/>
        <a:p>
          <a:endParaRPr lang="en-US"/>
        </a:p>
      </dgm:t>
    </dgm:pt>
    <dgm:pt modelId="{6D2986FA-6CCC-47EF-8B68-4D734A93B3AE}">
      <dgm:prSet phldrT="[Text]" custT="1"/>
      <dgm:spPr/>
      <dgm:t>
        <a:bodyPr/>
        <a:lstStyle/>
        <a:p>
          <a:r>
            <a:rPr lang="en-IN" sz="2000" b="1" dirty="0" smtClean="0">
              <a:solidFill>
                <a:srgbClr val="00B050"/>
              </a:solidFill>
            </a:rPr>
            <a:t>To transform the fisheries sector as a modern industry with special focus on new technologies and processes</a:t>
          </a:r>
          <a:endParaRPr lang="en-US" sz="2000" dirty="0">
            <a:solidFill>
              <a:srgbClr val="00B050"/>
            </a:solidFill>
          </a:endParaRPr>
        </a:p>
      </dgm:t>
    </dgm:pt>
    <dgm:pt modelId="{97460F9E-7335-4C98-8DBC-0E86B86E3381}" type="parTrans" cxnId="{D060F301-AC07-4964-806E-4780D244BB5F}">
      <dgm:prSet/>
      <dgm:spPr/>
      <dgm:t>
        <a:bodyPr/>
        <a:lstStyle/>
        <a:p>
          <a:endParaRPr lang="en-US"/>
        </a:p>
      </dgm:t>
    </dgm:pt>
    <dgm:pt modelId="{FA54FDDD-8543-43CC-A4F6-78061AAB32C8}" type="sibTrans" cxnId="{D060F301-AC07-4964-806E-4780D244BB5F}">
      <dgm:prSet/>
      <dgm:spPr/>
      <dgm:t>
        <a:bodyPr/>
        <a:lstStyle/>
        <a:p>
          <a:endParaRPr lang="en-US"/>
        </a:p>
      </dgm:t>
    </dgm:pt>
    <dgm:pt modelId="{470FFDA0-E37B-45A4-9DC4-8BFB74A17819}">
      <dgm:prSet phldrT="[Text]"/>
      <dgm:spPr/>
      <dgm:t>
        <a:bodyPr/>
        <a:lstStyle/>
        <a:p>
          <a:r>
            <a:rPr lang="en-US" dirty="0" smtClean="0"/>
            <a:t>2</a:t>
          </a:r>
          <a:endParaRPr lang="en-US" dirty="0"/>
        </a:p>
      </dgm:t>
    </dgm:pt>
    <dgm:pt modelId="{CB18CC42-10B0-44DE-82B9-06A87A10184E}" type="parTrans" cxnId="{E3B330A0-8430-4180-9C90-57B68B80A576}">
      <dgm:prSet/>
      <dgm:spPr/>
      <dgm:t>
        <a:bodyPr/>
        <a:lstStyle/>
        <a:p>
          <a:endParaRPr lang="en-US"/>
        </a:p>
      </dgm:t>
    </dgm:pt>
    <dgm:pt modelId="{AC349A33-D8F9-47D6-B036-737E5667E84B}" type="sibTrans" cxnId="{E3B330A0-8430-4180-9C90-57B68B80A576}">
      <dgm:prSet/>
      <dgm:spPr/>
      <dgm:t>
        <a:bodyPr/>
        <a:lstStyle/>
        <a:p>
          <a:endParaRPr lang="en-US"/>
        </a:p>
      </dgm:t>
    </dgm:pt>
    <dgm:pt modelId="{7349C79C-2E64-4B14-9230-A6E6E9588176}">
      <dgm:prSet phldrT="[Text]" custT="1"/>
      <dgm:spPr/>
      <dgm:t>
        <a:bodyPr/>
        <a:lstStyle/>
        <a:p>
          <a:r>
            <a:rPr lang="en-IN" sz="2000" b="1" dirty="0" smtClean="0">
              <a:solidFill>
                <a:srgbClr val="002060"/>
              </a:solidFill>
            </a:rPr>
            <a:t>To double the income of the fishers and fish farmers with special focus on increasing productivity and better marketing postharvest technologies.</a:t>
          </a:r>
          <a:endParaRPr lang="en-US" sz="2000" dirty="0">
            <a:solidFill>
              <a:srgbClr val="002060"/>
            </a:solidFill>
          </a:endParaRPr>
        </a:p>
      </dgm:t>
    </dgm:pt>
    <dgm:pt modelId="{E24F66D6-8E9D-416A-B79E-66A085C7168A}" type="parTrans" cxnId="{FA90E7BB-03EA-4B1E-BB1D-26586586ECD2}">
      <dgm:prSet/>
      <dgm:spPr/>
      <dgm:t>
        <a:bodyPr/>
        <a:lstStyle/>
        <a:p>
          <a:endParaRPr lang="en-US"/>
        </a:p>
      </dgm:t>
    </dgm:pt>
    <dgm:pt modelId="{684078AF-9A6F-44C3-A069-8BABE54DE95E}" type="sibTrans" cxnId="{FA90E7BB-03EA-4B1E-BB1D-26586586ECD2}">
      <dgm:prSet/>
      <dgm:spPr/>
      <dgm:t>
        <a:bodyPr/>
        <a:lstStyle/>
        <a:p>
          <a:endParaRPr lang="en-US"/>
        </a:p>
      </dgm:t>
    </dgm:pt>
    <dgm:pt modelId="{C033278B-9981-41F8-9A8A-3833DC633BD9}">
      <dgm:prSet phldrT="[Text]" custT="1"/>
      <dgm:spPr/>
      <dgm:t>
        <a:bodyPr/>
        <a:lstStyle/>
        <a:p>
          <a:r>
            <a:rPr lang="en-IN" sz="2000" b="1" dirty="0" smtClean="0">
              <a:solidFill>
                <a:srgbClr val="002060"/>
              </a:solidFill>
            </a:rPr>
            <a:t>To ensure inclusive participation of the fishers and fish farmers in the income enhancement</a:t>
          </a:r>
          <a:endParaRPr lang="en-US" sz="2000" dirty="0">
            <a:solidFill>
              <a:srgbClr val="002060"/>
            </a:solidFill>
          </a:endParaRPr>
        </a:p>
      </dgm:t>
    </dgm:pt>
    <dgm:pt modelId="{F9A9E4A2-8535-4960-B50A-FB90FB8D3236}" type="parTrans" cxnId="{7A9C07D8-FD20-4435-AE49-536E90B8F2B9}">
      <dgm:prSet/>
      <dgm:spPr/>
      <dgm:t>
        <a:bodyPr/>
        <a:lstStyle/>
        <a:p>
          <a:endParaRPr lang="en-US"/>
        </a:p>
      </dgm:t>
    </dgm:pt>
    <dgm:pt modelId="{11E4AF8F-1FE4-486A-831C-C74CE32154F8}" type="sibTrans" cxnId="{7A9C07D8-FD20-4435-AE49-536E90B8F2B9}">
      <dgm:prSet/>
      <dgm:spPr/>
      <dgm:t>
        <a:bodyPr/>
        <a:lstStyle/>
        <a:p>
          <a:endParaRPr lang="en-US"/>
        </a:p>
      </dgm:t>
    </dgm:pt>
    <dgm:pt modelId="{63D54EA5-7223-49B4-A26F-EF5456EED42B}">
      <dgm:prSet phldrT="[Text]"/>
      <dgm:spPr/>
      <dgm:t>
        <a:bodyPr/>
        <a:lstStyle/>
        <a:p>
          <a:r>
            <a:rPr lang="en-US" dirty="0" smtClean="0"/>
            <a:t>3</a:t>
          </a:r>
          <a:endParaRPr lang="en-US" dirty="0"/>
        </a:p>
      </dgm:t>
    </dgm:pt>
    <dgm:pt modelId="{4540C323-6D9B-4BFC-81F0-983F736BC314}" type="parTrans" cxnId="{4F963DFA-6542-4CF7-B5F4-415EBD0B8BA4}">
      <dgm:prSet/>
      <dgm:spPr/>
      <dgm:t>
        <a:bodyPr/>
        <a:lstStyle/>
        <a:p>
          <a:endParaRPr lang="en-US"/>
        </a:p>
      </dgm:t>
    </dgm:pt>
    <dgm:pt modelId="{9BAAE742-DF65-492C-9115-1C52AB2C1A1E}" type="sibTrans" cxnId="{4F963DFA-6542-4CF7-B5F4-415EBD0B8BA4}">
      <dgm:prSet/>
      <dgm:spPr/>
      <dgm:t>
        <a:bodyPr/>
        <a:lstStyle/>
        <a:p>
          <a:endParaRPr lang="en-US"/>
        </a:p>
      </dgm:t>
    </dgm:pt>
    <dgm:pt modelId="{81293398-6395-4256-8FD2-0373A2124B37}">
      <dgm:prSet phldrT="[Text]" custT="1"/>
      <dgm:spPr/>
      <dgm:t>
        <a:bodyPr/>
        <a:lstStyle/>
        <a:p>
          <a:r>
            <a:rPr lang="en-IN" sz="1800" b="1" dirty="0" smtClean="0">
              <a:solidFill>
                <a:srgbClr val="C00000"/>
              </a:solidFill>
            </a:rPr>
            <a:t>To triple the export earnings by 2020 with focus on benefits flow to the fishers and fish farmers including through institutional mechanisms in the cooperative, producer companies and other structures</a:t>
          </a:r>
          <a:endParaRPr lang="en-US" sz="1800" b="1" dirty="0">
            <a:solidFill>
              <a:srgbClr val="C00000"/>
            </a:solidFill>
          </a:endParaRPr>
        </a:p>
      </dgm:t>
    </dgm:pt>
    <dgm:pt modelId="{2D33F6C5-7F48-47C5-AF8A-F2018C0E2D20}" type="parTrans" cxnId="{9B516333-0A23-4737-8919-0D669D41A02C}">
      <dgm:prSet/>
      <dgm:spPr/>
      <dgm:t>
        <a:bodyPr/>
        <a:lstStyle/>
        <a:p>
          <a:endParaRPr lang="en-US"/>
        </a:p>
      </dgm:t>
    </dgm:pt>
    <dgm:pt modelId="{56FC8DAD-3F52-42FA-A13B-7F05DA665A0B}" type="sibTrans" cxnId="{9B516333-0A23-4737-8919-0D669D41A02C}">
      <dgm:prSet/>
      <dgm:spPr/>
      <dgm:t>
        <a:bodyPr/>
        <a:lstStyle/>
        <a:p>
          <a:endParaRPr lang="en-US"/>
        </a:p>
      </dgm:t>
    </dgm:pt>
    <dgm:pt modelId="{6DB46E69-DC8F-49A2-A67E-292E70D5C076}">
      <dgm:prSet phldrT="[Text]" custT="1"/>
      <dgm:spPr/>
      <dgm:t>
        <a:bodyPr/>
        <a:lstStyle/>
        <a:p>
          <a:r>
            <a:rPr lang="en-IN" sz="1800" b="1" dirty="0" smtClean="0">
              <a:solidFill>
                <a:srgbClr val="C00000"/>
              </a:solidFill>
            </a:rPr>
            <a:t>To enhance food and nutritional security of the country</a:t>
          </a:r>
          <a:endParaRPr lang="en-US" sz="1800" b="1" dirty="0">
            <a:solidFill>
              <a:srgbClr val="C00000"/>
            </a:solidFill>
          </a:endParaRPr>
        </a:p>
      </dgm:t>
    </dgm:pt>
    <dgm:pt modelId="{C3B54A01-54EB-4721-9256-E2451EACAFB8}" type="parTrans" cxnId="{74CE073E-929D-4A5E-97FC-1FFB09FCA8C7}">
      <dgm:prSet/>
      <dgm:spPr/>
      <dgm:t>
        <a:bodyPr/>
        <a:lstStyle/>
        <a:p>
          <a:endParaRPr lang="en-US"/>
        </a:p>
      </dgm:t>
    </dgm:pt>
    <dgm:pt modelId="{27685175-8F5B-4BFE-84A7-446369D15BD7}" type="sibTrans" cxnId="{74CE073E-929D-4A5E-97FC-1FFB09FCA8C7}">
      <dgm:prSet/>
      <dgm:spPr/>
      <dgm:t>
        <a:bodyPr/>
        <a:lstStyle/>
        <a:p>
          <a:endParaRPr lang="en-US"/>
        </a:p>
      </dgm:t>
    </dgm:pt>
    <dgm:pt modelId="{DAD04B1A-21CC-472F-BB0E-68AF7361BA3B}">
      <dgm:prSet custT="1"/>
      <dgm:spPr/>
      <dgm:t>
        <a:bodyPr/>
        <a:lstStyle/>
        <a:p>
          <a:endParaRPr lang="en-IN" sz="1800" b="1" dirty="0"/>
        </a:p>
      </dgm:t>
    </dgm:pt>
    <dgm:pt modelId="{C49F2DEE-B13F-4E46-8519-315DD1CE9D0B}" type="parTrans" cxnId="{42E56A36-B88A-4610-BFFC-4B7CEA8FF14D}">
      <dgm:prSet/>
      <dgm:spPr/>
      <dgm:t>
        <a:bodyPr/>
        <a:lstStyle/>
        <a:p>
          <a:endParaRPr lang="en-US"/>
        </a:p>
      </dgm:t>
    </dgm:pt>
    <dgm:pt modelId="{A7F60BFA-6C53-442B-BD1B-62CA87C98690}" type="sibTrans" cxnId="{42E56A36-B88A-4610-BFFC-4B7CEA8FF14D}">
      <dgm:prSet/>
      <dgm:spPr/>
      <dgm:t>
        <a:bodyPr/>
        <a:lstStyle/>
        <a:p>
          <a:endParaRPr lang="en-US"/>
        </a:p>
      </dgm:t>
    </dgm:pt>
    <dgm:pt modelId="{CF881456-B045-46D6-BA09-E1A023B0A9CB}" type="pres">
      <dgm:prSet presAssocID="{C5A0D383-7241-49D5-B6F3-A3E7318B24BC}" presName="linearFlow" presStyleCnt="0">
        <dgm:presLayoutVars>
          <dgm:dir/>
          <dgm:animLvl val="lvl"/>
          <dgm:resizeHandles val="exact"/>
        </dgm:presLayoutVars>
      </dgm:prSet>
      <dgm:spPr/>
      <dgm:t>
        <a:bodyPr/>
        <a:lstStyle/>
        <a:p>
          <a:endParaRPr lang="en-US"/>
        </a:p>
      </dgm:t>
    </dgm:pt>
    <dgm:pt modelId="{740F03B6-9EBF-428D-9D64-8979F6EAC31F}" type="pres">
      <dgm:prSet presAssocID="{4B72572B-232A-4AFB-AE04-7D063687330A}" presName="composite" presStyleCnt="0"/>
      <dgm:spPr/>
    </dgm:pt>
    <dgm:pt modelId="{59339C96-D2FB-45CE-819B-506CD955BD06}" type="pres">
      <dgm:prSet presAssocID="{4B72572B-232A-4AFB-AE04-7D063687330A}" presName="parentText" presStyleLbl="alignNode1" presStyleIdx="0" presStyleCnt="3">
        <dgm:presLayoutVars>
          <dgm:chMax val="1"/>
          <dgm:bulletEnabled val="1"/>
        </dgm:presLayoutVars>
      </dgm:prSet>
      <dgm:spPr/>
      <dgm:t>
        <a:bodyPr/>
        <a:lstStyle/>
        <a:p>
          <a:endParaRPr lang="en-US"/>
        </a:p>
      </dgm:t>
    </dgm:pt>
    <dgm:pt modelId="{AF93FF09-FB36-4267-8E2A-0ECD28C4362C}" type="pres">
      <dgm:prSet presAssocID="{4B72572B-232A-4AFB-AE04-7D063687330A}" presName="descendantText" presStyleLbl="alignAcc1" presStyleIdx="0" presStyleCnt="3" custScaleY="153281">
        <dgm:presLayoutVars>
          <dgm:bulletEnabled val="1"/>
        </dgm:presLayoutVars>
      </dgm:prSet>
      <dgm:spPr/>
      <dgm:t>
        <a:bodyPr/>
        <a:lstStyle/>
        <a:p>
          <a:endParaRPr lang="en-US"/>
        </a:p>
      </dgm:t>
    </dgm:pt>
    <dgm:pt modelId="{CBE79C24-01FD-4E07-AF8E-C0D06AF60053}" type="pres">
      <dgm:prSet presAssocID="{D802EB5C-B4F9-483E-98FD-FAB8B4582732}" presName="sp" presStyleCnt="0"/>
      <dgm:spPr/>
    </dgm:pt>
    <dgm:pt modelId="{267D6ACC-8000-4668-BE1F-3DA239833F57}" type="pres">
      <dgm:prSet presAssocID="{470FFDA0-E37B-45A4-9DC4-8BFB74A17819}" presName="composite" presStyleCnt="0"/>
      <dgm:spPr/>
    </dgm:pt>
    <dgm:pt modelId="{158CA7B4-89CB-4673-8881-2840EEFC1983}" type="pres">
      <dgm:prSet presAssocID="{470FFDA0-E37B-45A4-9DC4-8BFB74A17819}" presName="parentText" presStyleLbl="alignNode1" presStyleIdx="1" presStyleCnt="3">
        <dgm:presLayoutVars>
          <dgm:chMax val="1"/>
          <dgm:bulletEnabled val="1"/>
        </dgm:presLayoutVars>
      </dgm:prSet>
      <dgm:spPr/>
      <dgm:t>
        <a:bodyPr/>
        <a:lstStyle/>
        <a:p>
          <a:endParaRPr lang="en-US"/>
        </a:p>
      </dgm:t>
    </dgm:pt>
    <dgm:pt modelId="{527B2F0B-438C-4B89-8420-F8059CFA0B4A}" type="pres">
      <dgm:prSet presAssocID="{470FFDA0-E37B-45A4-9DC4-8BFB74A17819}" presName="descendantText" presStyleLbl="alignAcc1" presStyleIdx="1" presStyleCnt="3" custScaleY="160117">
        <dgm:presLayoutVars>
          <dgm:bulletEnabled val="1"/>
        </dgm:presLayoutVars>
      </dgm:prSet>
      <dgm:spPr/>
      <dgm:t>
        <a:bodyPr/>
        <a:lstStyle/>
        <a:p>
          <a:endParaRPr lang="en-US"/>
        </a:p>
      </dgm:t>
    </dgm:pt>
    <dgm:pt modelId="{14B49066-4FA1-4ECF-B9D4-2C82B366F35B}" type="pres">
      <dgm:prSet presAssocID="{AC349A33-D8F9-47D6-B036-737E5667E84B}" presName="sp" presStyleCnt="0"/>
      <dgm:spPr/>
    </dgm:pt>
    <dgm:pt modelId="{C97C597B-F5F6-44AC-9E38-D4F7B165AA86}" type="pres">
      <dgm:prSet presAssocID="{63D54EA5-7223-49B4-A26F-EF5456EED42B}" presName="composite" presStyleCnt="0"/>
      <dgm:spPr/>
    </dgm:pt>
    <dgm:pt modelId="{25597918-6009-45A4-86CD-713FFF09BA99}" type="pres">
      <dgm:prSet presAssocID="{63D54EA5-7223-49B4-A26F-EF5456EED42B}" presName="parentText" presStyleLbl="alignNode1" presStyleIdx="2" presStyleCnt="3">
        <dgm:presLayoutVars>
          <dgm:chMax val="1"/>
          <dgm:bulletEnabled val="1"/>
        </dgm:presLayoutVars>
      </dgm:prSet>
      <dgm:spPr/>
      <dgm:t>
        <a:bodyPr/>
        <a:lstStyle/>
        <a:p>
          <a:endParaRPr lang="en-US"/>
        </a:p>
      </dgm:t>
    </dgm:pt>
    <dgm:pt modelId="{079B808F-7719-471E-8372-8D82182D1D96}" type="pres">
      <dgm:prSet presAssocID="{63D54EA5-7223-49B4-A26F-EF5456EED42B}" presName="descendantText" presStyleLbl="alignAcc1" presStyleIdx="2" presStyleCnt="3" custScaleY="130856">
        <dgm:presLayoutVars>
          <dgm:bulletEnabled val="1"/>
        </dgm:presLayoutVars>
      </dgm:prSet>
      <dgm:spPr/>
      <dgm:t>
        <a:bodyPr/>
        <a:lstStyle/>
        <a:p>
          <a:endParaRPr lang="en-US"/>
        </a:p>
      </dgm:t>
    </dgm:pt>
  </dgm:ptLst>
  <dgm:cxnLst>
    <dgm:cxn modelId="{A4C5EFBA-D771-44CF-81A2-F5599D6FD922}" type="presOf" srcId="{C033278B-9981-41F8-9A8A-3833DC633BD9}" destId="{527B2F0B-438C-4B89-8420-F8059CFA0B4A}" srcOrd="0" destOrd="1" presId="urn:microsoft.com/office/officeart/2005/8/layout/chevron2"/>
    <dgm:cxn modelId="{C09156BB-F1B5-4EAB-A248-C4C5B05504FD}" type="presOf" srcId="{63D54EA5-7223-49B4-A26F-EF5456EED42B}" destId="{25597918-6009-45A4-86CD-713FFF09BA99}" srcOrd="0" destOrd="0" presId="urn:microsoft.com/office/officeart/2005/8/layout/chevron2"/>
    <dgm:cxn modelId="{3D3B636F-1761-45D5-B5ED-68758BC198B7}" type="presOf" srcId="{4B72572B-232A-4AFB-AE04-7D063687330A}" destId="{59339C96-D2FB-45CE-819B-506CD955BD06}" srcOrd="0" destOrd="0" presId="urn:microsoft.com/office/officeart/2005/8/layout/chevron2"/>
    <dgm:cxn modelId="{6C34469F-CF8D-430E-B5C6-5837C6A6FC6D}" type="presOf" srcId="{6DB46E69-DC8F-49A2-A67E-292E70D5C076}" destId="{079B808F-7719-471E-8372-8D82182D1D96}" srcOrd="0" destOrd="1" presId="urn:microsoft.com/office/officeart/2005/8/layout/chevron2"/>
    <dgm:cxn modelId="{4F963DFA-6542-4CF7-B5F4-415EBD0B8BA4}" srcId="{C5A0D383-7241-49D5-B6F3-A3E7318B24BC}" destId="{63D54EA5-7223-49B4-A26F-EF5456EED42B}" srcOrd="2" destOrd="0" parTransId="{4540C323-6D9B-4BFC-81F0-983F736BC314}" sibTransId="{9BAAE742-DF65-492C-9115-1C52AB2C1A1E}"/>
    <dgm:cxn modelId="{C96C0B5C-38E2-42A4-9B59-E8899B28BCD6}" srcId="{C5A0D383-7241-49D5-B6F3-A3E7318B24BC}" destId="{4B72572B-232A-4AFB-AE04-7D063687330A}" srcOrd="0" destOrd="0" parTransId="{2858BC05-A15E-41BE-9AEF-C63F826893CB}" sibTransId="{D802EB5C-B4F9-483E-98FD-FAB8B4582732}"/>
    <dgm:cxn modelId="{9B516333-0A23-4737-8919-0D669D41A02C}" srcId="{63D54EA5-7223-49B4-A26F-EF5456EED42B}" destId="{81293398-6395-4256-8FD2-0373A2124B37}" srcOrd="0" destOrd="0" parTransId="{2D33F6C5-7F48-47C5-AF8A-F2018C0E2D20}" sibTransId="{56FC8DAD-3F52-42FA-A13B-7F05DA665A0B}"/>
    <dgm:cxn modelId="{9E98C0ED-7F8F-47F2-AB70-BCE668449A69}" type="presOf" srcId="{C5A0D383-7241-49D5-B6F3-A3E7318B24BC}" destId="{CF881456-B045-46D6-BA09-E1A023B0A9CB}" srcOrd="0" destOrd="0" presId="urn:microsoft.com/office/officeart/2005/8/layout/chevron2"/>
    <dgm:cxn modelId="{42E56A36-B88A-4610-BFFC-4B7CEA8FF14D}" srcId="{63D54EA5-7223-49B4-A26F-EF5456EED42B}" destId="{DAD04B1A-21CC-472F-BB0E-68AF7361BA3B}" srcOrd="2" destOrd="0" parTransId="{C49F2DEE-B13F-4E46-8519-315DD1CE9D0B}" sibTransId="{A7F60BFA-6C53-442B-BD1B-62CA87C98690}"/>
    <dgm:cxn modelId="{43D89C59-03D6-42B3-B7E0-6698BBA37DF2}" type="presOf" srcId="{470FFDA0-E37B-45A4-9DC4-8BFB74A17819}" destId="{158CA7B4-89CB-4673-8881-2840EEFC1983}" srcOrd="0" destOrd="0" presId="urn:microsoft.com/office/officeart/2005/8/layout/chevron2"/>
    <dgm:cxn modelId="{FA90E7BB-03EA-4B1E-BB1D-26586586ECD2}" srcId="{470FFDA0-E37B-45A4-9DC4-8BFB74A17819}" destId="{7349C79C-2E64-4B14-9230-A6E6E9588176}" srcOrd="0" destOrd="0" parTransId="{E24F66D6-8E9D-416A-B79E-66A085C7168A}" sibTransId="{684078AF-9A6F-44C3-A069-8BABE54DE95E}"/>
    <dgm:cxn modelId="{7A9C07D8-FD20-4435-AE49-536E90B8F2B9}" srcId="{470FFDA0-E37B-45A4-9DC4-8BFB74A17819}" destId="{C033278B-9981-41F8-9A8A-3833DC633BD9}" srcOrd="1" destOrd="0" parTransId="{F9A9E4A2-8535-4960-B50A-FB90FB8D3236}" sibTransId="{11E4AF8F-1FE4-486A-831C-C74CE32154F8}"/>
    <dgm:cxn modelId="{5CF255DA-D6EE-4B21-85FA-893DD09A911A}" type="presOf" srcId="{0AACA32D-29FB-434F-9EDE-F020B16AA755}" destId="{AF93FF09-FB36-4267-8E2A-0ECD28C4362C}" srcOrd="0" destOrd="0" presId="urn:microsoft.com/office/officeart/2005/8/layout/chevron2"/>
    <dgm:cxn modelId="{E9704043-CDEE-4B57-86B3-AC1DAFF65D40}" type="presOf" srcId="{7349C79C-2E64-4B14-9230-A6E6E9588176}" destId="{527B2F0B-438C-4B89-8420-F8059CFA0B4A}" srcOrd="0" destOrd="0" presId="urn:microsoft.com/office/officeart/2005/8/layout/chevron2"/>
    <dgm:cxn modelId="{74CE073E-929D-4A5E-97FC-1FFB09FCA8C7}" srcId="{63D54EA5-7223-49B4-A26F-EF5456EED42B}" destId="{6DB46E69-DC8F-49A2-A67E-292E70D5C076}" srcOrd="1" destOrd="0" parTransId="{C3B54A01-54EB-4721-9256-E2451EACAFB8}" sibTransId="{27685175-8F5B-4BFE-84A7-446369D15BD7}"/>
    <dgm:cxn modelId="{90A501B4-26F3-4C84-9548-1CC5FB983BDE}" srcId="{4B72572B-232A-4AFB-AE04-7D063687330A}" destId="{0AACA32D-29FB-434F-9EDE-F020B16AA755}" srcOrd="0" destOrd="0" parTransId="{72C286DC-E2DA-4659-856D-B7BED6274B18}" sibTransId="{B3D45102-E803-42FC-948D-13839F490125}"/>
    <dgm:cxn modelId="{E48DA4C9-A6A5-4DCE-8E4A-6CFDF116754B}" type="presOf" srcId="{81293398-6395-4256-8FD2-0373A2124B37}" destId="{079B808F-7719-471E-8372-8D82182D1D96}" srcOrd="0" destOrd="0" presId="urn:microsoft.com/office/officeart/2005/8/layout/chevron2"/>
    <dgm:cxn modelId="{786BE92C-3E75-48A0-BCFA-A1F4B3663C23}" type="presOf" srcId="{DAD04B1A-21CC-472F-BB0E-68AF7361BA3B}" destId="{079B808F-7719-471E-8372-8D82182D1D96}" srcOrd="0" destOrd="2" presId="urn:microsoft.com/office/officeart/2005/8/layout/chevron2"/>
    <dgm:cxn modelId="{E3B330A0-8430-4180-9C90-57B68B80A576}" srcId="{C5A0D383-7241-49D5-B6F3-A3E7318B24BC}" destId="{470FFDA0-E37B-45A4-9DC4-8BFB74A17819}" srcOrd="1" destOrd="0" parTransId="{CB18CC42-10B0-44DE-82B9-06A87A10184E}" sibTransId="{AC349A33-D8F9-47D6-B036-737E5667E84B}"/>
    <dgm:cxn modelId="{D060F301-AC07-4964-806E-4780D244BB5F}" srcId="{4B72572B-232A-4AFB-AE04-7D063687330A}" destId="{6D2986FA-6CCC-47EF-8B68-4D734A93B3AE}" srcOrd="1" destOrd="0" parTransId="{97460F9E-7335-4C98-8DBC-0E86B86E3381}" sibTransId="{FA54FDDD-8543-43CC-A4F6-78061AAB32C8}"/>
    <dgm:cxn modelId="{E96B5E4B-3CE4-4523-8572-23C115B58D03}" type="presOf" srcId="{6D2986FA-6CCC-47EF-8B68-4D734A93B3AE}" destId="{AF93FF09-FB36-4267-8E2A-0ECD28C4362C}" srcOrd="0" destOrd="1" presId="urn:microsoft.com/office/officeart/2005/8/layout/chevron2"/>
    <dgm:cxn modelId="{80F02673-4664-456F-8EC6-7F3BE041DD42}" type="presParOf" srcId="{CF881456-B045-46D6-BA09-E1A023B0A9CB}" destId="{740F03B6-9EBF-428D-9D64-8979F6EAC31F}" srcOrd="0" destOrd="0" presId="urn:microsoft.com/office/officeart/2005/8/layout/chevron2"/>
    <dgm:cxn modelId="{8B7D8346-3F95-435F-8AFC-7C8A4C600006}" type="presParOf" srcId="{740F03B6-9EBF-428D-9D64-8979F6EAC31F}" destId="{59339C96-D2FB-45CE-819B-506CD955BD06}" srcOrd="0" destOrd="0" presId="urn:microsoft.com/office/officeart/2005/8/layout/chevron2"/>
    <dgm:cxn modelId="{E1D56FDB-1FE3-470E-904D-B99C92B9F02E}" type="presParOf" srcId="{740F03B6-9EBF-428D-9D64-8979F6EAC31F}" destId="{AF93FF09-FB36-4267-8E2A-0ECD28C4362C}" srcOrd="1" destOrd="0" presId="urn:microsoft.com/office/officeart/2005/8/layout/chevron2"/>
    <dgm:cxn modelId="{C2545CB6-1900-48B9-907C-5613660F38AD}" type="presParOf" srcId="{CF881456-B045-46D6-BA09-E1A023B0A9CB}" destId="{CBE79C24-01FD-4E07-AF8E-C0D06AF60053}" srcOrd="1" destOrd="0" presId="urn:microsoft.com/office/officeart/2005/8/layout/chevron2"/>
    <dgm:cxn modelId="{58647FA8-AC3B-4557-ABB2-F0C8DDE59341}" type="presParOf" srcId="{CF881456-B045-46D6-BA09-E1A023B0A9CB}" destId="{267D6ACC-8000-4668-BE1F-3DA239833F57}" srcOrd="2" destOrd="0" presId="urn:microsoft.com/office/officeart/2005/8/layout/chevron2"/>
    <dgm:cxn modelId="{6DC6C02C-89DD-4AE9-8D94-79FD5973F7E7}" type="presParOf" srcId="{267D6ACC-8000-4668-BE1F-3DA239833F57}" destId="{158CA7B4-89CB-4673-8881-2840EEFC1983}" srcOrd="0" destOrd="0" presId="urn:microsoft.com/office/officeart/2005/8/layout/chevron2"/>
    <dgm:cxn modelId="{6B3995D0-FCDD-4201-B503-2A7E9B41FBFE}" type="presParOf" srcId="{267D6ACC-8000-4668-BE1F-3DA239833F57}" destId="{527B2F0B-438C-4B89-8420-F8059CFA0B4A}" srcOrd="1" destOrd="0" presId="urn:microsoft.com/office/officeart/2005/8/layout/chevron2"/>
    <dgm:cxn modelId="{96480A7A-1681-4B40-AE0D-4D06D39BF1D6}" type="presParOf" srcId="{CF881456-B045-46D6-BA09-E1A023B0A9CB}" destId="{14B49066-4FA1-4ECF-B9D4-2C82B366F35B}" srcOrd="3" destOrd="0" presId="urn:microsoft.com/office/officeart/2005/8/layout/chevron2"/>
    <dgm:cxn modelId="{94758A1F-7089-4E33-980B-1EE0C1E8BF81}" type="presParOf" srcId="{CF881456-B045-46D6-BA09-E1A023B0A9CB}" destId="{C97C597B-F5F6-44AC-9E38-D4F7B165AA86}" srcOrd="4" destOrd="0" presId="urn:microsoft.com/office/officeart/2005/8/layout/chevron2"/>
    <dgm:cxn modelId="{4D154368-B72F-4F63-9DCC-8FD1B06EEBB0}" type="presParOf" srcId="{C97C597B-F5F6-44AC-9E38-D4F7B165AA86}" destId="{25597918-6009-45A4-86CD-713FFF09BA99}" srcOrd="0" destOrd="0" presId="urn:microsoft.com/office/officeart/2005/8/layout/chevron2"/>
    <dgm:cxn modelId="{3547C02F-96BD-49CD-ABA1-14DA6BC5DD93}" type="presParOf" srcId="{C97C597B-F5F6-44AC-9E38-D4F7B165AA86}" destId="{079B808F-7719-471E-8372-8D82182D1D9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A6004D-24C4-44DD-9E44-07514B2EBA72}" type="doc">
      <dgm:prSet loTypeId="urn:microsoft.com/office/officeart/2005/8/layout/lProcess1" loCatId="process" qsTypeId="urn:microsoft.com/office/officeart/2005/8/quickstyle/simple1" qsCatId="simple" csTypeId="urn:microsoft.com/office/officeart/2005/8/colors/accent2_1" csCatId="accent2" phldr="1"/>
      <dgm:spPr/>
      <dgm:t>
        <a:bodyPr/>
        <a:lstStyle/>
        <a:p>
          <a:endParaRPr lang="en-IN"/>
        </a:p>
      </dgm:t>
    </dgm:pt>
    <dgm:pt modelId="{C7E6CFA0-090B-4EE7-B56A-940AB8356F6E}">
      <dgm:prSet phldrT="[Text]" custT="1"/>
      <dgm:spPr/>
      <dgm:t>
        <a:bodyPr/>
        <a:lstStyle/>
        <a:p>
          <a:pPr algn="l"/>
          <a:r>
            <a:rPr lang="en-IN" sz="1600" b="1" dirty="0" smtClean="0"/>
            <a:t>Blue Revolution -2016-17: </a:t>
          </a:r>
          <a:r>
            <a:rPr lang="en-IN" sz="1600" b="1" dirty="0" smtClean="0">
              <a:solidFill>
                <a:schemeClr val="accent6">
                  <a:lumMod val="75000"/>
                </a:schemeClr>
              </a:solidFill>
            </a:rPr>
            <a:t>Grounding of all the components sanctioned has been completed except establishment of Brood bank which is under progress. So </a:t>
          </a:r>
          <a:r>
            <a:rPr lang="en-IN" sz="1600" b="1" smtClean="0">
              <a:solidFill>
                <a:schemeClr val="accent6">
                  <a:lumMod val="75000"/>
                </a:schemeClr>
              </a:solidFill>
            </a:rPr>
            <a:t>far for Rs</a:t>
          </a:r>
          <a:r>
            <a:rPr lang="en-IN" sz="1600" b="1" dirty="0" smtClean="0">
              <a:solidFill>
                <a:schemeClr val="accent6">
                  <a:lumMod val="75000"/>
                </a:schemeClr>
              </a:solidFill>
            </a:rPr>
            <a:t>. 1212.50 </a:t>
          </a:r>
          <a:r>
            <a:rPr lang="en-IN" sz="1600" b="1" dirty="0" err="1" smtClean="0">
              <a:solidFill>
                <a:schemeClr val="accent6">
                  <a:lumMod val="75000"/>
                </a:schemeClr>
              </a:solidFill>
            </a:rPr>
            <a:t>Lakhs</a:t>
          </a:r>
          <a:r>
            <a:rPr lang="en-IN" sz="1600" b="1" dirty="0" smtClean="0">
              <a:solidFill>
                <a:schemeClr val="accent6">
                  <a:lumMod val="75000"/>
                </a:schemeClr>
              </a:solidFill>
            </a:rPr>
            <a:t> has been submitted to Govt. of India.</a:t>
          </a:r>
          <a:endParaRPr lang="en-IN" sz="1600" dirty="0"/>
        </a:p>
      </dgm:t>
    </dgm:pt>
    <dgm:pt modelId="{A9B40255-333E-4677-9F2C-34268CC388BB}" type="parTrans" cxnId="{A56BA85B-61EA-40C0-8737-AFBF3E0B47ED}">
      <dgm:prSet/>
      <dgm:spPr/>
      <dgm:t>
        <a:bodyPr/>
        <a:lstStyle/>
        <a:p>
          <a:endParaRPr lang="en-IN"/>
        </a:p>
      </dgm:t>
    </dgm:pt>
    <dgm:pt modelId="{208E1D90-3A5A-4D52-A011-52EB68179095}" type="sibTrans" cxnId="{A56BA85B-61EA-40C0-8737-AFBF3E0B47ED}">
      <dgm:prSet/>
      <dgm:spPr/>
      <dgm:t>
        <a:bodyPr/>
        <a:lstStyle/>
        <a:p>
          <a:endParaRPr lang="en-IN"/>
        </a:p>
      </dgm:t>
    </dgm:pt>
    <dgm:pt modelId="{530121DD-D8D8-4E76-80CC-1DC1784945FF}">
      <dgm:prSet phldrT="[Text]" custT="1"/>
      <dgm:spPr/>
      <dgm:t>
        <a:bodyPr/>
        <a:lstStyle/>
        <a:p>
          <a:pPr algn="l"/>
          <a:r>
            <a:rPr lang="en-IN" sz="1800" b="1" dirty="0" smtClean="0"/>
            <a:t>Blue Revolution -2017-18: </a:t>
          </a:r>
          <a:r>
            <a:rPr lang="en-IN" sz="1800" b="1" dirty="0" smtClean="0">
              <a:solidFill>
                <a:schemeClr val="accent6">
                  <a:lumMod val="50000"/>
                </a:schemeClr>
              </a:solidFill>
            </a:rPr>
            <a:t> Govt. of India has given approval for an amount of Rs. 1960.53 </a:t>
          </a:r>
          <a:r>
            <a:rPr lang="en-IN" sz="1800" b="1" dirty="0" err="1" smtClean="0">
              <a:solidFill>
                <a:schemeClr val="accent6">
                  <a:lumMod val="50000"/>
                </a:schemeClr>
              </a:solidFill>
            </a:rPr>
            <a:t>Lakhs</a:t>
          </a:r>
          <a:r>
            <a:rPr lang="en-IN" sz="1800" b="1" dirty="0" smtClean="0">
              <a:solidFill>
                <a:schemeClr val="accent6">
                  <a:lumMod val="50000"/>
                </a:schemeClr>
              </a:solidFill>
            </a:rPr>
            <a:t> for 6 components. The total financial assistance is Rs. 878.13 </a:t>
          </a:r>
          <a:r>
            <a:rPr lang="en-IN" sz="1800" b="1" dirty="0" err="1" smtClean="0">
              <a:solidFill>
                <a:schemeClr val="accent6">
                  <a:lumMod val="50000"/>
                </a:schemeClr>
              </a:solidFill>
            </a:rPr>
            <a:t>Lakhs</a:t>
          </a:r>
          <a:r>
            <a:rPr lang="en-IN" sz="1800" b="1" dirty="0" smtClean="0">
              <a:solidFill>
                <a:schemeClr val="accent6">
                  <a:lumMod val="50000"/>
                </a:schemeClr>
              </a:solidFill>
            </a:rPr>
            <a:t>, Central share is Rs. 533.09 Lakhs, State share is Rs.345.04 Lakhs and beneficiary contribution is Rs. </a:t>
          </a:r>
          <a:r>
            <a:rPr lang="en-IN" sz="1800" b="1" smtClean="0">
              <a:solidFill>
                <a:schemeClr val="accent6">
                  <a:lumMod val="50000"/>
                </a:schemeClr>
              </a:solidFill>
            </a:rPr>
            <a:t>1082.40 lakh </a:t>
          </a:r>
          <a:endParaRPr lang="en-IN" sz="1800" dirty="0"/>
        </a:p>
      </dgm:t>
    </dgm:pt>
    <dgm:pt modelId="{2FBC2F65-D1EA-42CF-9842-60E706C4DFA5}" type="parTrans" cxnId="{4B0484D5-057C-4C02-B41B-61B1E05DF8C1}">
      <dgm:prSet/>
      <dgm:spPr/>
      <dgm:t>
        <a:bodyPr/>
        <a:lstStyle/>
        <a:p>
          <a:endParaRPr lang="en-IN"/>
        </a:p>
      </dgm:t>
    </dgm:pt>
    <dgm:pt modelId="{16F0ACA7-E7BB-48D8-A911-C02A8A356AC6}" type="sibTrans" cxnId="{4B0484D5-057C-4C02-B41B-61B1E05DF8C1}">
      <dgm:prSet/>
      <dgm:spPr/>
      <dgm:t>
        <a:bodyPr/>
        <a:lstStyle/>
        <a:p>
          <a:endParaRPr lang="en-IN"/>
        </a:p>
      </dgm:t>
    </dgm:pt>
    <dgm:pt modelId="{A72EFBE7-C285-41E3-8823-DC0008CBD5AD}">
      <dgm:prSet phldrT="[Text]" custT="1"/>
      <dgm:spPr/>
      <dgm:t>
        <a:bodyPr/>
        <a:lstStyle/>
        <a:p>
          <a:r>
            <a:rPr lang="en-IN" sz="1800" b="1" dirty="0" smtClean="0">
              <a:solidFill>
                <a:schemeClr val="accent6">
                  <a:lumMod val="50000"/>
                </a:schemeClr>
              </a:solidFill>
            </a:rPr>
            <a:t>The </a:t>
          </a:r>
          <a:r>
            <a:rPr lang="en-IN" sz="1800" b="1" dirty="0" err="1" smtClean="0">
              <a:solidFill>
                <a:schemeClr val="accent6">
                  <a:lumMod val="50000"/>
                </a:schemeClr>
              </a:solidFill>
            </a:rPr>
            <a:t>GoI</a:t>
          </a:r>
          <a:r>
            <a:rPr lang="en-IN" sz="1800" b="1" dirty="0" smtClean="0">
              <a:solidFill>
                <a:schemeClr val="accent6">
                  <a:lumMod val="50000"/>
                </a:schemeClr>
              </a:solidFill>
            </a:rPr>
            <a:t> has released 90% of Central share </a:t>
          </a:r>
          <a:r>
            <a:rPr lang="en-IN" sz="1800" b="1" dirty="0" err="1" smtClean="0">
              <a:solidFill>
                <a:schemeClr val="accent6">
                  <a:lumMod val="50000"/>
                </a:schemeClr>
              </a:solidFill>
            </a:rPr>
            <a:t>ie</a:t>
          </a:r>
          <a:r>
            <a:rPr lang="en-IN" sz="1800" b="1" dirty="0" smtClean="0">
              <a:solidFill>
                <a:schemeClr val="accent6">
                  <a:lumMod val="50000"/>
                </a:schemeClr>
              </a:solidFill>
            </a:rPr>
            <a:t>., Rs. 479.78 </a:t>
          </a:r>
          <a:r>
            <a:rPr lang="en-IN" sz="1800" b="1" dirty="0" err="1" smtClean="0">
              <a:solidFill>
                <a:schemeClr val="accent6">
                  <a:lumMod val="50000"/>
                </a:schemeClr>
              </a:solidFill>
            </a:rPr>
            <a:t>Lakhs</a:t>
          </a:r>
          <a:r>
            <a:rPr lang="en-IN" sz="1800" b="1" dirty="0" smtClean="0">
              <a:solidFill>
                <a:schemeClr val="accent6">
                  <a:lumMod val="50000"/>
                </a:schemeClr>
              </a:solidFill>
            </a:rPr>
            <a:t>. An amount of Rs. 713.29 </a:t>
          </a:r>
          <a:r>
            <a:rPr lang="en-IN" sz="1800" b="1" dirty="0" err="1" smtClean="0">
              <a:solidFill>
                <a:schemeClr val="accent6">
                  <a:lumMod val="50000"/>
                </a:schemeClr>
              </a:solidFill>
            </a:rPr>
            <a:t>Lakhs</a:t>
          </a:r>
          <a:r>
            <a:rPr lang="en-IN" sz="1800" b="1" dirty="0" smtClean="0">
              <a:solidFill>
                <a:schemeClr val="accent6">
                  <a:lumMod val="50000"/>
                </a:schemeClr>
              </a:solidFill>
            </a:rPr>
            <a:t> including State share is released to (25) Districts for grounding the schemes. The implementation is under progress. The UC for an amount of Rs.147. 86 </a:t>
          </a:r>
          <a:r>
            <a:rPr lang="en-IN" sz="1800" b="1" dirty="0" err="1" smtClean="0">
              <a:solidFill>
                <a:schemeClr val="accent6">
                  <a:lumMod val="50000"/>
                </a:schemeClr>
              </a:solidFill>
            </a:rPr>
            <a:t>Lakhs</a:t>
          </a:r>
          <a:r>
            <a:rPr lang="en-IN" sz="1800" b="1" dirty="0" smtClean="0">
              <a:solidFill>
                <a:schemeClr val="accent6">
                  <a:lumMod val="50000"/>
                </a:schemeClr>
              </a:solidFill>
            </a:rPr>
            <a:t> is submitted to Government of India</a:t>
          </a:r>
          <a:endParaRPr lang="en-IN" sz="1800" b="1" dirty="0"/>
        </a:p>
      </dgm:t>
    </dgm:pt>
    <dgm:pt modelId="{0ABE302A-2C5D-466A-98B7-B3D8723B3799}" type="parTrans" cxnId="{689B9B20-6FDF-4313-9383-975501C03D03}">
      <dgm:prSet/>
      <dgm:spPr/>
      <dgm:t>
        <a:bodyPr/>
        <a:lstStyle/>
        <a:p>
          <a:endParaRPr lang="en-IN"/>
        </a:p>
      </dgm:t>
    </dgm:pt>
    <dgm:pt modelId="{7B785EA4-8283-43C2-83C6-92C8F5C9F41E}" type="sibTrans" cxnId="{689B9B20-6FDF-4313-9383-975501C03D03}">
      <dgm:prSet/>
      <dgm:spPr/>
      <dgm:t>
        <a:bodyPr/>
        <a:lstStyle/>
        <a:p>
          <a:endParaRPr lang="en-IN"/>
        </a:p>
      </dgm:t>
    </dgm:pt>
    <dgm:pt modelId="{CA788860-5C2C-4AF3-87E0-75AAFCE46D2A}">
      <dgm:prSet phldrT="[Text]" custT="1"/>
      <dgm:spPr/>
      <dgm:t>
        <a:bodyPr/>
        <a:lstStyle/>
        <a:p>
          <a:pPr algn="l"/>
          <a:r>
            <a:rPr lang="en-IN" sz="1600" b="1" dirty="0" smtClean="0"/>
            <a:t>Blue Revolution </a:t>
          </a:r>
          <a:r>
            <a:rPr lang="en-IN" sz="1600" b="1" smtClean="0"/>
            <a:t>-2018-19</a:t>
          </a:r>
          <a:r>
            <a:rPr lang="en-IN" sz="1600" b="1" dirty="0" smtClean="0"/>
            <a:t>:</a:t>
          </a:r>
          <a:r>
            <a:rPr lang="en-IN" sz="1600" dirty="0" smtClean="0"/>
            <a:t> </a:t>
          </a:r>
          <a:r>
            <a:rPr lang="en-IN" sz="1600" b="1" dirty="0" smtClean="0">
              <a:solidFill>
                <a:srgbClr val="00B050"/>
              </a:solidFill>
            </a:rPr>
            <a:t>Government of India   has given approval for an amount of  Rs.13865.40 Lakhs for 13 components. </a:t>
          </a:r>
          <a:endParaRPr lang="en-IN" sz="1600" dirty="0"/>
        </a:p>
      </dgm:t>
    </dgm:pt>
    <dgm:pt modelId="{A98451A2-AF3C-49B1-9B9E-62DE80B992F6}" type="parTrans" cxnId="{710892CA-EE6F-4F1F-BB93-528A0753A426}">
      <dgm:prSet/>
      <dgm:spPr/>
      <dgm:t>
        <a:bodyPr/>
        <a:lstStyle/>
        <a:p>
          <a:endParaRPr lang="en-IN"/>
        </a:p>
      </dgm:t>
    </dgm:pt>
    <dgm:pt modelId="{B8A1C178-24FB-4DB9-849A-A21FD8EEB6A3}" type="sibTrans" cxnId="{710892CA-EE6F-4F1F-BB93-528A0753A426}">
      <dgm:prSet/>
      <dgm:spPr/>
      <dgm:t>
        <a:bodyPr/>
        <a:lstStyle/>
        <a:p>
          <a:endParaRPr lang="en-IN"/>
        </a:p>
      </dgm:t>
    </dgm:pt>
    <dgm:pt modelId="{617A2496-CB80-4CC1-9ECE-F385F1CCB897}">
      <dgm:prSet phldrT="[Text]" custT="1"/>
      <dgm:spPr/>
      <dgm:t>
        <a:bodyPr/>
        <a:lstStyle/>
        <a:p>
          <a:pPr algn="just"/>
          <a:r>
            <a:rPr lang="en-IN" sz="1400" b="1" dirty="0" smtClean="0">
              <a:solidFill>
                <a:srgbClr val="00B050"/>
              </a:solidFill>
            </a:rPr>
            <a:t>The total financial assistance/subsidy is Rs.6365.40Lakhs in which Central Share is Rs. 3751.24 </a:t>
          </a:r>
          <a:r>
            <a:rPr lang="en-IN" sz="1400" b="1" dirty="0" err="1" smtClean="0">
              <a:solidFill>
                <a:srgbClr val="00B050"/>
              </a:solidFill>
            </a:rPr>
            <a:t>Lakhs</a:t>
          </a:r>
          <a:r>
            <a:rPr lang="en-IN" sz="1400" b="1" dirty="0" smtClean="0">
              <a:solidFill>
                <a:srgbClr val="00B050"/>
              </a:solidFill>
            </a:rPr>
            <a:t>, State share is Rs. 2614.16 </a:t>
          </a:r>
          <a:r>
            <a:rPr lang="en-IN" sz="1400" b="1" dirty="0" err="1" smtClean="0">
              <a:solidFill>
                <a:srgbClr val="00B050"/>
              </a:solidFill>
            </a:rPr>
            <a:t>Lakhs</a:t>
          </a:r>
          <a:r>
            <a:rPr lang="en-IN" sz="1400" b="1" dirty="0" smtClean="0">
              <a:solidFill>
                <a:srgbClr val="00B050"/>
              </a:solidFill>
            </a:rPr>
            <a:t> and Beneficiary contribution is Rs. 7500.00 </a:t>
          </a:r>
          <a:r>
            <a:rPr lang="en-IN" sz="1400" b="1" dirty="0" err="1" smtClean="0">
              <a:solidFill>
                <a:srgbClr val="00B050"/>
              </a:solidFill>
            </a:rPr>
            <a:t>Lakhs</a:t>
          </a:r>
          <a:r>
            <a:rPr lang="en-IN" sz="1400" b="1" dirty="0" smtClean="0">
              <a:solidFill>
                <a:srgbClr val="00B050"/>
              </a:solidFill>
            </a:rPr>
            <a:t>. </a:t>
          </a:r>
          <a:endParaRPr lang="en-IN" sz="1400" b="1" dirty="0"/>
        </a:p>
      </dgm:t>
    </dgm:pt>
    <dgm:pt modelId="{BDB7931A-EF40-4319-8165-1D579FC71659}" type="parTrans" cxnId="{BD231B90-08A8-4C0D-A8C6-0AA75E878745}">
      <dgm:prSet/>
      <dgm:spPr/>
      <dgm:t>
        <a:bodyPr/>
        <a:lstStyle/>
        <a:p>
          <a:endParaRPr lang="en-IN"/>
        </a:p>
      </dgm:t>
    </dgm:pt>
    <dgm:pt modelId="{C60514F2-EB98-4D6B-8CE3-EEA1540F7443}" type="sibTrans" cxnId="{BD231B90-08A8-4C0D-A8C6-0AA75E878745}">
      <dgm:prSet/>
      <dgm:spPr/>
      <dgm:t>
        <a:bodyPr/>
        <a:lstStyle/>
        <a:p>
          <a:endParaRPr lang="en-IN"/>
        </a:p>
      </dgm:t>
    </dgm:pt>
    <dgm:pt modelId="{F1166F15-B7FB-498D-87B7-CE4D32689BB6}">
      <dgm:prSet phldrT="[Text]" custT="1"/>
      <dgm:spPr/>
      <dgm:t>
        <a:bodyPr/>
        <a:lstStyle/>
        <a:p>
          <a:pPr algn="l"/>
          <a:r>
            <a:rPr lang="en-IN" sz="1200" b="1" dirty="0" smtClean="0">
              <a:solidFill>
                <a:srgbClr val="00B050"/>
              </a:solidFill>
            </a:rPr>
            <a:t>. </a:t>
          </a:r>
          <a:r>
            <a:rPr lang="en-IN" sz="1800" b="1" dirty="0" smtClean="0">
              <a:solidFill>
                <a:schemeClr val="tx2">
                  <a:lumMod val="75000"/>
                </a:schemeClr>
              </a:solidFill>
            </a:rPr>
            <a:t>The </a:t>
          </a:r>
          <a:r>
            <a:rPr lang="en-IN" sz="1800" b="1" dirty="0" err="1" smtClean="0">
              <a:solidFill>
                <a:schemeClr val="tx2">
                  <a:lumMod val="75000"/>
                </a:schemeClr>
              </a:solidFill>
            </a:rPr>
            <a:t>GoI</a:t>
          </a:r>
          <a:r>
            <a:rPr lang="en-IN" sz="1800" b="1" dirty="0" smtClean="0">
              <a:solidFill>
                <a:schemeClr val="tx2">
                  <a:lumMod val="75000"/>
                </a:schemeClr>
              </a:solidFill>
            </a:rPr>
            <a:t> has released 1</a:t>
          </a:r>
          <a:r>
            <a:rPr lang="en-IN" sz="1800" b="1" baseline="30000" dirty="0" smtClean="0">
              <a:solidFill>
                <a:schemeClr val="tx2">
                  <a:lumMod val="75000"/>
                </a:schemeClr>
              </a:solidFill>
            </a:rPr>
            <a:t>st</a:t>
          </a:r>
          <a:r>
            <a:rPr lang="en-IN" sz="1800" b="1" dirty="0" smtClean="0">
              <a:solidFill>
                <a:schemeClr val="tx2">
                  <a:lumMod val="75000"/>
                </a:schemeClr>
              </a:solidFill>
            </a:rPr>
            <a:t> instalment of Rs. 1574.80 </a:t>
          </a:r>
          <a:r>
            <a:rPr lang="en-IN" sz="1800" b="1" dirty="0" err="1" smtClean="0">
              <a:solidFill>
                <a:schemeClr val="tx2">
                  <a:lumMod val="75000"/>
                </a:schemeClr>
              </a:solidFill>
            </a:rPr>
            <a:t>Lakhs</a:t>
          </a:r>
          <a:r>
            <a:rPr lang="en-IN" sz="1800" b="1" dirty="0" smtClean="0">
              <a:solidFill>
                <a:schemeClr val="tx2">
                  <a:lumMod val="75000"/>
                </a:schemeClr>
              </a:solidFill>
            </a:rPr>
            <a:t> which is not yet released to the department. The identification of beneficiaries is under progress.</a:t>
          </a:r>
          <a:endParaRPr lang="en-IN" sz="1800" b="1" dirty="0">
            <a:solidFill>
              <a:schemeClr val="tx2">
                <a:lumMod val="75000"/>
              </a:schemeClr>
            </a:solidFill>
          </a:endParaRPr>
        </a:p>
      </dgm:t>
    </dgm:pt>
    <dgm:pt modelId="{FF20967E-0375-4AD7-8533-5F8C26538FC6}" type="parTrans" cxnId="{0F8B9850-0786-4B47-94C3-B13E3545642C}">
      <dgm:prSet/>
      <dgm:spPr/>
      <dgm:t>
        <a:bodyPr/>
        <a:lstStyle/>
        <a:p>
          <a:endParaRPr lang="en-IN"/>
        </a:p>
      </dgm:t>
    </dgm:pt>
    <dgm:pt modelId="{0EB9BAC4-6129-482E-A002-56D5C43976FD}" type="sibTrans" cxnId="{0F8B9850-0786-4B47-94C3-B13E3545642C}">
      <dgm:prSet/>
      <dgm:spPr/>
      <dgm:t>
        <a:bodyPr/>
        <a:lstStyle/>
        <a:p>
          <a:endParaRPr lang="en-IN"/>
        </a:p>
      </dgm:t>
    </dgm:pt>
    <dgm:pt modelId="{8508991D-5C82-4E22-9942-1185FA3806A8}" type="pres">
      <dgm:prSet presAssocID="{84A6004D-24C4-44DD-9E44-07514B2EBA72}" presName="Name0" presStyleCnt="0">
        <dgm:presLayoutVars>
          <dgm:dir/>
          <dgm:animLvl val="lvl"/>
          <dgm:resizeHandles val="exact"/>
        </dgm:presLayoutVars>
      </dgm:prSet>
      <dgm:spPr/>
      <dgm:t>
        <a:bodyPr/>
        <a:lstStyle/>
        <a:p>
          <a:endParaRPr lang="en-US"/>
        </a:p>
      </dgm:t>
    </dgm:pt>
    <dgm:pt modelId="{AF8F0D64-27DC-4CC8-A825-102AA2E6CF8A}" type="pres">
      <dgm:prSet presAssocID="{C7E6CFA0-090B-4EE7-B56A-940AB8356F6E}" presName="vertFlow" presStyleCnt="0"/>
      <dgm:spPr/>
    </dgm:pt>
    <dgm:pt modelId="{FC45FCDE-F5A1-48B2-BE0B-A8EFD7F41AB7}" type="pres">
      <dgm:prSet presAssocID="{C7E6CFA0-090B-4EE7-B56A-940AB8356F6E}" presName="header" presStyleLbl="node1" presStyleIdx="0" presStyleCnt="2" custScaleX="159390" custScaleY="132440"/>
      <dgm:spPr/>
      <dgm:t>
        <a:bodyPr/>
        <a:lstStyle/>
        <a:p>
          <a:endParaRPr lang="en-IN"/>
        </a:p>
      </dgm:t>
    </dgm:pt>
    <dgm:pt modelId="{92F7CE26-00EE-463E-AC6E-77C80B63A03D}" type="pres">
      <dgm:prSet presAssocID="{2FBC2F65-D1EA-42CF-9842-60E706C4DFA5}" presName="parTrans" presStyleLbl="sibTrans2D1" presStyleIdx="0" presStyleCnt="4"/>
      <dgm:spPr/>
      <dgm:t>
        <a:bodyPr/>
        <a:lstStyle/>
        <a:p>
          <a:endParaRPr lang="en-US"/>
        </a:p>
      </dgm:t>
    </dgm:pt>
    <dgm:pt modelId="{3A62C5D3-7F49-4C66-81F2-541C8DD18FA9}" type="pres">
      <dgm:prSet presAssocID="{530121DD-D8D8-4E76-80CC-1DC1784945FF}" presName="child" presStyleLbl="alignAccFollowNode1" presStyleIdx="0" presStyleCnt="4" custScaleX="160389" custScaleY="188229">
        <dgm:presLayoutVars>
          <dgm:chMax val="0"/>
          <dgm:bulletEnabled val="1"/>
        </dgm:presLayoutVars>
      </dgm:prSet>
      <dgm:spPr/>
      <dgm:t>
        <a:bodyPr/>
        <a:lstStyle/>
        <a:p>
          <a:endParaRPr lang="en-IN"/>
        </a:p>
      </dgm:t>
    </dgm:pt>
    <dgm:pt modelId="{A7AFAA5D-B4CB-45E4-AF66-035ECDA53F67}" type="pres">
      <dgm:prSet presAssocID="{16F0ACA7-E7BB-48D8-A911-C02A8A356AC6}" presName="sibTrans" presStyleLbl="sibTrans2D1" presStyleIdx="1" presStyleCnt="4"/>
      <dgm:spPr/>
      <dgm:t>
        <a:bodyPr/>
        <a:lstStyle/>
        <a:p>
          <a:endParaRPr lang="en-US"/>
        </a:p>
      </dgm:t>
    </dgm:pt>
    <dgm:pt modelId="{D9E78AC7-8574-4961-A81C-C3B9D0BA84F7}" type="pres">
      <dgm:prSet presAssocID="{A72EFBE7-C285-41E3-8823-DC0008CBD5AD}" presName="child" presStyleLbl="alignAccFollowNode1" presStyleIdx="1" presStyleCnt="4" custScaleX="170188" custScaleY="225219">
        <dgm:presLayoutVars>
          <dgm:chMax val="0"/>
          <dgm:bulletEnabled val="1"/>
        </dgm:presLayoutVars>
      </dgm:prSet>
      <dgm:spPr/>
      <dgm:t>
        <a:bodyPr/>
        <a:lstStyle/>
        <a:p>
          <a:endParaRPr lang="en-IN"/>
        </a:p>
      </dgm:t>
    </dgm:pt>
    <dgm:pt modelId="{215D33AD-26DA-4E16-A025-1B14B59EC7C0}" type="pres">
      <dgm:prSet presAssocID="{C7E6CFA0-090B-4EE7-B56A-940AB8356F6E}" presName="hSp" presStyleCnt="0"/>
      <dgm:spPr/>
    </dgm:pt>
    <dgm:pt modelId="{B1DA81CE-B289-4E78-80B5-B014ABA19FB0}" type="pres">
      <dgm:prSet presAssocID="{CA788860-5C2C-4AF3-87E0-75AAFCE46D2A}" presName="vertFlow" presStyleCnt="0"/>
      <dgm:spPr/>
    </dgm:pt>
    <dgm:pt modelId="{03C709A7-3391-48E4-AD78-072953B0FDEA}" type="pres">
      <dgm:prSet presAssocID="{CA788860-5C2C-4AF3-87E0-75AAFCE46D2A}" presName="header" presStyleLbl="node1" presStyleIdx="1" presStyleCnt="2" custScaleY="147060"/>
      <dgm:spPr/>
      <dgm:t>
        <a:bodyPr/>
        <a:lstStyle/>
        <a:p>
          <a:endParaRPr lang="en-IN"/>
        </a:p>
      </dgm:t>
    </dgm:pt>
    <dgm:pt modelId="{E6D3CF32-DB82-4079-A01C-13836C9B4A69}" type="pres">
      <dgm:prSet presAssocID="{BDB7931A-EF40-4319-8165-1D579FC71659}" presName="parTrans" presStyleLbl="sibTrans2D1" presStyleIdx="2" presStyleCnt="4"/>
      <dgm:spPr/>
      <dgm:t>
        <a:bodyPr/>
        <a:lstStyle/>
        <a:p>
          <a:endParaRPr lang="en-US"/>
        </a:p>
      </dgm:t>
    </dgm:pt>
    <dgm:pt modelId="{264F8A52-4A7D-443D-98B4-0184FD5AF90F}" type="pres">
      <dgm:prSet presAssocID="{617A2496-CB80-4CC1-9ECE-F385F1CCB897}" presName="child" presStyleLbl="alignAccFollowNode1" presStyleIdx="2" presStyleCnt="4" custScaleY="142063">
        <dgm:presLayoutVars>
          <dgm:chMax val="0"/>
          <dgm:bulletEnabled val="1"/>
        </dgm:presLayoutVars>
      </dgm:prSet>
      <dgm:spPr/>
      <dgm:t>
        <a:bodyPr/>
        <a:lstStyle/>
        <a:p>
          <a:endParaRPr lang="en-IN"/>
        </a:p>
      </dgm:t>
    </dgm:pt>
    <dgm:pt modelId="{B818F624-53E6-48C4-985E-ACE17552226A}" type="pres">
      <dgm:prSet presAssocID="{C60514F2-EB98-4D6B-8CE3-EEA1540F7443}" presName="sibTrans" presStyleLbl="sibTrans2D1" presStyleIdx="3" presStyleCnt="4"/>
      <dgm:spPr/>
      <dgm:t>
        <a:bodyPr/>
        <a:lstStyle/>
        <a:p>
          <a:endParaRPr lang="en-US"/>
        </a:p>
      </dgm:t>
    </dgm:pt>
    <dgm:pt modelId="{37171533-A64A-4BF1-86B5-218673160D0D}" type="pres">
      <dgm:prSet presAssocID="{F1166F15-B7FB-498D-87B7-CE4D32689BB6}" presName="child" presStyleLbl="alignAccFollowNode1" presStyleIdx="3" presStyleCnt="4" custScaleY="217753">
        <dgm:presLayoutVars>
          <dgm:chMax val="0"/>
          <dgm:bulletEnabled val="1"/>
        </dgm:presLayoutVars>
      </dgm:prSet>
      <dgm:spPr/>
      <dgm:t>
        <a:bodyPr/>
        <a:lstStyle/>
        <a:p>
          <a:endParaRPr lang="en-IN"/>
        </a:p>
      </dgm:t>
    </dgm:pt>
  </dgm:ptLst>
  <dgm:cxnLst>
    <dgm:cxn modelId="{3AD99F3C-46C9-41E0-8D2F-C17BD2BBB09B}" type="presOf" srcId="{530121DD-D8D8-4E76-80CC-1DC1784945FF}" destId="{3A62C5D3-7F49-4C66-81F2-541C8DD18FA9}" srcOrd="0" destOrd="0" presId="urn:microsoft.com/office/officeart/2005/8/layout/lProcess1"/>
    <dgm:cxn modelId="{4B0484D5-057C-4C02-B41B-61B1E05DF8C1}" srcId="{C7E6CFA0-090B-4EE7-B56A-940AB8356F6E}" destId="{530121DD-D8D8-4E76-80CC-1DC1784945FF}" srcOrd="0" destOrd="0" parTransId="{2FBC2F65-D1EA-42CF-9842-60E706C4DFA5}" sibTransId="{16F0ACA7-E7BB-48D8-A911-C02A8A356AC6}"/>
    <dgm:cxn modelId="{6E3C160A-8AE1-4D7C-A31F-3DBED588ED5E}" type="presOf" srcId="{F1166F15-B7FB-498D-87B7-CE4D32689BB6}" destId="{37171533-A64A-4BF1-86B5-218673160D0D}" srcOrd="0" destOrd="0" presId="urn:microsoft.com/office/officeart/2005/8/layout/lProcess1"/>
    <dgm:cxn modelId="{ABC29112-0349-4AD0-8EFE-12131102AE03}" type="presOf" srcId="{BDB7931A-EF40-4319-8165-1D579FC71659}" destId="{E6D3CF32-DB82-4079-A01C-13836C9B4A69}" srcOrd="0" destOrd="0" presId="urn:microsoft.com/office/officeart/2005/8/layout/lProcess1"/>
    <dgm:cxn modelId="{A56BA85B-61EA-40C0-8737-AFBF3E0B47ED}" srcId="{84A6004D-24C4-44DD-9E44-07514B2EBA72}" destId="{C7E6CFA0-090B-4EE7-B56A-940AB8356F6E}" srcOrd="0" destOrd="0" parTransId="{A9B40255-333E-4677-9F2C-34268CC388BB}" sibTransId="{208E1D90-3A5A-4D52-A011-52EB68179095}"/>
    <dgm:cxn modelId="{DA47F59A-9842-464D-9E31-02F637803115}" type="presOf" srcId="{C7E6CFA0-090B-4EE7-B56A-940AB8356F6E}" destId="{FC45FCDE-F5A1-48B2-BE0B-A8EFD7F41AB7}" srcOrd="0" destOrd="0" presId="urn:microsoft.com/office/officeart/2005/8/layout/lProcess1"/>
    <dgm:cxn modelId="{8C50086C-2EE9-425D-B6F3-A454766BC339}" type="presOf" srcId="{16F0ACA7-E7BB-48D8-A911-C02A8A356AC6}" destId="{A7AFAA5D-B4CB-45E4-AF66-035ECDA53F67}" srcOrd="0" destOrd="0" presId="urn:microsoft.com/office/officeart/2005/8/layout/lProcess1"/>
    <dgm:cxn modelId="{89365955-C12A-491B-882E-4CCA49898EB9}" type="presOf" srcId="{2FBC2F65-D1EA-42CF-9842-60E706C4DFA5}" destId="{92F7CE26-00EE-463E-AC6E-77C80B63A03D}" srcOrd="0" destOrd="0" presId="urn:microsoft.com/office/officeart/2005/8/layout/lProcess1"/>
    <dgm:cxn modelId="{689B9B20-6FDF-4313-9383-975501C03D03}" srcId="{C7E6CFA0-090B-4EE7-B56A-940AB8356F6E}" destId="{A72EFBE7-C285-41E3-8823-DC0008CBD5AD}" srcOrd="1" destOrd="0" parTransId="{0ABE302A-2C5D-466A-98B7-B3D8723B3799}" sibTransId="{7B785EA4-8283-43C2-83C6-92C8F5C9F41E}"/>
    <dgm:cxn modelId="{D514D992-9E1A-4F3B-8398-1FFD0182B06A}" type="presOf" srcId="{C60514F2-EB98-4D6B-8CE3-EEA1540F7443}" destId="{B818F624-53E6-48C4-985E-ACE17552226A}" srcOrd="0" destOrd="0" presId="urn:microsoft.com/office/officeart/2005/8/layout/lProcess1"/>
    <dgm:cxn modelId="{05D9F940-E8FA-4EBC-9121-CF49C1266431}" type="presOf" srcId="{617A2496-CB80-4CC1-9ECE-F385F1CCB897}" destId="{264F8A52-4A7D-443D-98B4-0184FD5AF90F}" srcOrd="0" destOrd="0" presId="urn:microsoft.com/office/officeart/2005/8/layout/lProcess1"/>
    <dgm:cxn modelId="{0F8B9850-0786-4B47-94C3-B13E3545642C}" srcId="{CA788860-5C2C-4AF3-87E0-75AAFCE46D2A}" destId="{F1166F15-B7FB-498D-87B7-CE4D32689BB6}" srcOrd="1" destOrd="0" parTransId="{FF20967E-0375-4AD7-8533-5F8C26538FC6}" sibTransId="{0EB9BAC4-6129-482E-A002-56D5C43976FD}"/>
    <dgm:cxn modelId="{ADA81405-9291-45E6-B006-25B21AEE545F}" type="presOf" srcId="{CA788860-5C2C-4AF3-87E0-75AAFCE46D2A}" destId="{03C709A7-3391-48E4-AD78-072953B0FDEA}" srcOrd="0" destOrd="0" presId="urn:microsoft.com/office/officeart/2005/8/layout/lProcess1"/>
    <dgm:cxn modelId="{62022B70-D408-4EA6-82E8-890B5F92ED38}" type="presOf" srcId="{A72EFBE7-C285-41E3-8823-DC0008CBD5AD}" destId="{D9E78AC7-8574-4961-A81C-C3B9D0BA84F7}" srcOrd="0" destOrd="0" presId="urn:microsoft.com/office/officeart/2005/8/layout/lProcess1"/>
    <dgm:cxn modelId="{1ED59C52-93E2-40DE-BFEB-CAD77A7B07C8}" type="presOf" srcId="{84A6004D-24C4-44DD-9E44-07514B2EBA72}" destId="{8508991D-5C82-4E22-9942-1185FA3806A8}" srcOrd="0" destOrd="0" presId="urn:microsoft.com/office/officeart/2005/8/layout/lProcess1"/>
    <dgm:cxn modelId="{710892CA-EE6F-4F1F-BB93-528A0753A426}" srcId="{84A6004D-24C4-44DD-9E44-07514B2EBA72}" destId="{CA788860-5C2C-4AF3-87E0-75AAFCE46D2A}" srcOrd="1" destOrd="0" parTransId="{A98451A2-AF3C-49B1-9B9E-62DE80B992F6}" sibTransId="{B8A1C178-24FB-4DB9-849A-A21FD8EEB6A3}"/>
    <dgm:cxn modelId="{BD231B90-08A8-4C0D-A8C6-0AA75E878745}" srcId="{CA788860-5C2C-4AF3-87E0-75AAFCE46D2A}" destId="{617A2496-CB80-4CC1-9ECE-F385F1CCB897}" srcOrd="0" destOrd="0" parTransId="{BDB7931A-EF40-4319-8165-1D579FC71659}" sibTransId="{C60514F2-EB98-4D6B-8CE3-EEA1540F7443}"/>
    <dgm:cxn modelId="{76F1C2F2-6045-4495-BE22-E6F4A637059A}" type="presParOf" srcId="{8508991D-5C82-4E22-9942-1185FA3806A8}" destId="{AF8F0D64-27DC-4CC8-A825-102AA2E6CF8A}" srcOrd="0" destOrd="0" presId="urn:microsoft.com/office/officeart/2005/8/layout/lProcess1"/>
    <dgm:cxn modelId="{67C5EB0C-3734-4939-8BA6-22C9B2685574}" type="presParOf" srcId="{AF8F0D64-27DC-4CC8-A825-102AA2E6CF8A}" destId="{FC45FCDE-F5A1-48B2-BE0B-A8EFD7F41AB7}" srcOrd="0" destOrd="0" presId="urn:microsoft.com/office/officeart/2005/8/layout/lProcess1"/>
    <dgm:cxn modelId="{42F842F4-0A4C-4395-98EE-7DC9782D9F36}" type="presParOf" srcId="{AF8F0D64-27DC-4CC8-A825-102AA2E6CF8A}" destId="{92F7CE26-00EE-463E-AC6E-77C80B63A03D}" srcOrd="1" destOrd="0" presId="urn:microsoft.com/office/officeart/2005/8/layout/lProcess1"/>
    <dgm:cxn modelId="{2FD92ED0-A597-4C65-911F-C6261D91F472}" type="presParOf" srcId="{AF8F0D64-27DC-4CC8-A825-102AA2E6CF8A}" destId="{3A62C5D3-7F49-4C66-81F2-541C8DD18FA9}" srcOrd="2" destOrd="0" presId="urn:microsoft.com/office/officeart/2005/8/layout/lProcess1"/>
    <dgm:cxn modelId="{4CD11508-5086-4C75-9475-968DC18278BA}" type="presParOf" srcId="{AF8F0D64-27DC-4CC8-A825-102AA2E6CF8A}" destId="{A7AFAA5D-B4CB-45E4-AF66-035ECDA53F67}" srcOrd="3" destOrd="0" presId="urn:microsoft.com/office/officeart/2005/8/layout/lProcess1"/>
    <dgm:cxn modelId="{960250B5-19B6-499F-9644-FB03EB18B12F}" type="presParOf" srcId="{AF8F0D64-27DC-4CC8-A825-102AA2E6CF8A}" destId="{D9E78AC7-8574-4961-A81C-C3B9D0BA84F7}" srcOrd="4" destOrd="0" presId="urn:microsoft.com/office/officeart/2005/8/layout/lProcess1"/>
    <dgm:cxn modelId="{90C50C12-4F5D-47FA-B4D4-11AA59C53DF2}" type="presParOf" srcId="{8508991D-5C82-4E22-9942-1185FA3806A8}" destId="{215D33AD-26DA-4E16-A025-1B14B59EC7C0}" srcOrd="1" destOrd="0" presId="urn:microsoft.com/office/officeart/2005/8/layout/lProcess1"/>
    <dgm:cxn modelId="{75229BD9-CABF-4EE7-9E15-CA0136DEC50D}" type="presParOf" srcId="{8508991D-5C82-4E22-9942-1185FA3806A8}" destId="{B1DA81CE-B289-4E78-80B5-B014ABA19FB0}" srcOrd="2" destOrd="0" presId="urn:microsoft.com/office/officeart/2005/8/layout/lProcess1"/>
    <dgm:cxn modelId="{2FE180E3-418C-47DF-817B-9A152100B6C7}" type="presParOf" srcId="{B1DA81CE-B289-4E78-80B5-B014ABA19FB0}" destId="{03C709A7-3391-48E4-AD78-072953B0FDEA}" srcOrd="0" destOrd="0" presId="urn:microsoft.com/office/officeart/2005/8/layout/lProcess1"/>
    <dgm:cxn modelId="{A62C4CF2-84E6-4C18-99FE-B00D43061C82}" type="presParOf" srcId="{B1DA81CE-B289-4E78-80B5-B014ABA19FB0}" destId="{E6D3CF32-DB82-4079-A01C-13836C9B4A69}" srcOrd="1" destOrd="0" presId="urn:microsoft.com/office/officeart/2005/8/layout/lProcess1"/>
    <dgm:cxn modelId="{4BD68852-C7AC-4D56-8D5E-A109B65752D1}" type="presParOf" srcId="{B1DA81CE-B289-4E78-80B5-B014ABA19FB0}" destId="{264F8A52-4A7D-443D-98B4-0184FD5AF90F}" srcOrd="2" destOrd="0" presId="urn:microsoft.com/office/officeart/2005/8/layout/lProcess1"/>
    <dgm:cxn modelId="{E214E7D1-6D6B-4512-A74B-C885696BACD1}" type="presParOf" srcId="{B1DA81CE-B289-4E78-80B5-B014ABA19FB0}" destId="{B818F624-53E6-48C4-985E-ACE17552226A}" srcOrd="3" destOrd="0" presId="urn:microsoft.com/office/officeart/2005/8/layout/lProcess1"/>
    <dgm:cxn modelId="{137AF354-D795-461A-832D-9A6335221AC8}" type="presParOf" srcId="{B1DA81CE-B289-4E78-80B5-B014ABA19FB0}" destId="{37171533-A64A-4BF1-86B5-218673160D0D}" srcOrd="4"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1D312E1-F865-45B4-B5F4-648A6D801CC4}" type="doc">
      <dgm:prSet loTypeId="urn:microsoft.com/office/officeart/2005/8/layout/hierarchy3" loCatId="list" qsTypeId="urn:microsoft.com/office/officeart/2005/8/quickstyle/simple1" qsCatId="simple" csTypeId="urn:microsoft.com/office/officeart/2005/8/colors/accent2_1" csCatId="accent2" phldr="1"/>
      <dgm:spPr/>
      <dgm:t>
        <a:bodyPr/>
        <a:lstStyle/>
        <a:p>
          <a:endParaRPr lang="en-US"/>
        </a:p>
      </dgm:t>
    </dgm:pt>
    <dgm:pt modelId="{DCDB370D-7968-46E9-BD2A-3F372A09C782}">
      <dgm:prSet phldrT="[Text]" custT="1"/>
      <dgm:spPr/>
      <dgm:t>
        <a:bodyPr/>
        <a:lstStyle/>
        <a:p>
          <a:pPr algn="l"/>
          <a:r>
            <a:rPr lang="en-IN" sz="1800" b="1" dirty="0" err="1" smtClean="0">
              <a:solidFill>
                <a:schemeClr val="accent2"/>
              </a:solidFill>
            </a:rPr>
            <a:t>Pradhan</a:t>
          </a:r>
          <a:r>
            <a:rPr lang="en-IN" sz="1800" b="1" dirty="0" smtClean="0">
              <a:solidFill>
                <a:schemeClr val="accent2"/>
              </a:solidFill>
            </a:rPr>
            <a:t> </a:t>
          </a:r>
          <a:r>
            <a:rPr lang="en-IN" sz="1800" b="1" dirty="0" err="1" smtClean="0">
              <a:solidFill>
                <a:schemeClr val="accent2"/>
              </a:solidFill>
            </a:rPr>
            <a:t>Mantri</a:t>
          </a:r>
          <a:r>
            <a:rPr lang="en-IN" sz="1800" b="1" dirty="0" smtClean="0">
              <a:solidFill>
                <a:schemeClr val="accent2"/>
              </a:solidFill>
            </a:rPr>
            <a:t> </a:t>
          </a:r>
          <a:r>
            <a:rPr lang="en-IN" sz="1800" b="1" dirty="0" err="1" smtClean="0">
              <a:solidFill>
                <a:schemeClr val="accent2"/>
              </a:solidFill>
            </a:rPr>
            <a:t>Suraksha</a:t>
          </a:r>
          <a:r>
            <a:rPr lang="en-IN" sz="1800" b="1" dirty="0" smtClean="0">
              <a:solidFill>
                <a:schemeClr val="accent2"/>
              </a:solidFill>
            </a:rPr>
            <a:t> </a:t>
          </a:r>
          <a:r>
            <a:rPr lang="en-IN" sz="1800" b="1" dirty="0" err="1" smtClean="0">
              <a:solidFill>
                <a:schemeClr val="accent2"/>
              </a:solidFill>
            </a:rPr>
            <a:t>Bhima</a:t>
          </a:r>
          <a:r>
            <a:rPr lang="en-IN" sz="1800" b="1" dirty="0" smtClean="0">
              <a:solidFill>
                <a:schemeClr val="accent2"/>
              </a:solidFill>
            </a:rPr>
            <a:t> </a:t>
          </a:r>
          <a:r>
            <a:rPr lang="en-IN" sz="1800" b="1" dirty="0" err="1" smtClean="0">
              <a:solidFill>
                <a:schemeClr val="accent2"/>
              </a:solidFill>
            </a:rPr>
            <a:t>Yojana</a:t>
          </a:r>
          <a:r>
            <a:rPr lang="en-IN" sz="1800" b="1" dirty="0" smtClean="0">
              <a:solidFill>
                <a:schemeClr val="accent2"/>
              </a:solidFill>
            </a:rPr>
            <a:t>  1</a:t>
          </a:r>
          <a:r>
            <a:rPr lang="en-IN" sz="1800" b="1" baseline="30000" dirty="0" smtClean="0">
              <a:solidFill>
                <a:schemeClr val="accent2"/>
              </a:solidFill>
            </a:rPr>
            <a:t>st</a:t>
          </a:r>
          <a:r>
            <a:rPr lang="en-IN" sz="1800" b="1" dirty="0" smtClean="0">
              <a:solidFill>
                <a:schemeClr val="accent2"/>
              </a:solidFill>
            </a:rPr>
            <a:t> June, 2017</a:t>
          </a:r>
        </a:p>
        <a:p>
          <a:pPr algn="l"/>
          <a:r>
            <a:rPr lang="en-IN" sz="1800" b="1" dirty="0" smtClean="0">
              <a:solidFill>
                <a:schemeClr val="accent2"/>
              </a:solidFill>
            </a:rPr>
            <a:t>Under this scheme 3, 11,956 numbers of active fishermen of age group 18-70 years are covered. </a:t>
          </a:r>
          <a:endParaRPr lang="en-US" sz="1800" dirty="0"/>
        </a:p>
      </dgm:t>
    </dgm:pt>
    <dgm:pt modelId="{CB5AD4C6-8F69-47C3-AA00-259650AC8958}" type="parTrans" cxnId="{CF4531B1-FCC2-4DF0-985E-3A5A5EA1E93B}">
      <dgm:prSet/>
      <dgm:spPr/>
      <dgm:t>
        <a:bodyPr/>
        <a:lstStyle/>
        <a:p>
          <a:endParaRPr lang="en-US"/>
        </a:p>
      </dgm:t>
    </dgm:pt>
    <dgm:pt modelId="{71D9C9F0-3CDD-4B86-BDC9-7E93BABC67B9}" type="sibTrans" cxnId="{CF4531B1-FCC2-4DF0-985E-3A5A5EA1E93B}">
      <dgm:prSet/>
      <dgm:spPr/>
      <dgm:t>
        <a:bodyPr/>
        <a:lstStyle/>
        <a:p>
          <a:endParaRPr lang="en-US"/>
        </a:p>
      </dgm:t>
    </dgm:pt>
    <dgm:pt modelId="{FA6E1B74-F266-425D-A7DD-15B318536D5C}">
      <dgm:prSet phldrT="[Text]" custT="1"/>
      <dgm:spPr/>
      <dgm:t>
        <a:bodyPr/>
        <a:lstStyle/>
        <a:p>
          <a:pPr algn="l"/>
          <a:r>
            <a:rPr lang="en-IN" sz="1800" b="1" dirty="0" smtClean="0">
              <a:solidFill>
                <a:srgbClr val="002060"/>
              </a:solidFill>
            </a:rPr>
            <a:t>Accidental death/permanent disability :2.00 lakhs </a:t>
          </a:r>
        </a:p>
        <a:p>
          <a:pPr algn="l"/>
          <a:r>
            <a:rPr lang="en-IN" sz="1800" b="1" dirty="0" smtClean="0">
              <a:solidFill>
                <a:srgbClr val="002060"/>
              </a:solidFill>
            </a:rPr>
            <a:t>Partial disability: Rs.1.00 lakh</a:t>
          </a:r>
        </a:p>
        <a:p>
          <a:pPr algn="l"/>
          <a:r>
            <a:rPr lang="en-IN" sz="1800" b="1" dirty="0" smtClean="0">
              <a:solidFill>
                <a:srgbClr val="002060"/>
              </a:solidFill>
            </a:rPr>
            <a:t> Hospitalization expenses </a:t>
          </a:r>
          <a:r>
            <a:rPr lang="en-IN" sz="1800" b="1" dirty="0" err="1" smtClean="0">
              <a:solidFill>
                <a:srgbClr val="002060"/>
              </a:solidFill>
            </a:rPr>
            <a:t>Rs</a:t>
          </a:r>
          <a:r>
            <a:rPr lang="en-IN" sz="1800" b="1" dirty="0" smtClean="0">
              <a:solidFill>
                <a:srgbClr val="002060"/>
              </a:solidFill>
            </a:rPr>
            <a:t>. 10,000/- in the event of accident.</a:t>
          </a:r>
          <a:endParaRPr lang="en-US" sz="1800" dirty="0">
            <a:solidFill>
              <a:srgbClr val="002060"/>
            </a:solidFill>
          </a:endParaRPr>
        </a:p>
      </dgm:t>
    </dgm:pt>
    <dgm:pt modelId="{7C682388-6BB5-4396-8E99-5E4D5F555867}" type="parTrans" cxnId="{9A8690EE-6141-4887-B403-CA8AEA05247C}">
      <dgm:prSet/>
      <dgm:spPr/>
      <dgm:t>
        <a:bodyPr/>
        <a:lstStyle/>
        <a:p>
          <a:endParaRPr lang="en-US"/>
        </a:p>
      </dgm:t>
    </dgm:pt>
    <dgm:pt modelId="{09C05B81-C314-4130-83A7-0907F0E3017F}" type="sibTrans" cxnId="{9A8690EE-6141-4887-B403-CA8AEA05247C}">
      <dgm:prSet/>
      <dgm:spPr/>
      <dgm:t>
        <a:bodyPr/>
        <a:lstStyle/>
        <a:p>
          <a:endParaRPr lang="en-US"/>
        </a:p>
      </dgm:t>
    </dgm:pt>
    <dgm:pt modelId="{F029B200-CD9C-4FDE-821A-2D39C7E58E32}">
      <dgm:prSet phldrT="[Text]"/>
      <dgm:spPr/>
      <dgm:t>
        <a:bodyPr/>
        <a:lstStyle/>
        <a:p>
          <a:pPr algn="l"/>
          <a:r>
            <a:rPr lang="en-IN" b="1" dirty="0" smtClean="0">
              <a:solidFill>
                <a:schemeClr val="accent6">
                  <a:lumMod val="50000"/>
                </a:schemeClr>
              </a:solidFill>
            </a:rPr>
            <a:t>Government of India-National Federation of Fishermen Cooperatives-New Delhi-</a:t>
          </a:r>
        </a:p>
        <a:p>
          <a:pPr algn="l"/>
          <a:r>
            <a:rPr lang="en-IN" b="1" dirty="0" smtClean="0">
              <a:solidFill>
                <a:schemeClr val="accent6">
                  <a:lumMod val="50000"/>
                </a:schemeClr>
              </a:solidFill>
            </a:rPr>
            <a:t>The lives of the fishermen are insured by paying premium of Rs.12/- per fisher by the State and Central Govt. equally </a:t>
          </a:r>
          <a:endParaRPr lang="en-US" b="1" dirty="0">
            <a:solidFill>
              <a:schemeClr val="accent6">
                <a:lumMod val="50000"/>
              </a:schemeClr>
            </a:solidFill>
          </a:endParaRPr>
        </a:p>
      </dgm:t>
    </dgm:pt>
    <dgm:pt modelId="{41C04946-3C3D-42E2-BC97-CDE0A4501559}" type="parTrans" cxnId="{E74C7D59-04A1-41E8-9BB7-ACD3EF8B5748}">
      <dgm:prSet/>
      <dgm:spPr/>
      <dgm:t>
        <a:bodyPr/>
        <a:lstStyle/>
        <a:p>
          <a:endParaRPr lang="en-US"/>
        </a:p>
      </dgm:t>
    </dgm:pt>
    <dgm:pt modelId="{0630DD04-F515-48B2-925E-8A17D839D0E4}" type="sibTrans" cxnId="{E74C7D59-04A1-41E8-9BB7-ACD3EF8B5748}">
      <dgm:prSet/>
      <dgm:spPr/>
      <dgm:t>
        <a:bodyPr/>
        <a:lstStyle/>
        <a:p>
          <a:endParaRPr lang="en-US"/>
        </a:p>
      </dgm:t>
    </dgm:pt>
    <dgm:pt modelId="{B8E8BD9E-9F63-4984-9151-A098829238A5}">
      <dgm:prSet phldrT="[Text]" custT="1"/>
      <dgm:spPr/>
      <dgm:t>
        <a:bodyPr/>
        <a:lstStyle/>
        <a:p>
          <a:pPr algn="l"/>
          <a:r>
            <a:rPr lang="en-IN" sz="1600" b="1" dirty="0" smtClean="0">
              <a:solidFill>
                <a:schemeClr val="tx2">
                  <a:lumMod val="60000"/>
                  <a:lumOff val="40000"/>
                </a:schemeClr>
              </a:solidFill>
            </a:rPr>
            <a:t>Implementing agency of this scheme is FISHCOPFED –</a:t>
          </a:r>
        </a:p>
        <a:p>
          <a:pPr algn="l"/>
          <a:r>
            <a:rPr lang="en-IN" sz="1600" b="1" dirty="0" smtClean="0">
              <a:solidFill>
                <a:schemeClr val="accent6">
                  <a:lumMod val="50000"/>
                </a:schemeClr>
              </a:solidFill>
            </a:rPr>
            <a:t>Govt. of Telangana is also paying </a:t>
          </a:r>
          <a:r>
            <a:rPr lang="en-IN" sz="1600" b="1" dirty="0" err="1" smtClean="0">
              <a:solidFill>
                <a:schemeClr val="accent6">
                  <a:lumMod val="50000"/>
                </a:schemeClr>
              </a:solidFill>
            </a:rPr>
            <a:t>Rs</a:t>
          </a:r>
          <a:r>
            <a:rPr lang="en-IN" sz="1600" b="1" dirty="0" smtClean="0">
              <a:solidFill>
                <a:schemeClr val="accent6">
                  <a:lumMod val="50000"/>
                </a:schemeClr>
              </a:solidFill>
            </a:rPr>
            <a:t>. 4.00 lakh as ex-gratia </a:t>
          </a:r>
          <a:endParaRPr lang="en-US" sz="1600" b="1" dirty="0"/>
        </a:p>
      </dgm:t>
    </dgm:pt>
    <dgm:pt modelId="{E8E4C5D3-7C17-4F87-8A83-041184CCE22E}" type="parTrans" cxnId="{EB6D6F05-D85A-45E0-AACD-3F8762DA484F}">
      <dgm:prSet/>
      <dgm:spPr/>
      <dgm:t>
        <a:bodyPr/>
        <a:lstStyle/>
        <a:p>
          <a:endParaRPr lang="en-US"/>
        </a:p>
      </dgm:t>
    </dgm:pt>
    <dgm:pt modelId="{4B28A5D2-8E1B-449D-AFAB-E8220FB7DD3B}" type="sibTrans" cxnId="{EB6D6F05-D85A-45E0-AACD-3F8762DA484F}">
      <dgm:prSet/>
      <dgm:spPr/>
      <dgm:t>
        <a:bodyPr/>
        <a:lstStyle/>
        <a:p>
          <a:endParaRPr lang="en-US"/>
        </a:p>
      </dgm:t>
    </dgm:pt>
    <dgm:pt modelId="{B29B2ED2-5EA2-47FC-9387-F95B7C51E48F}">
      <dgm:prSet phldrT="[Text]"/>
      <dgm:spPr/>
      <dgm:t>
        <a:bodyPr/>
        <a:lstStyle/>
        <a:p>
          <a:pPr algn="l"/>
          <a:r>
            <a:rPr lang="en-IN" b="1" smtClean="0">
              <a:solidFill>
                <a:srgbClr val="00B0F0"/>
              </a:solidFill>
            </a:rPr>
            <a:t>During the year </a:t>
          </a:r>
          <a:r>
            <a:rPr lang="en-IN" b="1" dirty="0" smtClean="0">
              <a:solidFill>
                <a:srgbClr val="00B0F0"/>
              </a:solidFill>
            </a:rPr>
            <a:t>2018-19 an amount of Rs.18,71,736 is paid to FISHCOPFED for insuring </a:t>
          </a:r>
          <a:r>
            <a:rPr lang="en-IN" b="1" smtClean="0">
              <a:solidFill>
                <a:srgbClr val="00B0F0"/>
              </a:solidFill>
            </a:rPr>
            <a:t>3,11,956 fishermen</a:t>
          </a:r>
          <a:endParaRPr lang="en-US" dirty="0"/>
        </a:p>
      </dgm:t>
    </dgm:pt>
    <dgm:pt modelId="{0C9ED1A6-CD5F-4DDF-88CE-7F8E12A250B5}" type="parTrans" cxnId="{4093716E-BAEB-4B84-96D6-34FEDFF40F2F}">
      <dgm:prSet/>
      <dgm:spPr/>
      <dgm:t>
        <a:bodyPr/>
        <a:lstStyle/>
        <a:p>
          <a:endParaRPr lang="en-US"/>
        </a:p>
      </dgm:t>
    </dgm:pt>
    <dgm:pt modelId="{49966D03-0760-4F48-8C64-3A2AE60CE22B}" type="sibTrans" cxnId="{4093716E-BAEB-4B84-96D6-34FEDFF40F2F}">
      <dgm:prSet/>
      <dgm:spPr/>
      <dgm:t>
        <a:bodyPr/>
        <a:lstStyle/>
        <a:p>
          <a:endParaRPr lang="en-US"/>
        </a:p>
      </dgm:t>
    </dgm:pt>
    <dgm:pt modelId="{85779EE6-37AD-49F8-B36D-2D2EE8AEB6D9}">
      <dgm:prSet phldrT="[Text]"/>
      <dgm:spPr>
        <a:blipFill rotWithShape="0">
          <a:blip xmlns:r="http://schemas.openxmlformats.org/officeDocument/2006/relationships" r:embed="rId1"/>
          <a:stretch>
            <a:fillRect/>
          </a:stretch>
        </a:blipFill>
      </dgm:spPr>
      <dgm:t>
        <a:bodyPr/>
        <a:lstStyle/>
        <a:p>
          <a:pPr algn="l"/>
          <a:endParaRPr lang="en-US" b="1" dirty="0"/>
        </a:p>
      </dgm:t>
    </dgm:pt>
    <dgm:pt modelId="{9F7DDB59-FAF5-4200-AE23-0EB04BC63103}" type="sibTrans" cxnId="{573CABEA-5BFB-455C-A63C-A0473794D6DD}">
      <dgm:prSet/>
      <dgm:spPr/>
      <dgm:t>
        <a:bodyPr/>
        <a:lstStyle/>
        <a:p>
          <a:endParaRPr lang="en-US"/>
        </a:p>
      </dgm:t>
    </dgm:pt>
    <dgm:pt modelId="{19CB24D2-ADB9-4DDE-AA4C-AE67CBCC26E6}" type="parTrans" cxnId="{573CABEA-5BFB-455C-A63C-A0473794D6DD}">
      <dgm:prSet/>
      <dgm:spPr/>
      <dgm:t>
        <a:bodyPr/>
        <a:lstStyle/>
        <a:p>
          <a:endParaRPr lang="en-US"/>
        </a:p>
      </dgm:t>
    </dgm:pt>
    <dgm:pt modelId="{46CC57AE-00D3-4770-BBD1-53C8D9F74F63}" type="pres">
      <dgm:prSet presAssocID="{01D312E1-F865-45B4-B5F4-648A6D801CC4}" presName="diagram" presStyleCnt="0">
        <dgm:presLayoutVars>
          <dgm:chPref val="1"/>
          <dgm:dir/>
          <dgm:animOne val="branch"/>
          <dgm:animLvl val="lvl"/>
          <dgm:resizeHandles/>
        </dgm:presLayoutVars>
      </dgm:prSet>
      <dgm:spPr/>
      <dgm:t>
        <a:bodyPr/>
        <a:lstStyle/>
        <a:p>
          <a:endParaRPr lang="en-US"/>
        </a:p>
      </dgm:t>
    </dgm:pt>
    <dgm:pt modelId="{C2F6C1C5-B4BD-4951-905D-95ED54C09176}" type="pres">
      <dgm:prSet presAssocID="{DCDB370D-7968-46E9-BD2A-3F372A09C782}" presName="root" presStyleCnt="0"/>
      <dgm:spPr/>
    </dgm:pt>
    <dgm:pt modelId="{011E1DB7-D575-45D5-BA88-B5D7575D2E5D}" type="pres">
      <dgm:prSet presAssocID="{DCDB370D-7968-46E9-BD2A-3F372A09C782}" presName="rootComposite" presStyleCnt="0"/>
      <dgm:spPr/>
    </dgm:pt>
    <dgm:pt modelId="{5571E473-2C77-4DC7-9F05-C28CFA940074}" type="pres">
      <dgm:prSet presAssocID="{DCDB370D-7968-46E9-BD2A-3F372A09C782}" presName="rootText" presStyleLbl="node1" presStyleIdx="0" presStyleCnt="2" custScaleX="199496" custScaleY="106035"/>
      <dgm:spPr/>
      <dgm:t>
        <a:bodyPr/>
        <a:lstStyle/>
        <a:p>
          <a:endParaRPr lang="en-US"/>
        </a:p>
      </dgm:t>
    </dgm:pt>
    <dgm:pt modelId="{78BD4A71-51EF-4208-8BDA-EBA71F225BD2}" type="pres">
      <dgm:prSet presAssocID="{DCDB370D-7968-46E9-BD2A-3F372A09C782}" presName="rootConnector" presStyleLbl="node1" presStyleIdx="0" presStyleCnt="2"/>
      <dgm:spPr/>
      <dgm:t>
        <a:bodyPr/>
        <a:lstStyle/>
        <a:p>
          <a:endParaRPr lang="en-US"/>
        </a:p>
      </dgm:t>
    </dgm:pt>
    <dgm:pt modelId="{A61CA47C-BB8F-4A3E-B98C-9B73930867DC}" type="pres">
      <dgm:prSet presAssocID="{DCDB370D-7968-46E9-BD2A-3F372A09C782}" presName="childShape" presStyleCnt="0"/>
      <dgm:spPr/>
    </dgm:pt>
    <dgm:pt modelId="{28461AD0-6918-4DC7-9A7B-DFCA93CCC9DE}" type="pres">
      <dgm:prSet presAssocID="{7C682388-6BB5-4396-8E99-5E4D5F555867}" presName="Name13" presStyleLbl="parChTrans1D2" presStyleIdx="0" presStyleCnt="4"/>
      <dgm:spPr/>
      <dgm:t>
        <a:bodyPr/>
        <a:lstStyle/>
        <a:p>
          <a:endParaRPr lang="en-US"/>
        </a:p>
      </dgm:t>
    </dgm:pt>
    <dgm:pt modelId="{000CE205-A7A6-450E-B441-0E0E6EC9F693}" type="pres">
      <dgm:prSet presAssocID="{FA6E1B74-F266-425D-A7DD-15B318536D5C}" presName="childText" presStyleLbl="bgAcc1" presStyleIdx="0" presStyleCnt="4" custScaleX="166936" custScaleY="144791">
        <dgm:presLayoutVars>
          <dgm:bulletEnabled val="1"/>
        </dgm:presLayoutVars>
      </dgm:prSet>
      <dgm:spPr/>
      <dgm:t>
        <a:bodyPr/>
        <a:lstStyle/>
        <a:p>
          <a:endParaRPr lang="en-US"/>
        </a:p>
      </dgm:t>
    </dgm:pt>
    <dgm:pt modelId="{0041860F-2E27-4560-A29C-845A7246AC61}" type="pres">
      <dgm:prSet presAssocID="{41C04946-3C3D-42E2-BC97-CDE0A4501559}" presName="Name13" presStyleLbl="parChTrans1D2" presStyleIdx="1" presStyleCnt="4"/>
      <dgm:spPr/>
      <dgm:t>
        <a:bodyPr/>
        <a:lstStyle/>
        <a:p>
          <a:endParaRPr lang="en-US"/>
        </a:p>
      </dgm:t>
    </dgm:pt>
    <dgm:pt modelId="{03F8229A-159C-4BD6-8F47-252F2CB7F866}" type="pres">
      <dgm:prSet presAssocID="{F029B200-CD9C-4FDE-821A-2D39C7E58E32}" presName="childText" presStyleLbl="bgAcc1" presStyleIdx="1" presStyleCnt="4" custScaleX="196227" custScaleY="118446">
        <dgm:presLayoutVars>
          <dgm:bulletEnabled val="1"/>
        </dgm:presLayoutVars>
      </dgm:prSet>
      <dgm:spPr/>
      <dgm:t>
        <a:bodyPr/>
        <a:lstStyle/>
        <a:p>
          <a:endParaRPr lang="en-US"/>
        </a:p>
      </dgm:t>
    </dgm:pt>
    <dgm:pt modelId="{95A820BC-FBEC-49BD-8F92-79414B29BBCC}" type="pres">
      <dgm:prSet presAssocID="{B8E8BD9E-9F63-4984-9151-A098829238A5}" presName="root" presStyleCnt="0"/>
      <dgm:spPr/>
    </dgm:pt>
    <dgm:pt modelId="{BDA4EE77-03C7-401D-BD2D-E78DC265ACBD}" type="pres">
      <dgm:prSet presAssocID="{B8E8BD9E-9F63-4984-9151-A098829238A5}" presName="rootComposite" presStyleCnt="0"/>
      <dgm:spPr/>
    </dgm:pt>
    <dgm:pt modelId="{B6DE64A2-4609-488D-AEF8-B3606404C1E8}" type="pres">
      <dgm:prSet presAssocID="{B8E8BD9E-9F63-4984-9151-A098829238A5}" presName="rootText" presStyleLbl="node1" presStyleIdx="1" presStyleCnt="2" custScaleX="117656"/>
      <dgm:spPr/>
      <dgm:t>
        <a:bodyPr/>
        <a:lstStyle/>
        <a:p>
          <a:endParaRPr lang="en-US"/>
        </a:p>
      </dgm:t>
    </dgm:pt>
    <dgm:pt modelId="{F900E2EC-48FD-4D61-B787-D4EF87D1196C}" type="pres">
      <dgm:prSet presAssocID="{B8E8BD9E-9F63-4984-9151-A098829238A5}" presName="rootConnector" presStyleLbl="node1" presStyleIdx="1" presStyleCnt="2"/>
      <dgm:spPr/>
      <dgm:t>
        <a:bodyPr/>
        <a:lstStyle/>
        <a:p>
          <a:endParaRPr lang="en-US"/>
        </a:p>
      </dgm:t>
    </dgm:pt>
    <dgm:pt modelId="{A53F78A6-F46F-4F11-A39A-674A19592B5A}" type="pres">
      <dgm:prSet presAssocID="{B8E8BD9E-9F63-4984-9151-A098829238A5}" presName="childShape" presStyleCnt="0"/>
      <dgm:spPr/>
    </dgm:pt>
    <dgm:pt modelId="{E0499746-A278-4D0E-BFEA-A702E28CEE87}" type="pres">
      <dgm:prSet presAssocID="{0C9ED1A6-CD5F-4DDF-88CE-7F8E12A250B5}" presName="Name13" presStyleLbl="parChTrans1D2" presStyleIdx="2" presStyleCnt="4"/>
      <dgm:spPr/>
      <dgm:t>
        <a:bodyPr/>
        <a:lstStyle/>
        <a:p>
          <a:endParaRPr lang="en-US"/>
        </a:p>
      </dgm:t>
    </dgm:pt>
    <dgm:pt modelId="{ABAB6A30-13FA-4F83-909B-6C773EFAE818}" type="pres">
      <dgm:prSet presAssocID="{B29B2ED2-5EA2-47FC-9387-F95B7C51E48F}" presName="childText" presStyleLbl="bgAcc1" presStyleIdx="2" presStyleCnt="4" custScaleX="127708">
        <dgm:presLayoutVars>
          <dgm:bulletEnabled val="1"/>
        </dgm:presLayoutVars>
      </dgm:prSet>
      <dgm:spPr/>
      <dgm:t>
        <a:bodyPr/>
        <a:lstStyle/>
        <a:p>
          <a:endParaRPr lang="en-US"/>
        </a:p>
      </dgm:t>
    </dgm:pt>
    <dgm:pt modelId="{B0BE55C2-882B-4005-9BC0-72AA063A1405}" type="pres">
      <dgm:prSet presAssocID="{19CB24D2-ADB9-4DDE-AA4C-AE67CBCC26E6}" presName="Name13" presStyleLbl="parChTrans1D2" presStyleIdx="3" presStyleCnt="4"/>
      <dgm:spPr/>
      <dgm:t>
        <a:bodyPr/>
        <a:lstStyle/>
        <a:p>
          <a:endParaRPr lang="en-US"/>
        </a:p>
      </dgm:t>
    </dgm:pt>
    <dgm:pt modelId="{51479C4B-1937-4A82-B68C-85F1701359B9}" type="pres">
      <dgm:prSet presAssocID="{85779EE6-37AD-49F8-B36D-2D2EE8AEB6D9}" presName="childText" presStyleLbl="bgAcc1" presStyleIdx="3" presStyleCnt="4" custScaleX="149416" custScaleY="150760" custLinFactNeighborY="-6907">
        <dgm:presLayoutVars>
          <dgm:bulletEnabled val="1"/>
        </dgm:presLayoutVars>
      </dgm:prSet>
      <dgm:spPr/>
      <dgm:t>
        <a:bodyPr/>
        <a:lstStyle/>
        <a:p>
          <a:endParaRPr lang="en-US"/>
        </a:p>
      </dgm:t>
    </dgm:pt>
  </dgm:ptLst>
  <dgm:cxnLst>
    <dgm:cxn modelId="{B38E8706-333D-45C9-B835-A22AD2E77A95}" type="presOf" srcId="{7C682388-6BB5-4396-8E99-5E4D5F555867}" destId="{28461AD0-6918-4DC7-9A7B-DFCA93CCC9DE}" srcOrd="0" destOrd="0" presId="urn:microsoft.com/office/officeart/2005/8/layout/hierarchy3"/>
    <dgm:cxn modelId="{E8E6A315-1A61-4B34-8152-8C9C32F37D8C}" type="presOf" srcId="{85779EE6-37AD-49F8-B36D-2D2EE8AEB6D9}" destId="{51479C4B-1937-4A82-B68C-85F1701359B9}" srcOrd="0" destOrd="0" presId="urn:microsoft.com/office/officeart/2005/8/layout/hierarchy3"/>
    <dgm:cxn modelId="{64DA16E2-45A3-4270-96DF-EDD2AAACAD58}" type="presOf" srcId="{B8E8BD9E-9F63-4984-9151-A098829238A5}" destId="{F900E2EC-48FD-4D61-B787-D4EF87D1196C}" srcOrd="1" destOrd="0" presId="urn:microsoft.com/office/officeart/2005/8/layout/hierarchy3"/>
    <dgm:cxn modelId="{4093716E-BAEB-4B84-96D6-34FEDFF40F2F}" srcId="{B8E8BD9E-9F63-4984-9151-A098829238A5}" destId="{B29B2ED2-5EA2-47FC-9387-F95B7C51E48F}" srcOrd="0" destOrd="0" parTransId="{0C9ED1A6-CD5F-4DDF-88CE-7F8E12A250B5}" sibTransId="{49966D03-0760-4F48-8C64-3A2AE60CE22B}"/>
    <dgm:cxn modelId="{CF4531B1-FCC2-4DF0-985E-3A5A5EA1E93B}" srcId="{01D312E1-F865-45B4-B5F4-648A6D801CC4}" destId="{DCDB370D-7968-46E9-BD2A-3F372A09C782}" srcOrd="0" destOrd="0" parTransId="{CB5AD4C6-8F69-47C3-AA00-259650AC8958}" sibTransId="{71D9C9F0-3CDD-4B86-BDC9-7E93BABC67B9}"/>
    <dgm:cxn modelId="{C27265BF-775B-4E77-8341-A930DC1DAC81}" type="presOf" srcId="{01D312E1-F865-45B4-B5F4-648A6D801CC4}" destId="{46CC57AE-00D3-4770-BBD1-53C8D9F74F63}" srcOrd="0" destOrd="0" presId="urn:microsoft.com/office/officeart/2005/8/layout/hierarchy3"/>
    <dgm:cxn modelId="{E74C7D59-04A1-41E8-9BB7-ACD3EF8B5748}" srcId="{DCDB370D-7968-46E9-BD2A-3F372A09C782}" destId="{F029B200-CD9C-4FDE-821A-2D39C7E58E32}" srcOrd="1" destOrd="0" parTransId="{41C04946-3C3D-42E2-BC97-CDE0A4501559}" sibTransId="{0630DD04-F515-48B2-925E-8A17D839D0E4}"/>
    <dgm:cxn modelId="{E961DA9B-BF69-41BE-BC69-7FB3112677F9}" type="presOf" srcId="{FA6E1B74-F266-425D-A7DD-15B318536D5C}" destId="{000CE205-A7A6-450E-B441-0E0E6EC9F693}" srcOrd="0" destOrd="0" presId="urn:microsoft.com/office/officeart/2005/8/layout/hierarchy3"/>
    <dgm:cxn modelId="{9D8E21B3-5E19-41C6-AC43-D33EF9517969}" type="presOf" srcId="{B8E8BD9E-9F63-4984-9151-A098829238A5}" destId="{B6DE64A2-4609-488D-AEF8-B3606404C1E8}" srcOrd="0" destOrd="0" presId="urn:microsoft.com/office/officeart/2005/8/layout/hierarchy3"/>
    <dgm:cxn modelId="{B54F75D7-BAF6-4558-AAA5-2D0CC0AB3266}" type="presOf" srcId="{0C9ED1A6-CD5F-4DDF-88CE-7F8E12A250B5}" destId="{E0499746-A278-4D0E-BFEA-A702E28CEE87}" srcOrd="0" destOrd="0" presId="urn:microsoft.com/office/officeart/2005/8/layout/hierarchy3"/>
    <dgm:cxn modelId="{00C603AF-7F69-466D-84C3-96CB97F6394C}" type="presOf" srcId="{F029B200-CD9C-4FDE-821A-2D39C7E58E32}" destId="{03F8229A-159C-4BD6-8F47-252F2CB7F866}" srcOrd="0" destOrd="0" presId="urn:microsoft.com/office/officeart/2005/8/layout/hierarchy3"/>
    <dgm:cxn modelId="{61944A69-4E68-4208-A38A-A83D4DE1DA00}" type="presOf" srcId="{DCDB370D-7968-46E9-BD2A-3F372A09C782}" destId="{78BD4A71-51EF-4208-8BDA-EBA71F225BD2}" srcOrd="1" destOrd="0" presId="urn:microsoft.com/office/officeart/2005/8/layout/hierarchy3"/>
    <dgm:cxn modelId="{573CABEA-5BFB-455C-A63C-A0473794D6DD}" srcId="{B8E8BD9E-9F63-4984-9151-A098829238A5}" destId="{85779EE6-37AD-49F8-B36D-2D2EE8AEB6D9}" srcOrd="1" destOrd="0" parTransId="{19CB24D2-ADB9-4DDE-AA4C-AE67CBCC26E6}" sibTransId="{9F7DDB59-FAF5-4200-AE23-0EB04BC63103}"/>
    <dgm:cxn modelId="{8F198F82-1CCD-4158-9CDE-B4803A7D7499}" type="presOf" srcId="{19CB24D2-ADB9-4DDE-AA4C-AE67CBCC26E6}" destId="{B0BE55C2-882B-4005-9BC0-72AA063A1405}" srcOrd="0" destOrd="0" presId="urn:microsoft.com/office/officeart/2005/8/layout/hierarchy3"/>
    <dgm:cxn modelId="{EB6D6F05-D85A-45E0-AACD-3F8762DA484F}" srcId="{01D312E1-F865-45B4-B5F4-648A6D801CC4}" destId="{B8E8BD9E-9F63-4984-9151-A098829238A5}" srcOrd="1" destOrd="0" parTransId="{E8E4C5D3-7C17-4F87-8A83-041184CCE22E}" sibTransId="{4B28A5D2-8E1B-449D-AFAB-E8220FB7DD3B}"/>
    <dgm:cxn modelId="{1BBCB18C-6ABE-4DEF-9BFE-4E40DDFD7660}" type="presOf" srcId="{B29B2ED2-5EA2-47FC-9387-F95B7C51E48F}" destId="{ABAB6A30-13FA-4F83-909B-6C773EFAE818}" srcOrd="0" destOrd="0" presId="urn:microsoft.com/office/officeart/2005/8/layout/hierarchy3"/>
    <dgm:cxn modelId="{9A8690EE-6141-4887-B403-CA8AEA05247C}" srcId="{DCDB370D-7968-46E9-BD2A-3F372A09C782}" destId="{FA6E1B74-F266-425D-A7DD-15B318536D5C}" srcOrd="0" destOrd="0" parTransId="{7C682388-6BB5-4396-8E99-5E4D5F555867}" sibTransId="{09C05B81-C314-4130-83A7-0907F0E3017F}"/>
    <dgm:cxn modelId="{6185B33F-5172-4446-89E3-41416E6BDE0F}" type="presOf" srcId="{DCDB370D-7968-46E9-BD2A-3F372A09C782}" destId="{5571E473-2C77-4DC7-9F05-C28CFA940074}" srcOrd="0" destOrd="0" presId="urn:microsoft.com/office/officeart/2005/8/layout/hierarchy3"/>
    <dgm:cxn modelId="{E7F880A0-BE12-44E2-B29D-2069242B9F44}" type="presOf" srcId="{41C04946-3C3D-42E2-BC97-CDE0A4501559}" destId="{0041860F-2E27-4560-A29C-845A7246AC61}" srcOrd="0" destOrd="0" presId="urn:microsoft.com/office/officeart/2005/8/layout/hierarchy3"/>
    <dgm:cxn modelId="{FB22344A-14F7-4C63-B5BB-7DC765216EA3}" type="presParOf" srcId="{46CC57AE-00D3-4770-BBD1-53C8D9F74F63}" destId="{C2F6C1C5-B4BD-4951-905D-95ED54C09176}" srcOrd="0" destOrd="0" presId="urn:microsoft.com/office/officeart/2005/8/layout/hierarchy3"/>
    <dgm:cxn modelId="{61EDFD66-B4F3-4545-A160-ABFB49375A89}" type="presParOf" srcId="{C2F6C1C5-B4BD-4951-905D-95ED54C09176}" destId="{011E1DB7-D575-45D5-BA88-B5D7575D2E5D}" srcOrd="0" destOrd="0" presId="urn:microsoft.com/office/officeart/2005/8/layout/hierarchy3"/>
    <dgm:cxn modelId="{E0C9EC20-CE3E-415B-A3D4-D26C82C27B66}" type="presParOf" srcId="{011E1DB7-D575-45D5-BA88-B5D7575D2E5D}" destId="{5571E473-2C77-4DC7-9F05-C28CFA940074}" srcOrd="0" destOrd="0" presId="urn:microsoft.com/office/officeart/2005/8/layout/hierarchy3"/>
    <dgm:cxn modelId="{FE880235-1311-44AD-A4FB-02048DB3B5AA}" type="presParOf" srcId="{011E1DB7-D575-45D5-BA88-B5D7575D2E5D}" destId="{78BD4A71-51EF-4208-8BDA-EBA71F225BD2}" srcOrd="1" destOrd="0" presId="urn:microsoft.com/office/officeart/2005/8/layout/hierarchy3"/>
    <dgm:cxn modelId="{C354431F-4D0D-4E20-8ECA-E42B41668B2E}" type="presParOf" srcId="{C2F6C1C5-B4BD-4951-905D-95ED54C09176}" destId="{A61CA47C-BB8F-4A3E-B98C-9B73930867DC}" srcOrd="1" destOrd="0" presId="urn:microsoft.com/office/officeart/2005/8/layout/hierarchy3"/>
    <dgm:cxn modelId="{5BCB24F9-34B7-4C73-B4F6-1F94F10CFFB4}" type="presParOf" srcId="{A61CA47C-BB8F-4A3E-B98C-9B73930867DC}" destId="{28461AD0-6918-4DC7-9A7B-DFCA93CCC9DE}" srcOrd="0" destOrd="0" presId="urn:microsoft.com/office/officeart/2005/8/layout/hierarchy3"/>
    <dgm:cxn modelId="{52A4F7E4-D2E6-477D-B967-47C904698085}" type="presParOf" srcId="{A61CA47C-BB8F-4A3E-B98C-9B73930867DC}" destId="{000CE205-A7A6-450E-B441-0E0E6EC9F693}" srcOrd="1" destOrd="0" presId="urn:microsoft.com/office/officeart/2005/8/layout/hierarchy3"/>
    <dgm:cxn modelId="{41FB7CC3-2022-4256-9743-5560C83602FA}" type="presParOf" srcId="{A61CA47C-BB8F-4A3E-B98C-9B73930867DC}" destId="{0041860F-2E27-4560-A29C-845A7246AC61}" srcOrd="2" destOrd="0" presId="urn:microsoft.com/office/officeart/2005/8/layout/hierarchy3"/>
    <dgm:cxn modelId="{5E1C1579-066F-403B-8695-29C0DCE773ED}" type="presParOf" srcId="{A61CA47C-BB8F-4A3E-B98C-9B73930867DC}" destId="{03F8229A-159C-4BD6-8F47-252F2CB7F866}" srcOrd="3" destOrd="0" presId="urn:microsoft.com/office/officeart/2005/8/layout/hierarchy3"/>
    <dgm:cxn modelId="{E064127E-F1EE-4F78-8791-6C2481774667}" type="presParOf" srcId="{46CC57AE-00D3-4770-BBD1-53C8D9F74F63}" destId="{95A820BC-FBEC-49BD-8F92-79414B29BBCC}" srcOrd="1" destOrd="0" presId="urn:microsoft.com/office/officeart/2005/8/layout/hierarchy3"/>
    <dgm:cxn modelId="{59BFDAC1-B902-4C4A-9DA4-B701E6ADE11B}" type="presParOf" srcId="{95A820BC-FBEC-49BD-8F92-79414B29BBCC}" destId="{BDA4EE77-03C7-401D-BD2D-E78DC265ACBD}" srcOrd="0" destOrd="0" presId="urn:microsoft.com/office/officeart/2005/8/layout/hierarchy3"/>
    <dgm:cxn modelId="{78596483-D550-4C08-8DF7-99904982B9D9}" type="presParOf" srcId="{BDA4EE77-03C7-401D-BD2D-E78DC265ACBD}" destId="{B6DE64A2-4609-488D-AEF8-B3606404C1E8}" srcOrd="0" destOrd="0" presId="urn:microsoft.com/office/officeart/2005/8/layout/hierarchy3"/>
    <dgm:cxn modelId="{97ECF608-E9DE-438A-8A63-C484992356A7}" type="presParOf" srcId="{BDA4EE77-03C7-401D-BD2D-E78DC265ACBD}" destId="{F900E2EC-48FD-4D61-B787-D4EF87D1196C}" srcOrd="1" destOrd="0" presId="urn:microsoft.com/office/officeart/2005/8/layout/hierarchy3"/>
    <dgm:cxn modelId="{47AD1192-C75D-4207-97BC-48A19881416E}" type="presParOf" srcId="{95A820BC-FBEC-49BD-8F92-79414B29BBCC}" destId="{A53F78A6-F46F-4F11-A39A-674A19592B5A}" srcOrd="1" destOrd="0" presId="urn:microsoft.com/office/officeart/2005/8/layout/hierarchy3"/>
    <dgm:cxn modelId="{827D5A42-1DC6-425A-95DE-A2B472D9590E}" type="presParOf" srcId="{A53F78A6-F46F-4F11-A39A-674A19592B5A}" destId="{E0499746-A278-4D0E-BFEA-A702E28CEE87}" srcOrd="0" destOrd="0" presId="urn:microsoft.com/office/officeart/2005/8/layout/hierarchy3"/>
    <dgm:cxn modelId="{91537F9E-E1DC-4537-BEFA-E8ADA79211E2}" type="presParOf" srcId="{A53F78A6-F46F-4F11-A39A-674A19592B5A}" destId="{ABAB6A30-13FA-4F83-909B-6C773EFAE818}" srcOrd="1" destOrd="0" presId="urn:microsoft.com/office/officeart/2005/8/layout/hierarchy3"/>
    <dgm:cxn modelId="{D920410B-B4A7-4C77-B3AB-9048979C1495}" type="presParOf" srcId="{A53F78A6-F46F-4F11-A39A-674A19592B5A}" destId="{B0BE55C2-882B-4005-9BC0-72AA063A1405}" srcOrd="2" destOrd="0" presId="urn:microsoft.com/office/officeart/2005/8/layout/hierarchy3"/>
    <dgm:cxn modelId="{D8383103-D14F-4DA3-B726-18D3FA2F1988}" type="presParOf" srcId="{A53F78A6-F46F-4F11-A39A-674A19592B5A}" destId="{51479C4B-1937-4A82-B68C-85F1701359B9}"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80EE006-7D55-466C-BB6D-7A75BC3530C6}" type="doc">
      <dgm:prSet loTypeId="urn:microsoft.com/office/officeart/2005/8/layout/orgChart1" loCatId="hierarchy" qsTypeId="urn:microsoft.com/office/officeart/2005/8/quickstyle/simple1" qsCatId="simple" csTypeId="urn:microsoft.com/office/officeart/2005/8/colors/accent2_1" csCatId="accent2" phldr="1"/>
      <dgm:spPr/>
      <dgm:t>
        <a:bodyPr/>
        <a:lstStyle/>
        <a:p>
          <a:endParaRPr lang="en-US"/>
        </a:p>
      </dgm:t>
    </dgm:pt>
    <dgm:pt modelId="{9BF6FF96-1F5E-46EE-97AE-6FD013198541}">
      <dgm:prSet phldrT="[Text]" custT="1"/>
      <dgm:spPr/>
      <dgm:t>
        <a:bodyPr/>
        <a:lstStyle/>
        <a:p>
          <a:pPr algn="l"/>
          <a:r>
            <a:rPr lang="en-IN" sz="1600" b="1" dirty="0" smtClean="0">
              <a:solidFill>
                <a:srgbClr val="C00000"/>
              </a:solidFill>
            </a:rPr>
            <a:t> Central Government Institutes/Agencies, NFDB, ICAR Institutes </a:t>
          </a:r>
          <a:endParaRPr lang="en-US" sz="1600" b="1" dirty="0">
            <a:solidFill>
              <a:srgbClr val="C00000"/>
            </a:solidFill>
          </a:endParaRPr>
        </a:p>
      </dgm:t>
    </dgm:pt>
    <dgm:pt modelId="{6392F348-4C75-47FC-8595-7D2E9E90CAC5}" type="parTrans" cxnId="{D633BE69-99F4-4142-862E-AD8781D9CB0A}">
      <dgm:prSet/>
      <dgm:spPr/>
      <dgm:t>
        <a:bodyPr/>
        <a:lstStyle/>
        <a:p>
          <a:endParaRPr lang="en-US"/>
        </a:p>
      </dgm:t>
    </dgm:pt>
    <dgm:pt modelId="{D0780197-CA0D-42B7-BE6A-9194509BAA34}" type="sibTrans" cxnId="{D633BE69-99F4-4142-862E-AD8781D9CB0A}">
      <dgm:prSet/>
      <dgm:spPr/>
      <dgm:t>
        <a:bodyPr/>
        <a:lstStyle/>
        <a:p>
          <a:endParaRPr lang="en-US"/>
        </a:p>
      </dgm:t>
    </dgm:pt>
    <dgm:pt modelId="{D90685EF-AF85-4679-A853-72F653518307}" type="asst">
      <dgm:prSet phldrT="[Text]" custT="1"/>
      <dgm:spPr/>
      <dgm:t>
        <a:bodyPr/>
        <a:lstStyle/>
        <a:p>
          <a:pPr algn="l"/>
          <a:r>
            <a:rPr lang="en-IN" sz="1600" b="1" dirty="0" smtClean="0"/>
            <a:t>State Governments and Union Territories</a:t>
          </a:r>
          <a:endParaRPr lang="en-US" sz="1600" b="1" dirty="0"/>
        </a:p>
      </dgm:t>
    </dgm:pt>
    <dgm:pt modelId="{57F09B41-AF5C-45D5-8404-F47AD3B27E82}" type="parTrans" cxnId="{E9954420-8276-4375-8FC6-CAFA33C993E8}">
      <dgm:prSet/>
      <dgm:spPr/>
      <dgm:t>
        <a:bodyPr/>
        <a:lstStyle/>
        <a:p>
          <a:endParaRPr lang="en-US"/>
        </a:p>
      </dgm:t>
    </dgm:pt>
    <dgm:pt modelId="{F049DAA9-BD86-426A-9509-193CD876831C}" type="sibTrans" cxnId="{E9954420-8276-4375-8FC6-CAFA33C993E8}">
      <dgm:prSet/>
      <dgm:spPr/>
      <dgm:t>
        <a:bodyPr/>
        <a:lstStyle/>
        <a:p>
          <a:endParaRPr lang="en-US"/>
        </a:p>
      </dgm:t>
    </dgm:pt>
    <dgm:pt modelId="{7B93B938-3992-46E0-A1A2-DDB24D055C1C}">
      <dgm:prSet phldrT="[Text]" custT="1"/>
      <dgm:spPr/>
      <dgm:t>
        <a:bodyPr/>
        <a:lstStyle/>
        <a:p>
          <a:pPr algn="ctr"/>
          <a:r>
            <a:rPr lang="en-IN" sz="1600" b="1" dirty="0" smtClean="0">
              <a:solidFill>
                <a:srgbClr val="00B050"/>
              </a:solidFill>
            </a:rPr>
            <a:t>State Government Agencies, Organisations, Corporations, Federations, Boards, Panchayats and Local Urban Bodies</a:t>
          </a:r>
          <a:endParaRPr lang="en-US" sz="1600" b="1" dirty="0">
            <a:solidFill>
              <a:srgbClr val="00B050"/>
            </a:solidFill>
          </a:endParaRPr>
        </a:p>
      </dgm:t>
    </dgm:pt>
    <dgm:pt modelId="{5FAA44BE-D8E2-42A1-930D-747D7CC256E7}" type="parTrans" cxnId="{3EF1C15D-46BD-4D59-A730-B1DBAA56BFC5}">
      <dgm:prSet/>
      <dgm:spPr/>
      <dgm:t>
        <a:bodyPr/>
        <a:lstStyle/>
        <a:p>
          <a:endParaRPr lang="en-US"/>
        </a:p>
      </dgm:t>
    </dgm:pt>
    <dgm:pt modelId="{96EEF80E-5589-42A0-A8D6-0C51FCECCA43}" type="sibTrans" cxnId="{3EF1C15D-46BD-4D59-A730-B1DBAA56BFC5}">
      <dgm:prSet/>
      <dgm:spPr/>
      <dgm:t>
        <a:bodyPr/>
        <a:lstStyle/>
        <a:p>
          <a:endParaRPr lang="en-US"/>
        </a:p>
      </dgm:t>
    </dgm:pt>
    <dgm:pt modelId="{11B1863A-1D17-4A38-9C1C-ED77CBD74E1F}">
      <dgm:prSet phldrT="[Text]" custT="1"/>
      <dgm:spPr/>
      <dgm:t>
        <a:bodyPr/>
        <a:lstStyle/>
        <a:p>
          <a:pPr algn="ctr"/>
          <a:r>
            <a:rPr lang="en-IN" sz="1800" b="1" dirty="0" smtClean="0">
              <a:solidFill>
                <a:schemeClr val="accent6"/>
              </a:solidFill>
            </a:rPr>
            <a:t>Fishers Cooperatives/Registered Fishers Bodies</a:t>
          </a:r>
          <a:endParaRPr lang="en-US" sz="1800" b="1" dirty="0">
            <a:solidFill>
              <a:schemeClr val="accent6"/>
            </a:solidFill>
          </a:endParaRPr>
        </a:p>
      </dgm:t>
    </dgm:pt>
    <dgm:pt modelId="{37C7974D-F815-4E4E-B0AD-C5F9424ADE93}" type="parTrans" cxnId="{63370676-1C98-4CCE-9051-4B303FB45E79}">
      <dgm:prSet/>
      <dgm:spPr/>
      <dgm:t>
        <a:bodyPr/>
        <a:lstStyle/>
        <a:p>
          <a:endParaRPr lang="en-US"/>
        </a:p>
      </dgm:t>
    </dgm:pt>
    <dgm:pt modelId="{3457B0A8-C5A8-4FA9-B92B-EE89D639AF03}" type="sibTrans" cxnId="{63370676-1C98-4CCE-9051-4B303FB45E79}">
      <dgm:prSet/>
      <dgm:spPr/>
      <dgm:t>
        <a:bodyPr/>
        <a:lstStyle/>
        <a:p>
          <a:endParaRPr lang="en-US"/>
        </a:p>
      </dgm:t>
    </dgm:pt>
    <dgm:pt modelId="{646A5677-9C3F-49ED-B607-C57C4471CB5A}">
      <dgm:prSet phldrT="[Text]" custT="1"/>
      <dgm:spPr/>
      <dgm:t>
        <a:bodyPr/>
        <a:lstStyle/>
        <a:p>
          <a:pPr algn="ctr"/>
          <a:r>
            <a:rPr lang="en-IN" sz="1400" b="1" dirty="0" smtClean="0">
              <a:solidFill>
                <a:schemeClr val="accent4"/>
              </a:solidFill>
            </a:rPr>
            <a:t>Individual beneficiaries/fishers, Entrepreneurs, Scheduled Castes(SCs), Scheduled Tribes (STs) Groups, Women and their Co-operatives, SHG’s and Fish Farmers and miscellaneous Fishermen Bodies</a:t>
          </a:r>
          <a:endParaRPr lang="en-US" sz="1400" b="1" dirty="0">
            <a:solidFill>
              <a:schemeClr val="accent4"/>
            </a:solidFill>
          </a:endParaRPr>
        </a:p>
      </dgm:t>
    </dgm:pt>
    <dgm:pt modelId="{7B523150-F9DB-408C-8AA8-94B68B5DE5A5}" type="parTrans" cxnId="{3E2F37A9-0241-4B64-83EC-0E325F724744}">
      <dgm:prSet/>
      <dgm:spPr/>
      <dgm:t>
        <a:bodyPr/>
        <a:lstStyle/>
        <a:p>
          <a:endParaRPr lang="en-US"/>
        </a:p>
      </dgm:t>
    </dgm:pt>
    <dgm:pt modelId="{87D9FE6C-8B9F-4165-A079-34B3E33B3FF0}" type="sibTrans" cxnId="{3E2F37A9-0241-4B64-83EC-0E325F724744}">
      <dgm:prSet/>
      <dgm:spPr/>
      <dgm:t>
        <a:bodyPr/>
        <a:lstStyle/>
        <a:p>
          <a:endParaRPr lang="en-US"/>
        </a:p>
      </dgm:t>
    </dgm:pt>
    <dgm:pt modelId="{BE8E65C1-7D77-4BB4-B1AC-EE081FEBBC9B}" type="pres">
      <dgm:prSet presAssocID="{080EE006-7D55-466C-BB6D-7A75BC3530C6}" presName="hierChild1" presStyleCnt="0">
        <dgm:presLayoutVars>
          <dgm:orgChart val="1"/>
          <dgm:chPref val="1"/>
          <dgm:dir/>
          <dgm:animOne val="branch"/>
          <dgm:animLvl val="lvl"/>
          <dgm:resizeHandles/>
        </dgm:presLayoutVars>
      </dgm:prSet>
      <dgm:spPr/>
      <dgm:t>
        <a:bodyPr/>
        <a:lstStyle/>
        <a:p>
          <a:endParaRPr lang="en-US"/>
        </a:p>
      </dgm:t>
    </dgm:pt>
    <dgm:pt modelId="{6194384F-7344-4490-A17E-A58F2717ABB1}" type="pres">
      <dgm:prSet presAssocID="{9BF6FF96-1F5E-46EE-97AE-6FD013198541}" presName="hierRoot1" presStyleCnt="0">
        <dgm:presLayoutVars>
          <dgm:hierBranch val="init"/>
        </dgm:presLayoutVars>
      </dgm:prSet>
      <dgm:spPr/>
    </dgm:pt>
    <dgm:pt modelId="{3001AC1A-66C3-40CC-9C95-FF43A7CF5FFF}" type="pres">
      <dgm:prSet presAssocID="{9BF6FF96-1F5E-46EE-97AE-6FD013198541}" presName="rootComposite1" presStyleCnt="0"/>
      <dgm:spPr/>
    </dgm:pt>
    <dgm:pt modelId="{D4D6FD1D-D753-4A87-8F2A-A5885EB3AC5C}" type="pres">
      <dgm:prSet presAssocID="{9BF6FF96-1F5E-46EE-97AE-6FD013198541}" presName="rootText1" presStyleLbl="node0" presStyleIdx="0" presStyleCnt="1">
        <dgm:presLayoutVars>
          <dgm:chPref val="3"/>
        </dgm:presLayoutVars>
      </dgm:prSet>
      <dgm:spPr/>
      <dgm:t>
        <a:bodyPr/>
        <a:lstStyle/>
        <a:p>
          <a:endParaRPr lang="en-US"/>
        </a:p>
      </dgm:t>
    </dgm:pt>
    <dgm:pt modelId="{2A2C8302-1B6B-4F73-B60D-3970AEE1A346}" type="pres">
      <dgm:prSet presAssocID="{9BF6FF96-1F5E-46EE-97AE-6FD013198541}" presName="rootConnector1" presStyleLbl="node1" presStyleIdx="0" presStyleCnt="0"/>
      <dgm:spPr/>
      <dgm:t>
        <a:bodyPr/>
        <a:lstStyle/>
        <a:p>
          <a:endParaRPr lang="en-US"/>
        </a:p>
      </dgm:t>
    </dgm:pt>
    <dgm:pt modelId="{FF9E6436-9577-4C65-BB44-5B6D73A59FFE}" type="pres">
      <dgm:prSet presAssocID="{9BF6FF96-1F5E-46EE-97AE-6FD013198541}" presName="hierChild2" presStyleCnt="0"/>
      <dgm:spPr/>
    </dgm:pt>
    <dgm:pt modelId="{185E7283-F94B-4D14-92DE-679877C764B9}" type="pres">
      <dgm:prSet presAssocID="{5FAA44BE-D8E2-42A1-930D-747D7CC256E7}" presName="Name37" presStyleLbl="parChTrans1D2" presStyleIdx="0" presStyleCnt="4"/>
      <dgm:spPr/>
      <dgm:t>
        <a:bodyPr/>
        <a:lstStyle/>
        <a:p>
          <a:endParaRPr lang="en-US"/>
        </a:p>
      </dgm:t>
    </dgm:pt>
    <dgm:pt modelId="{84C3C80B-5FE0-4477-BFA0-C4719E73CFDD}" type="pres">
      <dgm:prSet presAssocID="{7B93B938-3992-46E0-A1A2-DDB24D055C1C}" presName="hierRoot2" presStyleCnt="0">
        <dgm:presLayoutVars>
          <dgm:hierBranch val="init"/>
        </dgm:presLayoutVars>
      </dgm:prSet>
      <dgm:spPr/>
    </dgm:pt>
    <dgm:pt modelId="{FDB587C4-39EF-4048-907B-687EE0AAA853}" type="pres">
      <dgm:prSet presAssocID="{7B93B938-3992-46E0-A1A2-DDB24D055C1C}" presName="rootComposite" presStyleCnt="0"/>
      <dgm:spPr/>
    </dgm:pt>
    <dgm:pt modelId="{F9E16790-3747-4007-AE4A-8D9D6B2523E2}" type="pres">
      <dgm:prSet presAssocID="{7B93B938-3992-46E0-A1A2-DDB24D055C1C}" presName="rootText" presStyleLbl="node2" presStyleIdx="0" presStyleCnt="3" custScaleX="124087" custScaleY="167370">
        <dgm:presLayoutVars>
          <dgm:chPref val="3"/>
        </dgm:presLayoutVars>
      </dgm:prSet>
      <dgm:spPr/>
      <dgm:t>
        <a:bodyPr/>
        <a:lstStyle/>
        <a:p>
          <a:endParaRPr lang="en-US"/>
        </a:p>
      </dgm:t>
    </dgm:pt>
    <dgm:pt modelId="{76DA5419-B579-40B8-823D-69D828ABCA6E}" type="pres">
      <dgm:prSet presAssocID="{7B93B938-3992-46E0-A1A2-DDB24D055C1C}" presName="rootConnector" presStyleLbl="node2" presStyleIdx="0" presStyleCnt="3"/>
      <dgm:spPr/>
      <dgm:t>
        <a:bodyPr/>
        <a:lstStyle/>
        <a:p>
          <a:endParaRPr lang="en-US"/>
        </a:p>
      </dgm:t>
    </dgm:pt>
    <dgm:pt modelId="{0626737A-A391-4540-9D8F-F63154D2DC76}" type="pres">
      <dgm:prSet presAssocID="{7B93B938-3992-46E0-A1A2-DDB24D055C1C}" presName="hierChild4" presStyleCnt="0"/>
      <dgm:spPr/>
    </dgm:pt>
    <dgm:pt modelId="{94B578C6-2A91-4B83-9E4B-9DF1B3DCD0E2}" type="pres">
      <dgm:prSet presAssocID="{7B93B938-3992-46E0-A1A2-DDB24D055C1C}" presName="hierChild5" presStyleCnt="0"/>
      <dgm:spPr/>
    </dgm:pt>
    <dgm:pt modelId="{DA3CAF94-9AA6-48E0-88BA-11A5DF6081A9}" type="pres">
      <dgm:prSet presAssocID="{37C7974D-F815-4E4E-B0AD-C5F9424ADE93}" presName="Name37" presStyleLbl="parChTrans1D2" presStyleIdx="1" presStyleCnt="4"/>
      <dgm:spPr/>
      <dgm:t>
        <a:bodyPr/>
        <a:lstStyle/>
        <a:p>
          <a:endParaRPr lang="en-US"/>
        </a:p>
      </dgm:t>
    </dgm:pt>
    <dgm:pt modelId="{859D17C9-F0A3-448D-A45B-7CA46300AEE3}" type="pres">
      <dgm:prSet presAssocID="{11B1863A-1D17-4A38-9C1C-ED77CBD74E1F}" presName="hierRoot2" presStyleCnt="0">
        <dgm:presLayoutVars>
          <dgm:hierBranch val="init"/>
        </dgm:presLayoutVars>
      </dgm:prSet>
      <dgm:spPr/>
    </dgm:pt>
    <dgm:pt modelId="{A6F87CEF-6545-45DE-8978-83B5B1E4504B}" type="pres">
      <dgm:prSet presAssocID="{11B1863A-1D17-4A38-9C1C-ED77CBD74E1F}" presName="rootComposite" presStyleCnt="0"/>
      <dgm:spPr/>
    </dgm:pt>
    <dgm:pt modelId="{E367E562-8489-4853-B566-D477BB5EEE35}" type="pres">
      <dgm:prSet presAssocID="{11B1863A-1D17-4A38-9C1C-ED77CBD74E1F}" presName="rootText" presStyleLbl="node2" presStyleIdx="1" presStyleCnt="3" custScaleX="113176" custScaleY="156256">
        <dgm:presLayoutVars>
          <dgm:chPref val="3"/>
        </dgm:presLayoutVars>
      </dgm:prSet>
      <dgm:spPr/>
      <dgm:t>
        <a:bodyPr/>
        <a:lstStyle/>
        <a:p>
          <a:endParaRPr lang="en-US"/>
        </a:p>
      </dgm:t>
    </dgm:pt>
    <dgm:pt modelId="{8BC73264-8B85-4FAA-AA2E-A8DBCC9D8A1D}" type="pres">
      <dgm:prSet presAssocID="{11B1863A-1D17-4A38-9C1C-ED77CBD74E1F}" presName="rootConnector" presStyleLbl="node2" presStyleIdx="1" presStyleCnt="3"/>
      <dgm:spPr/>
      <dgm:t>
        <a:bodyPr/>
        <a:lstStyle/>
        <a:p>
          <a:endParaRPr lang="en-US"/>
        </a:p>
      </dgm:t>
    </dgm:pt>
    <dgm:pt modelId="{5DABC22B-0C34-468E-8651-D5CCC0AF3F9C}" type="pres">
      <dgm:prSet presAssocID="{11B1863A-1D17-4A38-9C1C-ED77CBD74E1F}" presName="hierChild4" presStyleCnt="0"/>
      <dgm:spPr/>
    </dgm:pt>
    <dgm:pt modelId="{B28536DD-9FA2-48A5-835A-5A46813A29BF}" type="pres">
      <dgm:prSet presAssocID="{11B1863A-1D17-4A38-9C1C-ED77CBD74E1F}" presName="hierChild5" presStyleCnt="0"/>
      <dgm:spPr/>
    </dgm:pt>
    <dgm:pt modelId="{FE7D5B38-6322-4CDA-BECE-CB9BB57C927F}" type="pres">
      <dgm:prSet presAssocID="{7B523150-F9DB-408C-8AA8-94B68B5DE5A5}" presName="Name37" presStyleLbl="parChTrans1D2" presStyleIdx="2" presStyleCnt="4"/>
      <dgm:spPr/>
      <dgm:t>
        <a:bodyPr/>
        <a:lstStyle/>
        <a:p>
          <a:endParaRPr lang="en-US"/>
        </a:p>
      </dgm:t>
    </dgm:pt>
    <dgm:pt modelId="{42CBC3EE-29D3-4F39-9927-0FF2E4A5E61A}" type="pres">
      <dgm:prSet presAssocID="{646A5677-9C3F-49ED-B607-C57C4471CB5A}" presName="hierRoot2" presStyleCnt="0">
        <dgm:presLayoutVars>
          <dgm:hierBranch val="init"/>
        </dgm:presLayoutVars>
      </dgm:prSet>
      <dgm:spPr/>
    </dgm:pt>
    <dgm:pt modelId="{A3C0E444-C82E-473E-A258-E70CE2E16715}" type="pres">
      <dgm:prSet presAssocID="{646A5677-9C3F-49ED-B607-C57C4471CB5A}" presName="rootComposite" presStyleCnt="0"/>
      <dgm:spPr/>
    </dgm:pt>
    <dgm:pt modelId="{DBB76C5D-4BFE-4135-8503-BE1A1759C86B}" type="pres">
      <dgm:prSet presAssocID="{646A5677-9C3F-49ED-B607-C57C4471CB5A}" presName="rootText" presStyleLbl="node2" presStyleIdx="2" presStyleCnt="3" custScaleX="146879" custScaleY="148618" custLinFactNeighborX="1007" custLinFactNeighborY="-713">
        <dgm:presLayoutVars>
          <dgm:chPref val="3"/>
        </dgm:presLayoutVars>
      </dgm:prSet>
      <dgm:spPr/>
      <dgm:t>
        <a:bodyPr/>
        <a:lstStyle/>
        <a:p>
          <a:endParaRPr lang="en-US"/>
        </a:p>
      </dgm:t>
    </dgm:pt>
    <dgm:pt modelId="{4DC89F40-128F-4FAB-8784-2304E9BE025B}" type="pres">
      <dgm:prSet presAssocID="{646A5677-9C3F-49ED-B607-C57C4471CB5A}" presName="rootConnector" presStyleLbl="node2" presStyleIdx="2" presStyleCnt="3"/>
      <dgm:spPr/>
      <dgm:t>
        <a:bodyPr/>
        <a:lstStyle/>
        <a:p>
          <a:endParaRPr lang="en-US"/>
        </a:p>
      </dgm:t>
    </dgm:pt>
    <dgm:pt modelId="{5AB6A7E8-7D96-40AE-9035-B7434A8A6A29}" type="pres">
      <dgm:prSet presAssocID="{646A5677-9C3F-49ED-B607-C57C4471CB5A}" presName="hierChild4" presStyleCnt="0"/>
      <dgm:spPr/>
    </dgm:pt>
    <dgm:pt modelId="{00D3744F-010E-4411-AE5C-31FA5D011402}" type="pres">
      <dgm:prSet presAssocID="{646A5677-9C3F-49ED-B607-C57C4471CB5A}" presName="hierChild5" presStyleCnt="0"/>
      <dgm:spPr/>
    </dgm:pt>
    <dgm:pt modelId="{32356D6A-6BED-455B-B750-AA25B87780F6}" type="pres">
      <dgm:prSet presAssocID="{9BF6FF96-1F5E-46EE-97AE-6FD013198541}" presName="hierChild3" presStyleCnt="0"/>
      <dgm:spPr/>
    </dgm:pt>
    <dgm:pt modelId="{05D0D208-1200-464D-BA16-602C4D74E6D2}" type="pres">
      <dgm:prSet presAssocID="{57F09B41-AF5C-45D5-8404-F47AD3B27E82}" presName="Name111" presStyleLbl="parChTrans1D2" presStyleIdx="3" presStyleCnt="4"/>
      <dgm:spPr/>
      <dgm:t>
        <a:bodyPr/>
        <a:lstStyle/>
        <a:p>
          <a:endParaRPr lang="en-US"/>
        </a:p>
      </dgm:t>
    </dgm:pt>
    <dgm:pt modelId="{EC1B9B9A-D5F9-4A96-88BE-E73ACA26E768}" type="pres">
      <dgm:prSet presAssocID="{D90685EF-AF85-4679-A853-72F653518307}" presName="hierRoot3" presStyleCnt="0">
        <dgm:presLayoutVars>
          <dgm:hierBranch val="init"/>
        </dgm:presLayoutVars>
      </dgm:prSet>
      <dgm:spPr/>
    </dgm:pt>
    <dgm:pt modelId="{8651C2C5-EBD4-4810-8CFD-26DC5289E210}" type="pres">
      <dgm:prSet presAssocID="{D90685EF-AF85-4679-A853-72F653518307}" presName="rootComposite3" presStyleCnt="0"/>
      <dgm:spPr/>
    </dgm:pt>
    <dgm:pt modelId="{83B5B2A1-B6DE-47C6-8B4D-0A38590176A0}" type="pres">
      <dgm:prSet presAssocID="{D90685EF-AF85-4679-A853-72F653518307}" presName="rootText3" presStyleLbl="asst1" presStyleIdx="0" presStyleCnt="1">
        <dgm:presLayoutVars>
          <dgm:chPref val="3"/>
        </dgm:presLayoutVars>
      </dgm:prSet>
      <dgm:spPr/>
      <dgm:t>
        <a:bodyPr/>
        <a:lstStyle/>
        <a:p>
          <a:endParaRPr lang="en-US"/>
        </a:p>
      </dgm:t>
    </dgm:pt>
    <dgm:pt modelId="{71590932-1B22-4B49-A2CF-9756CD171B0F}" type="pres">
      <dgm:prSet presAssocID="{D90685EF-AF85-4679-A853-72F653518307}" presName="rootConnector3" presStyleLbl="asst1" presStyleIdx="0" presStyleCnt="1"/>
      <dgm:spPr/>
      <dgm:t>
        <a:bodyPr/>
        <a:lstStyle/>
        <a:p>
          <a:endParaRPr lang="en-US"/>
        </a:p>
      </dgm:t>
    </dgm:pt>
    <dgm:pt modelId="{8137B29D-EF38-4368-968E-CC16F229806E}" type="pres">
      <dgm:prSet presAssocID="{D90685EF-AF85-4679-A853-72F653518307}" presName="hierChild6" presStyleCnt="0"/>
      <dgm:spPr/>
    </dgm:pt>
    <dgm:pt modelId="{1E714D84-E768-4285-BFD0-9AD70A0BEDCF}" type="pres">
      <dgm:prSet presAssocID="{D90685EF-AF85-4679-A853-72F653518307}" presName="hierChild7" presStyleCnt="0"/>
      <dgm:spPr/>
    </dgm:pt>
  </dgm:ptLst>
  <dgm:cxnLst>
    <dgm:cxn modelId="{3EF1C15D-46BD-4D59-A730-B1DBAA56BFC5}" srcId="{9BF6FF96-1F5E-46EE-97AE-6FD013198541}" destId="{7B93B938-3992-46E0-A1A2-DDB24D055C1C}" srcOrd="1" destOrd="0" parTransId="{5FAA44BE-D8E2-42A1-930D-747D7CC256E7}" sibTransId="{96EEF80E-5589-42A0-A8D6-0C51FCECCA43}"/>
    <dgm:cxn modelId="{720F402B-1F21-40B4-B4C3-585E35F5394F}" type="presOf" srcId="{646A5677-9C3F-49ED-B607-C57C4471CB5A}" destId="{4DC89F40-128F-4FAB-8784-2304E9BE025B}" srcOrd="1" destOrd="0" presId="urn:microsoft.com/office/officeart/2005/8/layout/orgChart1"/>
    <dgm:cxn modelId="{E9954420-8276-4375-8FC6-CAFA33C993E8}" srcId="{9BF6FF96-1F5E-46EE-97AE-6FD013198541}" destId="{D90685EF-AF85-4679-A853-72F653518307}" srcOrd="0" destOrd="0" parTransId="{57F09B41-AF5C-45D5-8404-F47AD3B27E82}" sibTransId="{F049DAA9-BD86-426A-9509-193CD876831C}"/>
    <dgm:cxn modelId="{2F504B07-A3DF-4463-BB6F-95B70FEA2AC2}" type="presOf" srcId="{7B93B938-3992-46E0-A1A2-DDB24D055C1C}" destId="{76DA5419-B579-40B8-823D-69D828ABCA6E}" srcOrd="1" destOrd="0" presId="urn:microsoft.com/office/officeart/2005/8/layout/orgChart1"/>
    <dgm:cxn modelId="{8B4722E1-2F49-470F-88C4-C703BDB761CB}" type="presOf" srcId="{7B523150-F9DB-408C-8AA8-94B68B5DE5A5}" destId="{FE7D5B38-6322-4CDA-BECE-CB9BB57C927F}" srcOrd="0" destOrd="0" presId="urn:microsoft.com/office/officeart/2005/8/layout/orgChart1"/>
    <dgm:cxn modelId="{3E2F37A9-0241-4B64-83EC-0E325F724744}" srcId="{9BF6FF96-1F5E-46EE-97AE-6FD013198541}" destId="{646A5677-9C3F-49ED-B607-C57C4471CB5A}" srcOrd="3" destOrd="0" parTransId="{7B523150-F9DB-408C-8AA8-94B68B5DE5A5}" sibTransId="{87D9FE6C-8B9F-4165-A079-34B3E33B3FF0}"/>
    <dgm:cxn modelId="{89F17AED-376D-4038-9D29-DD84C9754FB3}" type="presOf" srcId="{9BF6FF96-1F5E-46EE-97AE-6FD013198541}" destId="{2A2C8302-1B6B-4F73-B60D-3970AEE1A346}" srcOrd="1" destOrd="0" presId="urn:microsoft.com/office/officeart/2005/8/layout/orgChart1"/>
    <dgm:cxn modelId="{3FE8F07A-1E62-4D32-B8CD-1EA64C12F773}" type="presOf" srcId="{D90685EF-AF85-4679-A853-72F653518307}" destId="{71590932-1B22-4B49-A2CF-9756CD171B0F}" srcOrd="1" destOrd="0" presId="urn:microsoft.com/office/officeart/2005/8/layout/orgChart1"/>
    <dgm:cxn modelId="{8BE02397-C939-4A58-9422-5D32F06640CC}" type="presOf" srcId="{646A5677-9C3F-49ED-B607-C57C4471CB5A}" destId="{DBB76C5D-4BFE-4135-8503-BE1A1759C86B}" srcOrd="0" destOrd="0" presId="urn:microsoft.com/office/officeart/2005/8/layout/orgChart1"/>
    <dgm:cxn modelId="{9D74EA6D-240E-4E08-9142-B6553D859BE6}" type="presOf" srcId="{37C7974D-F815-4E4E-B0AD-C5F9424ADE93}" destId="{DA3CAF94-9AA6-48E0-88BA-11A5DF6081A9}" srcOrd="0" destOrd="0" presId="urn:microsoft.com/office/officeart/2005/8/layout/orgChart1"/>
    <dgm:cxn modelId="{D295BCC5-E05E-4A40-A9D6-D1A532C72D64}" type="presOf" srcId="{5FAA44BE-D8E2-42A1-930D-747D7CC256E7}" destId="{185E7283-F94B-4D14-92DE-679877C764B9}" srcOrd="0" destOrd="0" presId="urn:microsoft.com/office/officeart/2005/8/layout/orgChart1"/>
    <dgm:cxn modelId="{63370676-1C98-4CCE-9051-4B303FB45E79}" srcId="{9BF6FF96-1F5E-46EE-97AE-6FD013198541}" destId="{11B1863A-1D17-4A38-9C1C-ED77CBD74E1F}" srcOrd="2" destOrd="0" parTransId="{37C7974D-F815-4E4E-B0AD-C5F9424ADE93}" sibTransId="{3457B0A8-C5A8-4FA9-B92B-EE89D639AF03}"/>
    <dgm:cxn modelId="{D633BE69-99F4-4142-862E-AD8781D9CB0A}" srcId="{080EE006-7D55-466C-BB6D-7A75BC3530C6}" destId="{9BF6FF96-1F5E-46EE-97AE-6FD013198541}" srcOrd="0" destOrd="0" parTransId="{6392F348-4C75-47FC-8595-7D2E9E90CAC5}" sibTransId="{D0780197-CA0D-42B7-BE6A-9194509BAA34}"/>
    <dgm:cxn modelId="{73E58D6F-A6AA-4C15-A54E-FB18CB5A3FFD}" type="presOf" srcId="{D90685EF-AF85-4679-A853-72F653518307}" destId="{83B5B2A1-B6DE-47C6-8B4D-0A38590176A0}" srcOrd="0" destOrd="0" presId="urn:microsoft.com/office/officeart/2005/8/layout/orgChart1"/>
    <dgm:cxn modelId="{FE101158-E08F-4729-B9AC-E4433CB30191}" type="presOf" srcId="{7B93B938-3992-46E0-A1A2-DDB24D055C1C}" destId="{F9E16790-3747-4007-AE4A-8D9D6B2523E2}" srcOrd="0" destOrd="0" presId="urn:microsoft.com/office/officeart/2005/8/layout/orgChart1"/>
    <dgm:cxn modelId="{C95C4F7F-D573-4CDB-8098-2D630614311B}" type="presOf" srcId="{9BF6FF96-1F5E-46EE-97AE-6FD013198541}" destId="{D4D6FD1D-D753-4A87-8F2A-A5885EB3AC5C}" srcOrd="0" destOrd="0" presId="urn:microsoft.com/office/officeart/2005/8/layout/orgChart1"/>
    <dgm:cxn modelId="{A4F8DC9C-7FAB-4276-AF8D-CEFB331BD4CA}" type="presOf" srcId="{11B1863A-1D17-4A38-9C1C-ED77CBD74E1F}" destId="{8BC73264-8B85-4FAA-AA2E-A8DBCC9D8A1D}" srcOrd="1" destOrd="0" presId="urn:microsoft.com/office/officeart/2005/8/layout/orgChart1"/>
    <dgm:cxn modelId="{7937057C-A592-4AF1-81E4-EF41CC3820A6}" type="presOf" srcId="{080EE006-7D55-466C-BB6D-7A75BC3530C6}" destId="{BE8E65C1-7D77-4BB4-B1AC-EE081FEBBC9B}" srcOrd="0" destOrd="0" presId="urn:microsoft.com/office/officeart/2005/8/layout/orgChart1"/>
    <dgm:cxn modelId="{97F0B2BD-C512-4C73-8E3C-73D94C59B05F}" type="presOf" srcId="{11B1863A-1D17-4A38-9C1C-ED77CBD74E1F}" destId="{E367E562-8489-4853-B566-D477BB5EEE35}" srcOrd="0" destOrd="0" presId="urn:microsoft.com/office/officeart/2005/8/layout/orgChart1"/>
    <dgm:cxn modelId="{AEC35B69-DA6D-4D38-8DF0-15E0B95BB3DC}" type="presOf" srcId="{57F09B41-AF5C-45D5-8404-F47AD3B27E82}" destId="{05D0D208-1200-464D-BA16-602C4D74E6D2}" srcOrd="0" destOrd="0" presId="urn:microsoft.com/office/officeart/2005/8/layout/orgChart1"/>
    <dgm:cxn modelId="{89CCB404-6DF2-463E-86A4-DDAB8BFCA670}" type="presParOf" srcId="{BE8E65C1-7D77-4BB4-B1AC-EE081FEBBC9B}" destId="{6194384F-7344-4490-A17E-A58F2717ABB1}" srcOrd="0" destOrd="0" presId="urn:microsoft.com/office/officeart/2005/8/layout/orgChart1"/>
    <dgm:cxn modelId="{0C994B25-6717-4297-B8EA-CD41046582FE}" type="presParOf" srcId="{6194384F-7344-4490-A17E-A58F2717ABB1}" destId="{3001AC1A-66C3-40CC-9C95-FF43A7CF5FFF}" srcOrd="0" destOrd="0" presId="urn:microsoft.com/office/officeart/2005/8/layout/orgChart1"/>
    <dgm:cxn modelId="{02FB4497-2D95-40C4-A8DA-A29A6A08CE10}" type="presParOf" srcId="{3001AC1A-66C3-40CC-9C95-FF43A7CF5FFF}" destId="{D4D6FD1D-D753-4A87-8F2A-A5885EB3AC5C}" srcOrd="0" destOrd="0" presId="urn:microsoft.com/office/officeart/2005/8/layout/orgChart1"/>
    <dgm:cxn modelId="{8CE97CAB-F61C-42DA-92F6-C8D05C42A8FC}" type="presParOf" srcId="{3001AC1A-66C3-40CC-9C95-FF43A7CF5FFF}" destId="{2A2C8302-1B6B-4F73-B60D-3970AEE1A346}" srcOrd="1" destOrd="0" presId="urn:microsoft.com/office/officeart/2005/8/layout/orgChart1"/>
    <dgm:cxn modelId="{31713022-BD0E-4FE3-ACE2-B54524831A85}" type="presParOf" srcId="{6194384F-7344-4490-A17E-A58F2717ABB1}" destId="{FF9E6436-9577-4C65-BB44-5B6D73A59FFE}" srcOrd="1" destOrd="0" presId="urn:microsoft.com/office/officeart/2005/8/layout/orgChart1"/>
    <dgm:cxn modelId="{1A25B734-6487-432E-ADF9-7545B0F31582}" type="presParOf" srcId="{FF9E6436-9577-4C65-BB44-5B6D73A59FFE}" destId="{185E7283-F94B-4D14-92DE-679877C764B9}" srcOrd="0" destOrd="0" presId="urn:microsoft.com/office/officeart/2005/8/layout/orgChart1"/>
    <dgm:cxn modelId="{EE32766A-2B09-4C7B-B0A4-0E6EC7941B27}" type="presParOf" srcId="{FF9E6436-9577-4C65-BB44-5B6D73A59FFE}" destId="{84C3C80B-5FE0-4477-BFA0-C4719E73CFDD}" srcOrd="1" destOrd="0" presId="urn:microsoft.com/office/officeart/2005/8/layout/orgChart1"/>
    <dgm:cxn modelId="{6166E775-7C4D-45C9-8254-51CDF238D325}" type="presParOf" srcId="{84C3C80B-5FE0-4477-BFA0-C4719E73CFDD}" destId="{FDB587C4-39EF-4048-907B-687EE0AAA853}" srcOrd="0" destOrd="0" presId="urn:microsoft.com/office/officeart/2005/8/layout/orgChart1"/>
    <dgm:cxn modelId="{997D2AA9-5489-4857-AF05-2AD9181C4961}" type="presParOf" srcId="{FDB587C4-39EF-4048-907B-687EE0AAA853}" destId="{F9E16790-3747-4007-AE4A-8D9D6B2523E2}" srcOrd="0" destOrd="0" presId="urn:microsoft.com/office/officeart/2005/8/layout/orgChart1"/>
    <dgm:cxn modelId="{B0A02A98-9C54-4FD0-BBD8-4E1DAB248A70}" type="presParOf" srcId="{FDB587C4-39EF-4048-907B-687EE0AAA853}" destId="{76DA5419-B579-40B8-823D-69D828ABCA6E}" srcOrd="1" destOrd="0" presId="urn:microsoft.com/office/officeart/2005/8/layout/orgChart1"/>
    <dgm:cxn modelId="{2D4EF977-1EA6-4D95-ACF9-5D929B90D7B6}" type="presParOf" srcId="{84C3C80B-5FE0-4477-BFA0-C4719E73CFDD}" destId="{0626737A-A391-4540-9D8F-F63154D2DC76}" srcOrd="1" destOrd="0" presId="urn:microsoft.com/office/officeart/2005/8/layout/orgChart1"/>
    <dgm:cxn modelId="{DE18B7AA-A6A8-461E-B3EE-45FE377855AD}" type="presParOf" srcId="{84C3C80B-5FE0-4477-BFA0-C4719E73CFDD}" destId="{94B578C6-2A91-4B83-9E4B-9DF1B3DCD0E2}" srcOrd="2" destOrd="0" presId="urn:microsoft.com/office/officeart/2005/8/layout/orgChart1"/>
    <dgm:cxn modelId="{A9E91F86-CC26-4E99-98DB-269CB9E4FC3D}" type="presParOf" srcId="{FF9E6436-9577-4C65-BB44-5B6D73A59FFE}" destId="{DA3CAF94-9AA6-48E0-88BA-11A5DF6081A9}" srcOrd="2" destOrd="0" presId="urn:microsoft.com/office/officeart/2005/8/layout/orgChart1"/>
    <dgm:cxn modelId="{2082AEBF-C222-4366-886A-C931B0F2EF28}" type="presParOf" srcId="{FF9E6436-9577-4C65-BB44-5B6D73A59FFE}" destId="{859D17C9-F0A3-448D-A45B-7CA46300AEE3}" srcOrd="3" destOrd="0" presId="urn:microsoft.com/office/officeart/2005/8/layout/orgChart1"/>
    <dgm:cxn modelId="{35183F41-F140-43E9-B9AE-15E8D420BAAD}" type="presParOf" srcId="{859D17C9-F0A3-448D-A45B-7CA46300AEE3}" destId="{A6F87CEF-6545-45DE-8978-83B5B1E4504B}" srcOrd="0" destOrd="0" presId="urn:microsoft.com/office/officeart/2005/8/layout/orgChart1"/>
    <dgm:cxn modelId="{1B5B1D8C-D383-4AF4-8121-B1EAFF5AD91E}" type="presParOf" srcId="{A6F87CEF-6545-45DE-8978-83B5B1E4504B}" destId="{E367E562-8489-4853-B566-D477BB5EEE35}" srcOrd="0" destOrd="0" presId="urn:microsoft.com/office/officeart/2005/8/layout/orgChart1"/>
    <dgm:cxn modelId="{6D680FE1-34DC-4EA5-9CC7-928F94AE3632}" type="presParOf" srcId="{A6F87CEF-6545-45DE-8978-83B5B1E4504B}" destId="{8BC73264-8B85-4FAA-AA2E-A8DBCC9D8A1D}" srcOrd="1" destOrd="0" presId="urn:microsoft.com/office/officeart/2005/8/layout/orgChart1"/>
    <dgm:cxn modelId="{658138A0-5938-4D1D-8368-D91119E5144E}" type="presParOf" srcId="{859D17C9-F0A3-448D-A45B-7CA46300AEE3}" destId="{5DABC22B-0C34-468E-8651-D5CCC0AF3F9C}" srcOrd="1" destOrd="0" presId="urn:microsoft.com/office/officeart/2005/8/layout/orgChart1"/>
    <dgm:cxn modelId="{F3C09C3D-7F29-4F87-8A07-7BE5264AEBFE}" type="presParOf" srcId="{859D17C9-F0A3-448D-A45B-7CA46300AEE3}" destId="{B28536DD-9FA2-48A5-835A-5A46813A29BF}" srcOrd="2" destOrd="0" presId="urn:microsoft.com/office/officeart/2005/8/layout/orgChart1"/>
    <dgm:cxn modelId="{E3C27DE8-E327-4C11-BEB3-D0C2828E671B}" type="presParOf" srcId="{FF9E6436-9577-4C65-BB44-5B6D73A59FFE}" destId="{FE7D5B38-6322-4CDA-BECE-CB9BB57C927F}" srcOrd="4" destOrd="0" presId="urn:microsoft.com/office/officeart/2005/8/layout/orgChart1"/>
    <dgm:cxn modelId="{47002A61-435C-475F-890F-2B0708BC1E09}" type="presParOf" srcId="{FF9E6436-9577-4C65-BB44-5B6D73A59FFE}" destId="{42CBC3EE-29D3-4F39-9927-0FF2E4A5E61A}" srcOrd="5" destOrd="0" presId="urn:microsoft.com/office/officeart/2005/8/layout/orgChart1"/>
    <dgm:cxn modelId="{90EFCD32-C6F4-4A06-A225-73DD4D4A5E18}" type="presParOf" srcId="{42CBC3EE-29D3-4F39-9927-0FF2E4A5E61A}" destId="{A3C0E444-C82E-473E-A258-E70CE2E16715}" srcOrd="0" destOrd="0" presId="urn:microsoft.com/office/officeart/2005/8/layout/orgChart1"/>
    <dgm:cxn modelId="{EC9A2E87-3AC3-4B2A-9CDF-20BFF0D76B7C}" type="presParOf" srcId="{A3C0E444-C82E-473E-A258-E70CE2E16715}" destId="{DBB76C5D-4BFE-4135-8503-BE1A1759C86B}" srcOrd="0" destOrd="0" presId="urn:microsoft.com/office/officeart/2005/8/layout/orgChart1"/>
    <dgm:cxn modelId="{21528FC4-5A2B-499C-B084-C0ADA46A7F2B}" type="presParOf" srcId="{A3C0E444-C82E-473E-A258-E70CE2E16715}" destId="{4DC89F40-128F-4FAB-8784-2304E9BE025B}" srcOrd="1" destOrd="0" presId="urn:microsoft.com/office/officeart/2005/8/layout/orgChart1"/>
    <dgm:cxn modelId="{73CAAD03-7A09-479C-A641-C110100BC13A}" type="presParOf" srcId="{42CBC3EE-29D3-4F39-9927-0FF2E4A5E61A}" destId="{5AB6A7E8-7D96-40AE-9035-B7434A8A6A29}" srcOrd="1" destOrd="0" presId="urn:microsoft.com/office/officeart/2005/8/layout/orgChart1"/>
    <dgm:cxn modelId="{F904803F-B943-42F7-8F3D-244FADB5812D}" type="presParOf" srcId="{42CBC3EE-29D3-4F39-9927-0FF2E4A5E61A}" destId="{00D3744F-010E-4411-AE5C-31FA5D011402}" srcOrd="2" destOrd="0" presId="urn:microsoft.com/office/officeart/2005/8/layout/orgChart1"/>
    <dgm:cxn modelId="{19F471FE-E0E9-4425-9011-0D98652B6923}" type="presParOf" srcId="{6194384F-7344-4490-A17E-A58F2717ABB1}" destId="{32356D6A-6BED-455B-B750-AA25B87780F6}" srcOrd="2" destOrd="0" presId="urn:microsoft.com/office/officeart/2005/8/layout/orgChart1"/>
    <dgm:cxn modelId="{AC5C4714-8B74-4D3F-BEBB-5184B247D894}" type="presParOf" srcId="{32356D6A-6BED-455B-B750-AA25B87780F6}" destId="{05D0D208-1200-464D-BA16-602C4D74E6D2}" srcOrd="0" destOrd="0" presId="urn:microsoft.com/office/officeart/2005/8/layout/orgChart1"/>
    <dgm:cxn modelId="{06903F31-7C11-45A7-A702-DFA9C8E9EBD1}" type="presParOf" srcId="{32356D6A-6BED-455B-B750-AA25B87780F6}" destId="{EC1B9B9A-D5F9-4A96-88BE-E73ACA26E768}" srcOrd="1" destOrd="0" presId="urn:microsoft.com/office/officeart/2005/8/layout/orgChart1"/>
    <dgm:cxn modelId="{8EAFE37A-7D90-4304-9CDD-9EB29B388D45}" type="presParOf" srcId="{EC1B9B9A-D5F9-4A96-88BE-E73ACA26E768}" destId="{8651C2C5-EBD4-4810-8CFD-26DC5289E210}" srcOrd="0" destOrd="0" presId="urn:microsoft.com/office/officeart/2005/8/layout/orgChart1"/>
    <dgm:cxn modelId="{0207E301-366F-4F3C-8763-8AFF430F115E}" type="presParOf" srcId="{8651C2C5-EBD4-4810-8CFD-26DC5289E210}" destId="{83B5B2A1-B6DE-47C6-8B4D-0A38590176A0}" srcOrd="0" destOrd="0" presId="urn:microsoft.com/office/officeart/2005/8/layout/orgChart1"/>
    <dgm:cxn modelId="{22369808-E85B-4667-BBB3-51087780D1F1}" type="presParOf" srcId="{8651C2C5-EBD4-4810-8CFD-26DC5289E210}" destId="{71590932-1B22-4B49-A2CF-9756CD171B0F}" srcOrd="1" destOrd="0" presId="urn:microsoft.com/office/officeart/2005/8/layout/orgChart1"/>
    <dgm:cxn modelId="{58220034-83F3-4E69-B5F5-883517789EBE}" type="presParOf" srcId="{EC1B9B9A-D5F9-4A96-88BE-E73ACA26E768}" destId="{8137B29D-EF38-4368-968E-CC16F229806E}" srcOrd="1" destOrd="0" presId="urn:microsoft.com/office/officeart/2005/8/layout/orgChart1"/>
    <dgm:cxn modelId="{FED74299-A91E-46B1-91CA-5A63B80B7274}" type="presParOf" srcId="{EC1B9B9A-D5F9-4A96-88BE-E73ACA26E768}" destId="{1E714D84-E768-4285-BFD0-9AD70A0BEDCF}" srcOrd="2" destOrd="0" presId="urn:microsoft.com/office/officeart/2005/8/layout/orgChar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6EC19C-59B5-4646-A293-8D1798B2CA0B}"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n-IN"/>
        </a:p>
      </dgm:t>
    </dgm:pt>
    <dgm:pt modelId="{6548A9CC-AA53-4467-8EF1-4013DB237DFD}">
      <dgm:prSet phldrT="[Text]"/>
      <dgm:spPr/>
      <dgm:t>
        <a:bodyPr/>
        <a:lstStyle/>
        <a:p>
          <a:r>
            <a:rPr lang="en-IN" b="1" dirty="0" smtClean="0">
              <a:solidFill>
                <a:schemeClr val="bg1"/>
              </a:solidFill>
            </a:rPr>
            <a:t>Appointing the District Fisheries Officer of all the Districts as District Managers: </a:t>
          </a:r>
          <a:endParaRPr lang="en-IN" dirty="0">
            <a:solidFill>
              <a:schemeClr val="bg1"/>
            </a:solidFill>
          </a:endParaRPr>
        </a:p>
      </dgm:t>
    </dgm:pt>
    <dgm:pt modelId="{53D79801-60C9-4993-8E1B-01B3C31FA4F3}" type="parTrans" cxnId="{7768BBE8-2902-4C0F-B653-2A83FBCA5B06}">
      <dgm:prSet/>
      <dgm:spPr/>
      <dgm:t>
        <a:bodyPr/>
        <a:lstStyle/>
        <a:p>
          <a:endParaRPr lang="en-IN"/>
        </a:p>
      </dgm:t>
    </dgm:pt>
    <dgm:pt modelId="{97C7DCA8-7B27-4BAD-9994-BC353B1B7879}" type="sibTrans" cxnId="{7768BBE8-2902-4C0F-B653-2A83FBCA5B06}">
      <dgm:prSet/>
      <dgm:spPr/>
      <dgm:t>
        <a:bodyPr/>
        <a:lstStyle/>
        <a:p>
          <a:endParaRPr lang="en-IN"/>
        </a:p>
      </dgm:t>
    </dgm:pt>
    <dgm:pt modelId="{0373B37A-F4C6-43C8-9C73-3FB707AEA82E}">
      <dgm:prSet phldrT="[Text]" custT="1"/>
      <dgm:spPr/>
      <dgm:t>
        <a:bodyPr/>
        <a:lstStyle/>
        <a:p>
          <a:pPr algn="l"/>
          <a:r>
            <a:rPr lang="en-IN" sz="1400" b="1" dirty="0" smtClean="0">
              <a:solidFill>
                <a:srgbClr val="002060"/>
              </a:solidFill>
            </a:rPr>
            <a:t> </a:t>
          </a:r>
          <a:r>
            <a:rPr lang="en-IN" sz="1400" b="1" dirty="0" smtClean="0">
              <a:solidFill>
                <a:schemeClr val="bg1"/>
              </a:solidFill>
            </a:rPr>
            <a:t>(DFO) will be appointed as District Managers to TSFCOF for implementation  of Scheme(IFDS) in the District</a:t>
          </a:r>
          <a:r>
            <a:rPr lang="en-IN" sz="1200" b="1" dirty="0" smtClean="0">
              <a:solidFill>
                <a:schemeClr val="bg1"/>
              </a:solidFill>
            </a:rPr>
            <a:t>. </a:t>
          </a:r>
          <a:endParaRPr lang="en-IN" sz="1200" b="1" dirty="0">
            <a:solidFill>
              <a:schemeClr val="bg1"/>
            </a:solidFill>
          </a:endParaRPr>
        </a:p>
      </dgm:t>
    </dgm:pt>
    <dgm:pt modelId="{69524C3F-AC97-4530-80B1-8D8FD06DF5BE}" type="parTrans" cxnId="{1EDDAF4A-FD64-49B2-B5FD-BD0801BAF713}">
      <dgm:prSet/>
      <dgm:spPr/>
      <dgm:t>
        <a:bodyPr/>
        <a:lstStyle/>
        <a:p>
          <a:endParaRPr lang="en-IN"/>
        </a:p>
      </dgm:t>
    </dgm:pt>
    <dgm:pt modelId="{17332B5C-82CC-4805-BA63-826103EE1976}" type="sibTrans" cxnId="{1EDDAF4A-FD64-49B2-B5FD-BD0801BAF713}">
      <dgm:prSet/>
      <dgm:spPr/>
      <dgm:t>
        <a:bodyPr/>
        <a:lstStyle/>
        <a:p>
          <a:endParaRPr lang="en-IN"/>
        </a:p>
      </dgm:t>
    </dgm:pt>
    <dgm:pt modelId="{AD41D548-5376-47C2-8AF0-DFB983C84451}">
      <dgm:prSet phldrT="[Text]"/>
      <dgm:spPr/>
      <dgm:t>
        <a:bodyPr/>
        <a:lstStyle/>
        <a:p>
          <a:r>
            <a:rPr lang="en-US" b="1" dirty="0" smtClean="0"/>
            <a:t>Components wise online system-beneficiary contribution-individual-group-</a:t>
          </a:r>
          <a:r>
            <a:rPr lang="en-US" b="1" dirty="0" err="1" smtClean="0"/>
            <a:t>sociaty</a:t>
          </a:r>
          <a:r>
            <a:rPr lang="en-US" b="1" dirty="0" smtClean="0"/>
            <a:t> form</a:t>
          </a:r>
          <a:endParaRPr lang="en-IN" b="1" dirty="0"/>
        </a:p>
      </dgm:t>
    </dgm:pt>
    <dgm:pt modelId="{ABACC5CB-28FA-4FAA-866F-435195B77EB3}" type="parTrans" cxnId="{77176B35-75B4-4325-B614-F75DA7CE7192}">
      <dgm:prSet/>
      <dgm:spPr/>
      <dgm:t>
        <a:bodyPr/>
        <a:lstStyle/>
        <a:p>
          <a:endParaRPr lang="en-IN"/>
        </a:p>
      </dgm:t>
    </dgm:pt>
    <dgm:pt modelId="{6007FE08-114E-4AF7-A6D6-701FECE208A1}" type="sibTrans" cxnId="{77176B35-75B4-4325-B614-F75DA7CE7192}">
      <dgm:prSet/>
      <dgm:spPr/>
      <dgm:t>
        <a:bodyPr/>
        <a:lstStyle/>
        <a:p>
          <a:endParaRPr lang="en-IN"/>
        </a:p>
      </dgm:t>
    </dgm:pt>
    <dgm:pt modelId="{275408AA-D4BF-4720-84F7-5A619DDCDFDF}">
      <dgm:prSet phldrT="[Text]"/>
      <dgm:spPr/>
      <dgm:t>
        <a:bodyPr/>
        <a:lstStyle/>
        <a:p>
          <a:r>
            <a:rPr lang="en-US" b="1" dirty="0" smtClean="0"/>
            <a:t>District collector monitor the DLSC and SLSC components-sanction orders-grounding of units</a:t>
          </a:r>
          <a:endParaRPr lang="en-IN" b="1" dirty="0"/>
        </a:p>
      </dgm:t>
    </dgm:pt>
    <dgm:pt modelId="{793567D9-E047-4A54-A9B9-86CCFE5E4668}" type="parTrans" cxnId="{A30F7BB6-A654-4983-A90D-07406D01F9EA}">
      <dgm:prSet/>
      <dgm:spPr/>
      <dgm:t>
        <a:bodyPr/>
        <a:lstStyle/>
        <a:p>
          <a:endParaRPr lang="en-IN"/>
        </a:p>
      </dgm:t>
    </dgm:pt>
    <dgm:pt modelId="{7CE7C6F3-3670-4868-9E6D-2757AEB5163D}" type="sibTrans" cxnId="{A30F7BB6-A654-4983-A90D-07406D01F9EA}">
      <dgm:prSet/>
      <dgm:spPr/>
      <dgm:t>
        <a:bodyPr/>
        <a:lstStyle/>
        <a:p>
          <a:endParaRPr lang="en-IN"/>
        </a:p>
      </dgm:t>
    </dgm:pt>
    <dgm:pt modelId="{2A505FAE-AE36-4980-83F7-6AC58C33E905}">
      <dgm:prSet phldrT="[Text]"/>
      <dgm:spPr/>
      <dgm:t>
        <a:bodyPr/>
        <a:lstStyle/>
        <a:p>
          <a:pPr algn="l"/>
          <a:r>
            <a:rPr lang="en-IN" b="1" dirty="0" smtClean="0">
              <a:solidFill>
                <a:schemeClr val="bg1"/>
              </a:solidFill>
            </a:rPr>
            <a:t>Department of Fisheries will provide departmental field staff  .TSFCOF shall provide one data entry operator and computer to each district. </a:t>
          </a:r>
          <a:endParaRPr lang="en-IN" b="1" dirty="0">
            <a:solidFill>
              <a:schemeClr val="bg1"/>
            </a:solidFill>
          </a:endParaRPr>
        </a:p>
      </dgm:t>
    </dgm:pt>
    <dgm:pt modelId="{5FEFAEE7-6DE0-496B-BF21-4C2D438DF40F}" type="parTrans" cxnId="{97AA98BA-EAE8-4FC5-8E93-283F64CDAE80}">
      <dgm:prSet/>
      <dgm:spPr/>
      <dgm:t>
        <a:bodyPr/>
        <a:lstStyle/>
        <a:p>
          <a:endParaRPr lang="en-IN"/>
        </a:p>
      </dgm:t>
    </dgm:pt>
    <dgm:pt modelId="{C44E115E-950F-4B52-BA79-556790F1658A}" type="sibTrans" cxnId="{97AA98BA-EAE8-4FC5-8E93-283F64CDAE80}">
      <dgm:prSet/>
      <dgm:spPr/>
      <dgm:t>
        <a:bodyPr/>
        <a:lstStyle/>
        <a:p>
          <a:endParaRPr lang="en-IN"/>
        </a:p>
      </dgm:t>
    </dgm:pt>
    <dgm:pt modelId="{452A957B-F156-4889-98A7-D39F440E934A}">
      <dgm:prSet phldrT="[Text]"/>
      <dgm:spPr/>
      <dgm:t>
        <a:bodyPr/>
        <a:lstStyle/>
        <a:p>
          <a:pPr algn="just"/>
          <a:r>
            <a:rPr lang="en-IN" b="1" dirty="0" smtClean="0">
              <a:solidFill>
                <a:schemeClr val="bg1"/>
              </a:solidFill>
            </a:rPr>
            <a:t>Administrative expenditure for implementation of scheme shall be met from Project funds earmarked for this purpose</a:t>
          </a:r>
          <a:endParaRPr lang="en-IN" dirty="0">
            <a:solidFill>
              <a:schemeClr val="bg1"/>
            </a:solidFill>
          </a:endParaRPr>
        </a:p>
      </dgm:t>
    </dgm:pt>
    <dgm:pt modelId="{792A0A8F-E304-465F-A951-8D6032E43C6B}" type="parTrans" cxnId="{00004847-0886-44F6-A194-1433F663D791}">
      <dgm:prSet/>
      <dgm:spPr/>
      <dgm:t>
        <a:bodyPr/>
        <a:lstStyle/>
        <a:p>
          <a:endParaRPr lang="en-IN"/>
        </a:p>
      </dgm:t>
    </dgm:pt>
    <dgm:pt modelId="{E4A5A38E-C130-400B-8ACC-5CCAFB45CD45}" type="sibTrans" cxnId="{00004847-0886-44F6-A194-1433F663D791}">
      <dgm:prSet/>
      <dgm:spPr/>
      <dgm:t>
        <a:bodyPr/>
        <a:lstStyle/>
        <a:p>
          <a:endParaRPr lang="en-IN"/>
        </a:p>
      </dgm:t>
    </dgm:pt>
    <dgm:pt modelId="{744ABF9D-61AD-4682-9F40-0BE14395905A}" type="pres">
      <dgm:prSet presAssocID="{5D6EC19C-59B5-4646-A293-8D1798B2CA0B}" presName="diagram" presStyleCnt="0">
        <dgm:presLayoutVars>
          <dgm:chPref val="1"/>
          <dgm:dir/>
          <dgm:animOne val="branch"/>
          <dgm:animLvl val="lvl"/>
          <dgm:resizeHandles val="exact"/>
        </dgm:presLayoutVars>
      </dgm:prSet>
      <dgm:spPr/>
      <dgm:t>
        <a:bodyPr/>
        <a:lstStyle/>
        <a:p>
          <a:endParaRPr lang="en-US"/>
        </a:p>
      </dgm:t>
    </dgm:pt>
    <dgm:pt modelId="{4FD0E407-0152-44F7-B834-0140D54FBA5D}" type="pres">
      <dgm:prSet presAssocID="{6548A9CC-AA53-4467-8EF1-4013DB237DFD}" presName="root1" presStyleCnt="0"/>
      <dgm:spPr/>
    </dgm:pt>
    <dgm:pt modelId="{9D358663-0F0B-4719-A593-224F9577DC5D}" type="pres">
      <dgm:prSet presAssocID="{6548A9CC-AA53-4467-8EF1-4013DB237DFD}" presName="LevelOneTextNode" presStyleLbl="node0" presStyleIdx="0" presStyleCnt="1" custScaleY="150980">
        <dgm:presLayoutVars>
          <dgm:chPref val="3"/>
        </dgm:presLayoutVars>
      </dgm:prSet>
      <dgm:spPr/>
      <dgm:t>
        <a:bodyPr/>
        <a:lstStyle/>
        <a:p>
          <a:endParaRPr lang="en-IN"/>
        </a:p>
      </dgm:t>
    </dgm:pt>
    <dgm:pt modelId="{B2D80DBD-0DC6-4461-B733-AC2E8C66EB95}" type="pres">
      <dgm:prSet presAssocID="{6548A9CC-AA53-4467-8EF1-4013DB237DFD}" presName="level2hierChild" presStyleCnt="0"/>
      <dgm:spPr/>
    </dgm:pt>
    <dgm:pt modelId="{2470546A-C423-49D9-B4C5-E83FFD6C8980}" type="pres">
      <dgm:prSet presAssocID="{69524C3F-AC97-4530-80B1-8D8FD06DF5BE}" presName="conn2-1" presStyleLbl="parChTrans1D2" presStyleIdx="0" presStyleCnt="2"/>
      <dgm:spPr/>
      <dgm:t>
        <a:bodyPr/>
        <a:lstStyle/>
        <a:p>
          <a:endParaRPr lang="en-US"/>
        </a:p>
      </dgm:t>
    </dgm:pt>
    <dgm:pt modelId="{141B97B0-6EF1-4474-8713-32437B328B5B}" type="pres">
      <dgm:prSet presAssocID="{69524C3F-AC97-4530-80B1-8D8FD06DF5BE}" presName="connTx" presStyleLbl="parChTrans1D2" presStyleIdx="0" presStyleCnt="2"/>
      <dgm:spPr/>
      <dgm:t>
        <a:bodyPr/>
        <a:lstStyle/>
        <a:p>
          <a:endParaRPr lang="en-US"/>
        </a:p>
      </dgm:t>
    </dgm:pt>
    <dgm:pt modelId="{048D9DD3-E9CB-4E46-AC44-28FCDC43BBF4}" type="pres">
      <dgm:prSet presAssocID="{0373B37A-F4C6-43C8-9C73-3FB707AEA82E}" presName="root2" presStyleCnt="0"/>
      <dgm:spPr/>
    </dgm:pt>
    <dgm:pt modelId="{5D2861C1-397F-4C5B-9B4B-96BF41895CD0}" type="pres">
      <dgm:prSet presAssocID="{0373B37A-F4C6-43C8-9C73-3FB707AEA82E}" presName="LevelTwoTextNode" presStyleLbl="node2" presStyleIdx="0" presStyleCnt="2" custScaleY="153634">
        <dgm:presLayoutVars>
          <dgm:chPref val="3"/>
        </dgm:presLayoutVars>
      </dgm:prSet>
      <dgm:spPr/>
      <dgm:t>
        <a:bodyPr/>
        <a:lstStyle/>
        <a:p>
          <a:endParaRPr lang="en-IN"/>
        </a:p>
      </dgm:t>
    </dgm:pt>
    <dgm:pt modelId="{515239CF-0C41-4F80-BB0C-74C02C3E92D0}" type="pres">
      <dgm:prSet presAssocID="{0373B37A-F4C6-43C8-9C73-3FB707AEA82E}" presName="level3hierChild" presStyleCnt="0"/>
      <dgm:spPr/>
    </dgm:pt>
    <dgm:pt modelId="{DF3F9619-2277-4AEE-93D1-7B84BB82B568}" type="pres">
      <dgm:prSet presAssocID="{ABACC5CB-28FA-4FAA-866F-435195B77EB3}" presName="conn2-1" presStyleLbl="parChTrans1D3" presStyleIdx="0" presStyleCnt="3"/>
      <dgm:spPr/>
      <dgm:t>
        <a:bodyPr/>
        <a:lstStyle/>
        <a:p>
          <a:endParaRPr lang="en-US"/>
        </a:p>
      </dgm:t>
    </dgm:pt>
    <dgm:pt modelId="{544AEFB8-0AB3-4874-9DD7-18F321DC9240}" type="pres">
      <dgm:prSet presAssocID="{ABACC5CB-28FA-4FAA-866F-435195B77EB3}" presName="connTx" presStyleLbl="parChTrans1D3" presStyleIdx="0" presStyleCnt="3"/>
      <dgm:spPr/>
      <dgm:t>
        <a:bodyPr/>
        <a:lstStyle/>
        <a:p>
          <a:endParaRPr lang="en-US"/>
        </a:p>
      </dgm:t>
    </dgm:pt>
    <dgm:pt modelId="{1D3CDAC9-252C-4B81-A2FE-5A6E81E7698A}" type="pres">
      <dgm:prSet presAssocID="{AD41D548-5376-47C2-8AF0-DFB983C84451}" presName="root2" presStyleCnt="0"/>
      <dgm:spPr/>
    </dgm:pt>
    <dgm:pt modelId="{73D45781-607C-4BDF-A9A5-B090CAF00F45}" type="pres">
      <dgm:prSet presAssocID="{AD41D548-5376-47C2-8AF0-DFB983C84451}" presName="LevelTwoTextNode" presStyleLbl="node3" presStyleIdx="0" presStyleCnt="3">
        <dgm:presLayoutVars>
          <dgm:chPref val="3"/>
        </dgm:presLayoutVars>
      </dgm:prSet>
      <dgm:spPr/>
      <dgm:t>
        <a:bodyPr/>
        <a:lstStyle/>
        <a:p>
          <a:endParaRPr lang="en-IN"/>
        </a:p>
      </dgm:t>
    </dgm:pt>
    <dgm:pt modelId="{1B74F490-E452-4D42-89A5-369BCD25C554}" type="pres">
      <dgm:prSet presAssocID="{AD41D548-5376-47C2-8AF0-DFB983C84451}" presName="level3hierChild" presStyleCnt="0"/>
      <dgm:spPr/>
    </dgm:pt>
    <dgm:pt modelId="{7EFE337A-E860-4C95-9971-BD64E241DF75}" type="pres">
      <dgm:prSet presAssocID="{793567D9-E047-4A54-A9B9-86CCFE5E4668}" presName="conn2-1" presStyleLbl="parChTrans1D3" presStyleIdx="1" presStyleCnt="3"/>
      <dgm:spPr/>
      <dgm:t>
        <a:bodyPr/>
        <a:lstStyle/>
        <a:p>
          <a:endParaRPr lang="en-US"/>
        </a:p>
      </dgm:t>
    </dgm:pt>
    <dgm:pt modelId="{A52ABF89-8179-4BD7-BB7E-18C5D7525330}" type="pres">
      <dgm:prSet presAssocID="{793567D9-E047-4A54-A9B9-86CCFE5E4668}" presName="connTx" presStyleLbl="parChTrans1D3" presStyleIdx="1" presStyleCnt="3"/>
      <dgm:spPr/>
      <dgm:t>
        <a:bodyPr/>
        <a:lstStyle/>
        <a:p>
          <a:endParaRPr lang="en-US"/>
        </a:p>
      </dgm:t>
    </dgm:pt>
    <dgm:pt modelId="{AE6161C4-36F4-4477-AFFE-D968C5CCFD17}" type="pres">
      <dgm:prSet presAssocID="{275408AA-D4BF-4720-84F7-5A619DDCDFDF}" presName="root2" presStyleCnt="0"/>
      <dgm:spPr/>
    </dgm:pt>
    <dgm:pt modelId="{72CC0C03-FEBB-458C-B3D0-95987C8D9A00}" type="pres">
      <dgm:prSet presAssocID="{275408AA-D4BF-4720-84F7-5A619DDCDFDF}" presName="LevelTwoTextNode" presStyleLbl="node3" presStyleIdx="1" presStyleCnt="3">
        <dgm:presLayoutVars>
          <dgm:chPref val="3"/>
        </dgm:presLayoutVars>
      </dgm:prSet>
      <dgm:spPr/>
      <dgm:t>
        <a:bodyPr/>
        <a:lstStyle/>
        <a:p>
          <a:endParaRPr lang="en-IN"/>
        </a:p>
      </dgm:t>
    </dgm:pt>
    <dgm:pt modelId="{F83D6295-BA13-4954-A326-FFB2FC861482}" type="pres">
      <dgm:prSet presAssocID="{275408AA-D4BF-4720-84F7-5A619DDCDFDF}" presName="level3hierChild" presStyleCnt="0"/>
      <dgm:spPr/>
    </dgm:pt>
    <dgm:pt modelId="{92F19D2D-FD82-44BE-B7A5-F39D20368652}" type="pres">
      <dgm:prSet presAssocID="{5FEFAEE7-6DE0-496B-BF21-4C2D438DF40F}" presName="conn2-1" presStyleLbl="parChTrans1D2" presStyleIdx="1" presStyleCnt="2"/>
      <dgm:spPr/>
      <dgm:t>
        <a:bodyPr/>
        <a:lstStyle/>
        <a:p>
          <a:endParaRPr lang="en-US"/>
        </a:p>
      </dgm:t>
    </dgm:pt>
    <dgm:pt modelId="{F84183B3-37CC-4A0E-A002-13DBFA442740}" type="pres">
      <dgm:prSet presAssocID="{5FEFAEE7-6DE0-496B-BF21-4C2D438DF40F}" presName="connTx" presStyleLbl="parChTrans1D2" presStyleIdx="1" presStyleCnt="2"/>
      <dgm:spPr/>
      <dgm:t>
        <a:bodyPr/>
        <a:lstStyle/>
        <a:p>
          <a:endParaRPr lang="en-US"/>
        </a:p>
      </dgm:t>
    </dgm:pt>
    <dgm:pt modelId="{42AFCF9F-6442-49F3-8990-3AB2821DBC99}" type="pres">
      <dgm:prSet presAssocID="{2A505FAE-AE36-4980-83F7-6AC58C33E905}" presName="root2" presStyleCnt="0"/>
      <dgm:spPr/>
    </dgm:pt>
    <dgm:pt modelId="{08DABDE9-37F2-4BF2-B85B-E3829575EB5D}" type="pres">
      <dgm:prSet presAssocID="{2A505FAE-AE36-4980-83F7-6AC58C33E905}" presName="LevelTwoTextNode" presStyleLbl="node2" presStyleIdx="1" presStyleCnt="2" custScaleY="151995">
        <dgm:presLayoutVars>
          <dgm:chPref val="3"/>
        </dgm:presLayoutVars>
      </dgm:prSet>
      <dgm:spPr/>
      <dgm:t>
        <a:bodyPr/>
        <a:lstStyle/>
        <a:p>
          <a:endParaRPr lang="en-IN"/>
        </a:p>
      </dgm:t>
    </dgm:pt>
    <dgm:pt modelId="{ACB9BF00-B78C-454B-8E84-55CC92EF3778}" type="pres">
      <dgm:prSet presAssocID="{2A505FAE-AE36-4980-83F7-6AC58C33E905}" presName="level3hierChild" presStyleCnt="0"/>
      <dgm:spPr/>
    </dgm:pt>
    <dgm:pt modelId="{F50F03AA-671A-47DC-AFE0-AEFD7BC5A99E}" type="pres">
      <dgm:prSet presAssocID="{792A0A8F-E304-465F-A951-8D6032E43C6B}" presName="conn2-1" presStyleLbl="parChTrans1D3" presStyleIdx="2" presStyleCnt="3"/>
      <dgm:spPr/>
      <dgm:t>
        <a:bodyPr/>
        <a:lstStyle/>
        <a:p>
          <a:endParaRPr lang="en-US"/>
        </a:p>
      </dgm:t>
    </dgm:pt>
    <dgm:pt modelId="{77FE2DFB-5AC1-41A0-8101-7380845FAC3A}" type="pres">
      <dgm:prSet presAssocID="{792A0A8F-E304-465F-A951-8D6032E43C6B}" presName="connTx" presStyleLbl="parChTrans1D3" presStyleIdx="2" presStyleCnt="3"/>
      <dgm:spPr/>
      <dgm:t>
        <a:bodyPr/>
        <a:lstStyle/>
        <a:p>
          <a:endParaRPr lang="en-US"/>
        </a:p>
      </dgm:t>
    </dgm:pt>
    <dgm:pt modelId="{B9D65B39-B29B-4F43-8AE8-EC85F939A6CF}" type="pres">
      <dgm:prSet presAssocID="{452A957B-F156-4889-98A7-D39F440E934A}" presName="root2" presStyleCnt="0"/>
      <dgm:spPr/>
    </dgm:pt>
    <dgm:pt modelId="{21AAE0F0-EBDB-4E2D-B61A-893F6E0B416F}" type="pres">
      <dgm:prSet presAssocID="{452A957B-F156-4889-98A7-D39F440E934A}" presName="LevelTwoTextNode" presStyleLbl="node3" presStyleIdx="2" presStyleCnt="3" custScaleY="151578">
        <dgm:presLayoutVars>
          <dgm:chPref val="3"/>
        </dgm:presLayoutVars>
      </dgm:prSet>
      <dgm:spPr/>
      <dgm:t>
        <a:bodyPr/>
        <a:lstStyle/>
        <a:p>
          <a:endParaRPr lang="en-IN"/>
        </a:p>
      </dgm:t>
    </dgm:pt>
    <dgm:pt modelId="{46BC98F1-BA70-410E-8336-8F1C3F2C7A83}" type="pres">
      <dgm:prSet presAssocID="{452A957B-F156-4889-98A7-D39F440E934A}" presName="level3hierChild" presStyleCnt="0"/>
      <dgm:spPr/>
    </dgm:pt>
  </dgm:ptLst>
  <dgm:cxnLst>
    <dgm:cxn modelId="{7768BBE8-2902-4C0F-B653-2A83FBCA5B06}" srcId="{5D6EC19C-59B5-4646-A293-8D1798B2CA0B}" destId="{6548A9CC-AA53-4467-8EF1-4013DB237DFD}" srcOrd="0" destOrd="0" parTransId="{53D79801-60C9-4993-8E1B-01B3C31FA4F3}" sibTransId="{97C7DCA8-7B27-4BAD-9994-BC353B1B7879}"/>
    <dgm:cxn modelId="{20034431-DCBC-4D41-8F98-33160CF73E85}" type="presOf" srcId="{2A505FAE-AE36-4980-83F7-6AC58C33E905}" destId="{08DABDE9-37F2-4BF2-B85B-E3829575EB5D}" srcOrd="0" destOrd="0" presId="urn:microsoft.com/office/officeart/2005/8/layout/hierarchy2"/>
    <dgm:cxn modelId="{A4B444AD-CE1B-4684-B1C2-4EBD81419344}" type="presOf" srcId="{5FEFAEE7-6DE0-496B-BF21-4C2D438DF40F}" destId="{F84183B3-37CC-4A0E-A002-13DBFA442740}" srcOrd="1" destOrd="0" presId="urn:microsoft.com/office/officeart/2005/8/layout/hierarchy2"/>
    <dgm:cxn modelId="{97AA98BA-EAE8-4FC5-8E93-283F64CDAE80}" srcId="{6548A9CC-AA53-4467-8EF1-4013DB237DFD}" destId="{2A505FAE-AE36-4980-83F7-6AC58C33E905}" srcOrd="1" destOrd="0" parTransId="{5FEFAEE7-6DE0-496B-BF21-4C2D438DF40F}" sibTransId="{C44E115E-950F-4B52-BA79-556790F1658A}"/>
    <dgm:cxn modelId="{3CC60E1D-775F-4402-9976-56C61D0D20CF}" type="presOf" srcId="{6548A9CC-AA53-4467-8EF1-4013DB237DFD}" destId="{9D358663-0F0B-4719-A593-224F9577DC5D}" srcOrd="0" destOrd="0" presId="urn:microsoft.com/office/officeart/2005/8/layout/hierarchy2"/>
    <dgm:cxn modelId="{7B01161E-75C8-4D28-8E23-91CC657D190E}" type="presOf" srcId="{5FEFAEE7-6DE0-496B-BF21-4C2D438DF40F}" destId="{92F19D2D-FD82-44BE-B7A5-F39D20368652}" srcOrd="0" destOrd="0" presId="urn:microsoft.com/office/officeart/2005/8/layout/hierarchy2"/>
    <dgm:cxn modelId="{E98E0B13-7FC1-471F-BE88-C177D07A4860}" type="presOf" srcId="{ABACC5CB-28FA-4FAA-866F-435195B77EB3}" destId="{544AEFB8-0AB3-4874-9DD7-18F321DC9240}" srcOrd="1" destOrd="0" presId="urn:microsoft.com/office/officeart/2005/8/layout/hierarchy2"/>
    <dgm:cxn modelId="{604E698D-4A69-4D39-A620-4BA4AE7796DB}" type="presOf" srcId="{792A0A8F-E304-465F-A951-8D6032E43C6B}" destId="{F50F03AA-671A-47DC-AFE0-AEFD7BC5A99E}" srcOrd="0" destOrd="0" presId="urn:microsoft.com/office/officeart/2005/8/layout/hierarchy2"/>
    <dgm:cxn modelId="{CD4807B8-C8A7-4C4C-827A-D2F06C06D351}" type="presOf" srcId="{0373B37A-F4C6-43C8-9C73-3FB707AEA82E}" destId="{5D2861C1-397F-4C5B-9B4B-96BF41895CD0}" srcOrd="0" destOrd="0" presId="urn:microsoft.com/office/officeart/2005/8/layout/hierarchy2"/>
    <dgm:cxn modelId="{23C12A16-A7EB-4500-96C8-203C46958FCA}" type="presOf" srcId="{793567D9-E047-4A54-A9B9-86CCFE5E4668}" destId="{7EFE337A-E860-4C95-9971-BD64E241DF75}" srcOrd="0" destOrd="0" presId="urn:microsoft.com/office/officeart/2005/8/layout/hierarchy2"/>
    <dgm:cxn modelId="{C5049170-5BCF-489C-A8BA-EA44A396CA10}" type="presOf" srcId="{275408AA-D4BF-4720-84F7-5A619DDCDFDF}" destId="{72CC0C03-FEBB-458C-B3D0-95987C8D9A00}" srcOrd="0" destOrd="0" presId="urn:microsoft.com/office/officeart/2005/8/layout/hierarchy2"/>
    <dgm:cxn modelId="{00004847-0886-44F6-A194-1433F663D791}" srcId="{2A505FAE-AE36-4980-83F7-6AC58C33E905}" destId="{452A957B-F156-4889-98A7-D39F440E934A}" srcOrd="0" destOrd="0" parTransId="{792A0A8F-E304-465F-A951-8D6032E43C6B}" sibTransId="{E4A5A38E-C130-400B-8ACC-5CCAFB45CD45}"/>
    <dgm:cxn modelId="{E562E035-C5BE-4ACF-B973-AE03E84A6BBA}" type="presOf" srcId="{69524C3F-AC97-4530-80B1-8D8FD06DF5BE}" destId="{141B97B0-6EF1-4474-8713-32437B328B5B}" srcOrd="1" destOrd="0" presId="urn:microsoft.com/office/officeart/2005/8/layout/hierarchy2"/>
    <dgm:cxn modelId="{9920C9FD-D109-498E-982C-883E949E0357}" type="presOf" srcId="{452A957B-F156-4889-98A7-D39F440E934A}" destId="{21AAE0F0-EBDB-4E2D-B61A-893F6E0B416F}" srcOrd="0" destOrd="0" presId="urn:microsoft.com/office/officeart/2005/8/layout/hierarchy2"/>
    <dgm:cxn modelId="{5C234DF4-7871-41CA-B2D2-0A0895300E90}" type="presOf" srcId="{69524C3F-AC97-4530-80B1-8D8FD06DF5BE}" destId="{2470546A-C423-49D9-B4C5-E83FFD6C8980}" srcOrd="0" destOrd="0" presId="urn:microsoft.com/office/officeart/2005/8/layout/hierarchy2"/>
    <dgm:cxn modelId="{A9CDACC9-FA6F-4DF2-901F-BCF13D09A009}" type="presOf" srcId="{ABACC5CB-28FA-4FAA-866F-435195B77EB3}" destId="{DF3F9619-2277-4AEE-93D1-7B84BB82B568}" srcOrd="0" destOrd="0" presId="urn:microsoft.com/office/officeart/2005/8/layout/hierarchy2"/>
    <dgm:cxn modelId="{77176B35-75B4-4325-B614-F75DA7CE7192}" srcId="{0373B37A-F4C6-43C8-9C73-3FB707AEA82E}" destId="{AD41D548-5376-47C2-8AF0-DFB983C84451}" srcOrd="0" destOrd="0" parTransId="{ABACC5CB-28FA-4FAA-866F-435195B77EB3}" sibTransId="{6007FE08-114E-4AF7-A6D6-701FECE208A1}"/>
    <dgm:cxn modelId="{AB3469E7-64F0-4768-A359-FBC95E8D50CB}" type="presOf" srcId="{AD41D548-5376-47C2-8AF0-DFB983C84451}" destId="{73D45781-607C-4BDF-A9A5-B090CAF00F45}" srcOrd="0" destOrd="0" presId="urn:microsoft.com/office/officeart/2005/8/layout/hierarchy2"/>
    <dgm:cxn modelId="{A30F7BB6-A654-4983-A90D-07406D01F9EA}" srcId="{0373B37A-F4C6-43C8-9C73-3FB707AEA82E}" destId="{275408AA-D4BF-4720-84F7-5A619DDCDFDF}" srcOrd="1" destOrd="0" parTransId="{793567D9-E047-4A54-A9B9-86CCFE5E4668}" sibTransId="{7CE7C6F3-3670-4868-9E6D-2757AEB5163D}"/>
    <dgm:cxn modelId="{D1A37180-A42B-4B9E-9A33-A5A0CE32CE8A}" type="presOf" srcId="{5D6EC19C-59B5-4646-A293-8D1798B2CA0B}" destId="{744ABF9D-61AD-4682-9F40-0BE14395905A}" srcOrd="0" destOrd="0" presId="urn:microsoft.com/office/officeart/2005/8/layout/hierarchy2"/>
    <dgm:cxn modelId="{F53D8838-7318-458A-8B32-AC2C2ED2DB18}" type="presOf" srcId="{792A0A8F-E304-465F-A951-8D6032E43C6B}" destId="{77FE2DFB-5AC1-41A0-8101-7380845FAC3A}" srcOrd="1" destOrd="0" presId="urn:microsoft.com/office/officeart/2005/8/layout/hierarchy2"/>
    <dgm:cxn modelId="{1EDDAF4A-FD64-49B2-B5FD-BD0801BAF713}" srcId="{6548A9CC-AA53-4467-8EF1-4013DB237DFD}" destId="{0373B37A-F4C6-43C8-9C73-3FB707AEA82E}" srcOrd="0" destOrd="0" parTransId="{69524C3F-AC97-4530-80B1-8D8FD06DF5BE}" sibTransId="{17332B5C-82CC-4805-BA63-826103EE1976}"/>
    <dgm:cxn modelId="{79A53EFD-6D06-4C9D-9AEF-AD95AB519F3C}" type="presOf" srcId="{793567D9-E047-4A54-A9B9-86CCFE5E4668}" destId="{A52ABF89-8179-4BD7-BB7E-18C5D7525330}" srcOrd="1" destOrd="0" presId="urn:microsoft.com/office/officeart/2005/8/layout/hierarchy2"/>
    <dgm:cxn modelId="{82804E4C-ADBD-4009-A2CE-0F75CC99412C}" type="presParOf" srcId="{744ABF9D-61AD-4682-9F40-0BE14395905A}" destId="{4FD0E407-0152-44F7-B834-0140D54FBA5D}" srcOrd="0" destOrd="0" presId="urn:microsoft.com/office/officeart/2005/8/layout/hierarchy2"/>
    <dgm:cxn modelId="{91AE4809-67EE-4704-A2E9-95291CE8A62F}" type="presParOf" srcId="{4FD0E407-0152-44F7-B834-0140D54FBA5D}" destId="{9D358663-0F0B-4719-A593-224F9577DC5D}" srcOrd="0" destOrd="0" presId="urn:microsoft.com/office/officeart/2005/8/layout/hierarchy2"/>
    <dgm:cxn modelId="{E1680E2F-03DA-4DCE-A1FD-29436856D403}" type="presParOf" srcId="{4FD0E407-0152-44F7-B834-0140D54FBA5D}" destId="{B2D80DBD-0DC6-4461-B733-AC2E8C66EB95}" srcOrd="1" destOrd="0" presId="urn:microsoft.com/office/officeart/2005/8/layout/hierarchy2"/>
    <dgm:cxn modelId="{BF8DF077-037D-428C-9989-751B8CDF17E9}" type="presParOf" srcId="{B2D80DBD-0DC6-4461-B733-AC2E8C66EB95}" destId="{2470546A-C423-49D9-B4C5-E83FFD6C8980}" srcOrd="0" destOrd="0" presId="urn:microsoft.com/office/officeart/2005/8/layout/hierarchy2"/>
    <dgm:cxn modelId="{7A5ACA87-23F3-4450-B21B-78CCB64901A8}" type="presParOf" srcId="{2470546A-C423-49D9-B4C5-E83FFD6C8980}" destId="{141B97B0-6EF1-4474-8713-32437B328B5B}" srcOrd="0" destOrd="0" presId="urn:microsoft.com/office/officeart/2005/8/layout/hierarchy2"/>
    <dgm:cxn modelId="{5B10E60D-BBCF-42F5-B3EA-F02F5ACBC9E7}" type="presParOf" srcId="{B2D80DBD-0DC6-4461-B733-AC2E8C66EB95}" destId="{048D9DD3-E9CB-4E46-AC44-28FCDC43BBF4}" srcOrd="1" destOrd="0" presId="urn:microsoft.com/office/officeart/2005/8/layout/hierarchy2"/>
    <dgm:cxn modelId="{A4992C6E-9486-43DD-8530-3090B41D912D}" type="presParOf" srcId="{048D9DD3-E9CB-4E46-AC44-28FCDC43BBF4}" destId="{5D2861C1-397F-4C5B-9B4B-96BF41895CD0}" srcOrd="0" destOrd="0" presId="urn:microsoft.com/office/officeart/2005/8/layout/hierarchy2"/>
    <dgm:cxn modelId="{239C9174-B2CA-4D1C-A3E1-AC381DB3CF7E}" type="presParOf" srcId="{048D9DD3-E9CB-4E46-AC44-28FCDC43BBF4}" destId="{515239CF-0C41-4F80-BB0C-74C02C3E92D0}" srcOrd="1" destOrd="0" presId="urn:microsoft.com/office/officeart/2005/8/layout/hierarchy2"/>
    <dgm:cxn modelId="{DA7A2005-F52A-4919-A2EF-46D3E6C562CB}" type="presParOf" srcId="{515239CF-0C41-4F80-BB0C-74C02C3E92D0}" destId="{DF3F9619-2277-4AEE-93D1-7B84BB82B568}" srcOrd="0" destOrd="0" presId="urn:microsoft.com/office/officeart/2005/8/layout/hierarchy2"/>
    <dgm:cxn modelId="{6F483673-628B-46AE-80D4-A1BCDB967A3B}" type="presParOf" srcId="{DF3F9619-2277-4AEE-93D1-7B84BB82B568}" destId="{544AEFB8-0AB3-4874-9DD7-18F321DC9240}" srcOrd="0" destOrd="0" presId="urn:microsoft.com/office/officeart/2005/8/layout/hierarchy2"/>
    <dgm:cxn modelId="{8D0C575A-72C9-460C-AAC7-8D6AE6A54588}" type="presParOf" srcId="{515239CF-0C41-4F80-BB0C-74C02C3E92D0}" destId="{1D3CDAC9-252C-4B81-A2FE-5A6E81E7698A}" srcOrd="1" destOrd="0" presId="urn:microsoft.com/office/officeart/2005/8/layout/hierarchy2"/>
    <dgm:cxn modelId="{3A5E938F-8278-41E9-8B5F-C9150F060365}" type="presParOf" srcId="{1D3CDAC9-252C-4B81-A2FE-5A6E81E7698A}" destId="{73D45781-607C-4BDF-A9A5-B090CAF00F45}" srcOrd="0" destOrd="0" presId="urn:microsoft.com/office/officeart/2005/8/layout/hierarchy2"/>
    <dgm:cxn modelId="{B52EC876-CF4C-4BFD-B759-83E44C9AD344}" type="presParOf" srcId="{1D3CDAC9-252C-4B81-A2FE-5A6E81E7698A}" destId="{1B74F490-E452-4D42-89A5-369BCD25C554}" srcOrd="1" destOrd="0" presId="urn:microsoft.com/office/officeart/2005/8/layout/hierarchy2"/>
    <dgm:cxn modelId="{B5A1C08C-E6CC-452E-88EF-76BB90AE301F}" type="presParOf" srcId="{515239CF-0C41-4F80-BB0C-74C02C3E92D0}" destId="{7EFE337A-E860-4C95-9971-BD64E241DF75}" srcOrd="2" destOrd="0" presId="urn:microsoft.com/office/officeart/2005/8/layout/hierarchy2"/>
    <dgm:cxn modelId="{C34C6FA0-F710-45F1-B437-FA14A1AC7FA9}" type="presParOf" srcId="{7EFE337A-E860-4C95-9971-BD64E241DF75}" destId="{A52ABF89-8179-4BD7-BB7E-18C5D7525330}" srcOrd="0" destOrd="0" presId="urn:microsoft.com/office/officeart/2005/8/layout/hierarchy2"/>
    <dgm:cxn modelId="{E5A56BDC-ABD1-48CC-BF68-9F5B239A4326}" type="presParOf" srcId="{515239CF-0C41-4F80-BB0C-74C02C3E92D0}" destId="{AE6161C4-36F4-4477-AFFE-D968C5CCFD17}" srcOrd="3" destOrd="0" presId="urn:microsoft.com/office/officeart/2005/8/layout/hierarchy2"/>
    <dgm:cxn modelId="{0D4781C8-2F26-40DD-A2D2-4A56828C2F0F}" type="presParOf" srcId="{AE6161C4-36F4-4477-AFFE-D968C5CCFD17}" destId="{72CC0C03-FEBB-458C-B3D0-95987C8D9A00}" srcOrd="0" destOrd="0" presId="urn:microsoft.com/office/officeart/2005/8/layout/hierarchy2"/>
    <dgm:cxn modelId="{9B9DAEDF-F3EC-4B55-8AF7-41E7A4D4367C}" type="presParOf" srcId="{AE6161C4-36F4-4477-AFFE-D968C5CCFD17}" destId="{F83D6295-BA13-4954-A326-FFB2FC861482}" srcOrd="1" destOrd="0" presId="urn:microsoft.com/office/officeart/2005/8/layout/hierarchy2"/>
    <dgm:cxn modelId="{A0FDA4F5-B546-4911-B0E1-87A298F2FAA4}" type="presParOf" srcId="{B2D80DBD-0DC6-4461-B733-AC2E8C66EB95}" destId="{92F19D2D-FD82-44BE-B7A5-F39D20368652}" srcOrd="2" destOrd="0" presId="urn:microsoft.com/office/officeart/2005/8/layout/hierarchy2"/>
    <dgm:cxn modelId="{AD73EF50-FB35-4AD3-AFA1-516F3CFDC003}" type="presParOf" srcId="{92F19D2D-FD82-44BE-B7A5-F39D20368652}" destId="{F84183B3-37CC-4A0E-A002-13DBFA442740}" srcOrd="0" destOrd="0" presId="urn:microsoft.com/office/officeart/2005/8/layout/hierarchy2"/>
    <dgm:cxn modelId="{068C810D-EE9C-47C7-8E48-F18F372D01AB}" type="presParOf" srcId="{B2D80DBD-0DC6-4461-B733-AC2E8C66EB95}" destId="{42AFCF9F-6442-49F3-8990-3AB2821DBC99}" srcOrd="3" destOrd="0" presId="urn:microsoft.com/office/officeart/2005/8/layout/hierarchy2"/>
    <dgm:cxn modelId="{7CED7242-D7FC-4819-B9D8-EC490A123D17}" type="presParOf" srcId="{42AFCF9F-6442-49F3-8990-3AB2821DBC99}" destId="{08DABDE9-37F2-4BF2-B85B-E3829575EB5D}" srcOrd="0" destOrd="0" presId="urn:microsoft.com/office/officeart/2005/8/layout/hierarchy2"/>
    <dgm:cxn modelId="{87E22A21-A0ED-4B80-A407-62BF708A6315}" type="presParOf" srcId="{42AFCF9F-6442-49F3-8990-3AB2821DBC99}" destId="{ACB9BF00-B78C-454B-8E84-55CC92EF3778}" srcOrd="1" destOrd="0" presId="urn:microsoft.com/office/officeart/2005/8/layout/hierarchy2"/>
    <dgm:cxn modelId="{D1366312-F9B4-4C2F-A6CA-C9D74E82A2F2}" type="presParOf" srcId="{ACB9BF00-B78C-454B-8E84-55CC92EF3778}" destId="{F50F03AA-671A-47DC-AFE0-AEFD7BC5A99E}" srcOrd="0" destOrd="0" presId="urn:microsoft.com/office/officeart/2005/8/layout/hierarchy2"/>
    <dgm:cxn modelId="{1B09CB34-406B-4D08-9688-453DF8A538F2}" type="presParOf" srcId="{F50F03AA-671A-47DC-AFE0-AEFD7BC5A99E}" destId="{77FE2DFB-5AC1-41A0-8101-7380845FAC3A}" srcOrd="0" destOrd="0" presId="urn:microsoft.com/office/officeart/2005/8/layout/hierarchy2"/>
    <dgm:cxn modelId="{94CEC344-6170-4841-9BE7-9DA473AE7B2B}" type="presParOf" srcId="{ACB9BF00-B78C-454B-8E84-55CC92EF3778}" destId="{B9D65B39-B29B-4F43-8AE8-EC85F939A6CF}" srcOrd="1" destOrd="0" presId="urn:microsoft.com/office/officeart/2005/8/layout/hierarchy2"/>
    <dgm:cxn modelId="{61FC70EB-90E5-487B-981B-1A8183E6216A}" type="presParOf" srcId="{B9D65B39-B29B-4F43-8AE8-EC85F939A6CF}" destId="{21AAE0F0-EBDB-4E2D-B61A-893F6E0B416F}" srcOrd="0" destOrd="0" presId="urn:microsoft.com/office/officeart/2005/8/layout/hierarchy2"/>
    <dgm:cxn modelId="{0F948367-EF1E-4429-BAB9-1D23D0D113F6}" type="presParOf" srcId="{B9D65B39-B29B-4F43-8AE8-EC85F939A6CF}" destId="{46BC98F1-BA70-410E-8336-8F1C3F2C7A8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92D826F-D617-49A2-BD4C-19DD9C917CEA}" type="doc">
      <dgm:prSet loTypeId="urn:microsoft.com/office/officeart/2005/8/layout/radial2" loCatId="relationship" qsTypeId="urn:microsoft.com/office/officeart/2005/8/quickstyle/simple1" qsCatId="simple" csTypeId="urn:microsoft.com/office/officeart/2005/8/colors/colorful5" csCatId="colorful" phldr="1"/>
      <dgm:spPr/>
      <dgm:t>
        <a:bodyPr/>
        <a:lstStyle/>
        <a:p>
          <a:endParaRPr lang="en-IN"/>
        </a:p>
      </dgm:t>
    </dgm:pt>
    <dgm:pt modelId="{7229A641-53F1-4855-8037-77CF0E3B69BE}">
      <dgm:prSet phldrT="[Text]"/>
      <dgm:spPr/>
      <dgm:t>
        <a:bodyPr/>
        <a:lstStyle/>
        <a:p>
          <a:r>
            <a:rPr lang="en-US" b="1" dirty="0" smtClean="0">
              <a:solidFill>
                <a:srgbClr val="7030A0"/>
              </a:solidFill>
            </a:rPr>
            <a:t>District manager </a:t>
          </a:r>
          <a:endParaRPr lang="en-IN" b="1" dirty="0">
            <a:solidFill>
              <a:srgbClr val="7030A0"/>
            </a:solidFill>
          </a:endParaRPr>
        </a:p>
      </dgm:t>
    </dgm:pt>
    <dgm:pt modelId="{D35A5445-41BD-4F68-908C-BC4A5A34EE3E}" type="parTrans" cxnId="{79A5D5A2-4796-4FEE-8641-B10273047D59}">
      <dgm:prSet/>
      <dgm:spPr/>
      <dgm:t>
        <a:bodyPr/>
        <a:lstStyle/>
        <a:p>
          <a:endParaRPr lang="en-IN"/>
        </a:p>
      </dgm:t>
    </dgm:pt>
    <dgm:pt modelId="{264BF2F6-0816-480E-8E69-6152452B831B}" type="sibTrans" cxnId="{79A5D5A2-4796-4FEE-8641-B10273047D59}">
      <dgm:prSet/>
      <dgm:spPr/>
      <dgm:t>
        <a:bodyPr/>
        <a:lstStyle/>
        <a:p>
          <a:endParaRPr lang="en-IN"/>
        </a:p>
      </dgm:t>
    </dgm:pt>
    <dgm:pt modelId="{890E6CD1-08C8-4415-9E52-6D7FD1D09F4C}">
      <dgm:prSet phldrT="[Text]" custT="1"/>
      <dgm:spPr/>
      <dgm:t>
        <a:bodyPr/>
        <a:lstStyle/>
        <a:p>
          <a:r>
            <a:rPr lang="en-US" sz="1400" b="1" dirty="0" smtClean="0">
              <a:solidFill>
                <a:srgbClr val="0070C0"/>
              </a:solidFill>
            </a:rPr>
            <a:t>Receive applications from FCS</a:t>
          </a:r>
          <a:endParaRPr lang="en-IN" sz="1400" b="1" dirty="0">
            <a:solidFill>
              <a:srgbClr val="0070C0"/>
            </a:solidFill>
          </a:endParaRPr>
        </a:p>
      </dgm:t>
    </dgm:pt>
    <dgm:pt modelId="{2E050A76-4639-4F84-9F0D-F5AFC0EFD1FC}" type="parTrans" cxnId="{A90A3389-2EA0-43C8-BB13-A8345CCC60C7}">
      <dgm:prSet/>
      <dgm:spPr/>
      <dgm:t>
        <a:bodyPr/>
        <a:lstStyle/>
        <a:p>
          <a:endParaRPr lang="en-IN"/>
        </a:p>
      </dgm:t>
    </dgm:pt>
    <dgm:pt modelId="{4DD80B82-F00A-4A6E-8C4D-CF7FC136B06E}" type="sibTrans" cxnId="{A90A3389-2EA0-43C8-BB13-A8345CCC60C7}">
      <dgm:prSet/>
      <dgm:spPr/>
      <dgm:t>
        <a:bodyPr/>
        <a:lstStyle/>
        <a:p>
          <a:endParaRPr lang="en-IN"/>
        </a:p>
      </dgm:t>
    </dgm:pt>
    <dgm:pt modelId="{03FCF602-D637-4463-AB39-616533E8CD44}">
      <dgm:prSet phldrT="[Text]" custT="1"/>
      <dgm:spPr/>
      <dgm:t>
        <a:bodyPr/>
        <a:lstStyle/>
        <a:p>
          <a:r>
            <a:rPr lang="en-US" sz="1400" b="1" dirty="0" smtClean="0">
              <a:solidFill>
                <a:schemeClr val="accent2">
                  <a:lumMod val="75000"/>
                </a:schemeClr>
              </a:solidFill>
            </a:rPr>
            <a:t>Scrutinize the components received at district level</a:t>
          </a:r>
          <a:endParaRPr lang="en-IN" sz="1400" b="1" dirty="0">
            <a:solidFill>
              <a:schemeClr val="accent2">
                <a:lumMod val="75000"/>
              </a:schemeClr>
            </a:solidFill>
          </a:endParaRPr>
        </a:p>
      </dgm:t>
    </dgm:pt>
    <dgm:pt modelId="{CAF0AB8D-A136-44F4-8CE0-635CE00A5D7C}" type="parTrans" cxnId="{CAC27658-A4D9-433E-90EC-39E3D0A54E2D}">
      <dgm:prSet/>
      <dgm:spPr/>
      <dgm:t>
        <a:bodyPr/>
        <a:lstStyle/>
        <a:p>
          <a:endParaRPr lang="en-IN"/>
        </a:p>
      </dgm:t>
    </dgm:pt>
    <dgm:pt modelId="{D771D85B-A325-4A31-AB67-F0BC00874F14}" type="sibTrans" cxnId="{CAC27658-A4D9-433E-90EC-39E3D0A54E2D}">
      <dgm:prSet/>
      <dgm:spPr/>
      <dgm:t>
        <a:bodyPr/>
        <a:lstStyle/>
        <a:p>
          <a:endParaRPr lang="en-IN"/>
        </a:p>
      </dgm:t>
    </dgm:pt>
    <dgm:pt modelId="{D975372A-4647-49DA-9432-457CB39BA6FF}">
      <dgm:prSet phldrT="[Text]"/>
      <dgm:spPr/>
      <dgm:t>
        <a:bodyPr/>
        <a:lstStyle/>
        <a:p>
          <a:r>
            <a:rPr lang="en-US" b="1" dirty="0" smtClean="0">
              <a:solidFill>
                <a:srgbClr val="FF0000"/>
              </a:solidFill>
            </a:rPr>
            <a:t>District collector</a:t>
          </a:r>
          <a:endParaRPr lang="en-IN" b="1" dirty="0">
            <a:solidFill>
              <a:srgbClr val="FF0000"/>
            </a:solidFill>
          </a:endParaRPr>
        </a:p>
      </dgm:t>
    </dgm:pt>
    <dgm:pt modelId="{BDC98A99-E032-42E7-A6F2-189C4136734A}" type="parTrans" cxnId="{DABE452D-D7F7-4CDB-B942-094F22E098E5}">
      <dgm:prSet/>
      <dgm:spPr/>
      <dgm:t>
        <a:bodyPr/>
        <a:lstStyle/>
        <a:p>
          <a:endParaRPr lang="en-IN"/>
        </a:p>
      </dgm:t>
    </dgm:pt>
    <dgm:pt modelId="{0CB0CC54-2074-44BC-913B-48F0B2B96515}" type="sibTrans" cxnId="{DABE452D-D7F7-4CDB-B942-094F22E098E5}">
      <dgm:prSet/>
      <dgm:spPr/>
      <dgm:t>
        <a:bodyPr/>
        <a:lstStyle/>
        <a:p>
          <a:endParaRPr lang="en-IN"/>
        </a:p>
      </dgm:t>
    </dgm:pt>
    <dgm:pt modelId="{9E200E21-ED41-4327-B857-6B135BB58964}">
      <dgm:prSet phldrT="[Text]" custT="1"/>
      <dgm:spPr/>
      <dgm:t>
        <a:bodyPr/>
        <a:lstStyle/>
        <a:p>
          <a:r>
            <a:rPr lang="en-IN" sz="1600" b="1" dirty="0" smtClean="0">
              <a:solidFill>
                <a:schemeClr val="accent2">
                  <a:lumMod val="75000"/>
                </a:schemeClr>
              </a:solidFill>
            </a:rPr>
            <a:t>DLSC shall approve the eligible beneficiaries </a:t>
          </a:r>
          <a:endParaRPr lang="en-IN" sz="1600" dirty="0"/>
        </a:p>
      </dgm:t>
    </dgm:pt>
    <dgm:pt modelId="{C14ECCCA-059F-4B13-8D0D-4F32BCB3A804}" type="parTrans" cxnId="{AFF8838B-69EB-47D6-9267-3E761DE1AAE7}">
      <dgm:prSet/>
      <dgm:spPr/>
      <dgm:t>
        <a:bodyPr/>
        <a:lstStyle/>
        <a:p>
          <a:endParaRPr lang="en-IN"/>
        </a:p>
      </dgm:t>
    </dgm:pt>
    <dgm:pt modelId="{208C6D5A-F763-4D02-8F49-459C5ABAC638}" type="sibTrans" cxnId="{AFF8838B-69EB-47D6-9267-3E761DE1AAE7}">
      <dgm:prSet/>
      <dgm:spPr/>
      <dgm:t>
        <a:bodyPr/>
        <a:lstStyle/>
        <a:p>
          <a:endParaRPr lang="en-IN"/>
        </a:p>
      </dgm:t>
    </dgm:pt>
    <dgm:pt modelId="{6BEED834-2F45-4E67-9DE4-CFCCBDD2752F}">
      <dgm:prSet phldrT="[Text]" custT="1"/>
      <dgm:spPr/>
      <dgm:t>
        <a:bodyPr/>
        <a:lstStyle/>
        <a:p>
          <a:r>
            <a:rPr lang="en-IN" sz="1600" b="1" dirty="0" smtClean="0">
              <a:solidFill>
                <a:schemeClr val="accent2">
                  <a:lumMod val="75000"/>
                </a:schemeClr>
              </a:solidFill>
            </a:rPr>
            <a:t>issue administrative sanctions for the components </a:t>
          </a:r>
          <a:endParaRPr lang="en-IN" sz="1600" dirty="0"/>
        </a:p>
      </dgm:t>
    </dgm:pt>
    <dgm:pt modelId="{105B6E85-9BB5-47DC-BD49-3D4B1CFA60F4}" type="parTrans" cxnId="{9D09E639-FD54-4881-9A39-BB68024DE349}">
      <dgm:prSet/>
      <dgm:spPr/>
      <dgm:t>
        <a:bodyPr/>
        <a:lstStyle/>
        <a:p>
          <a:endParaRPr lang="en-IN"/>
        </a:p>
      </dgm:t>
    </dgm:pt>
    <dgm:pt modelId="{FD4D8856-BB3B-4CE1-B0A3-E52EE502D046}" type="sibTrans" cxnId="{9D09E639-FD54-4881-9A39-BB68024DE349}">
      <dgm:prSet/>
      <dgm:spPr/>
      <dgm:t>
        <a:bodyPr/>
        <a:lstStyle/>
        <a:p>
          <a:endParaRPr lang="en-IN"/>
        </a:p>
      </dgm:t>
    </dgm:pt>
    <dgm:pt modelId="{21ECB149-FE11-4031-BF1D-D1F2C84D0A20}">
      <dgm:prSet phldrT="[Text]"/>
      <dgm:spPr/>
      <dgm:t>
        <a:bodyPr/>
        <a:lstStyle/>
        <a:p>
          <a:r>
            <a:rPr lang="en-US" b="1" dirty="0" smtClean="0">
              <a:solidFill>
                <a:srgbClr val="002060"/>
              </a:solidFill>
            </a:rPr>
            <a:t>DLSC TO TSCOF</a:t>
          </a:r>
          <a:endParaRPr lang="en-IN" b="1" dirty="0">
            <a:solidFill>
              <a:srgbClr val="002060"/>
            </a:solidFill>
          </a:endParaRPr>
        </a:p>
      </dgm:t>
    </dgm:pt>
    <dgm:pt modelId="{C4F91569-8505-4971-8254-79C345EA0B44}" type="parTrans" cxnId="{9140B3D0-1D54-447A-B6C5-08ABDA5F80F2}">
      <dgm:prSet/>
      <dgm:spPr/>
      <dgm:t>
        <a:bodyPr/>
        <a:lstStyle/>
        <a:p>
          <a:endParaRPr lang="en-IN"/>
        </a:p>
      </dgm:t>
    </dgm:pt>
    <dgm:pt modelId="{6061E0D1-7B75-4551-B414-0CB1A3C99678}" type="sibTrans" cxnId="{9140B3D0-1D54-447A-B6C5-08ABDA5F80F2}">
      <dgm:prSet/>
      <dgm:spPr/>
      <dgm:t>
        <a:bodyPr/>
        <a:lstStyle/>
        <a:p>
          <a:endParaRPr lang="en-IN"/>
        </a:p>
      </dgm:t>
    </dgm:pt>
    <dgm:pt modelId="{E5D6717F-6C64-49F0-AD58-558FAE7B6055}">
      <dgm:prSet phldrT="[Text]" custT="1"/>
      <dgm:spPr/>
      <dgm:t>
        <a:bodyPr/>
        <a:lstStyle/>
        <a:p>
          <a:r>
            <a:rPr lang="en-IN" sz="1600" b="1" smtClean="0">
              <a:solidFill>
                <a:schemeClr val="accent2">
                  <a:lumMod val="75000"/>
                </a:schemeClr>
              </a:solidFill>
            </a:rPr>
            <a:t>In </a:t>
          </a:r>
          <a:r>
            <a:rPr lang="en-IN" sz="1600" b="1" dirty="0" smtClean="0">
              <a:solidFill>
                <a:schemeClr val="accent2">
                  <a:lumMod val="75000"/>
                </a:schemeClr>
              </a:solidFill>
            </a:rPr>
            <a:t>case of Components cleared at State level it is  forwarded to TSFCOF for eligibility. </a:t>
          </a:r>
          <a:endParaRPr lang="en-IN" sz="1600" dirty="0"/>
        </a:p>
      </dgm:t>
    </dgm:pt>
    <dgm:pt modelId="{5F4A0EE5-C3C2-4A5B-8EEB-D91BD4930CAD}" type="parTrans" cxnId="{57F2788B-707B-4158-852B-FF47CC32A822}">
      <dgm:prSet/>
      <dgm:spPr/>
      <dgm:t>
        <a:bodyPr/>
        <a:lstStyle/>
        <a:p>
          <a:endParaRPr lang="en-IN"/>
        </a:p>
      </dgm:t>
    </dgm:pt>
    <dgm:pt modelId="{941C4911-6C2F-4F4A-BEC7-7DAF044EE4B5}" type="sibTrans" cxnId="{57F2788B-707B-4158-852B-FF47CC32A822}">
      <dgm:prSet/>
      <dgm:spPr/>
      <dgm:t>
        <a:bodyPr/>
        <a:lstStyle/>
        <a:p>
          <a:endParaRPr lang="en-IN"/>
        </a:p>
      </dgm:t>
    </dgm:pt>
    <dgm:pt modelId="{22F13766-3882-4278-82C6-B83DE0C286E6}">
      <dgm:prSet phldrT="[Text]" custT="1"/>
      <dgm:spPr/>
      <dgm:t>
        <a:bodyPr/>
        <a:lstStyle/>
        <a:p>
          <a:r>
            <a:rPr lang="en-IN" sz="1600" b="1" dirty="0" smtClean="0">
              <a:solidFill>
                <a:srgbClr val="00B050"/>
              </a:solidFill>
            </a:rPr>
            <a:t>    Eligible applications exceeds the target given to the district. DLSC shall write to TSFCOF </a:t>
          </a:r>
          <a:endParaRPr lang="en-IN" sz="1600" dirty="0"/>
        </a:p>
      </dgm:t>
    </dgm:pt>
    <dgm:pt modelId="{C653E625-F457-4760-A78E-3015FD4F3FAB}" type="parTrans" cxnId="{5811ADDC-FD66-4E3F-9E46-92546ACFE6A2}">
      <dgm:prSet/>
      <dgm:spPr/>
      <dgm:t>
        <a:bodyPr/>
        <a:lstStyle/>
        <a:p>
          <a:endParaRPr lang="en-IN"/>
        </a:p>
      </dgm:t>
    </dgm:pt>
    <dgm:pt modelId="{E8562A51-F251-4243-A7D3-DFA8B29FB933}" type="sibTrans" cxnId="{5811ADDC-FD66-4E3F-9E46-92546ACFE6A2}">
      <dgm:prSet/>
      <dgm:spPr/>
      <dgm:t>
        <a:bodyPr/>
        <a:lstStyle/>
        <a:p>
          <a:endParaRPr lang="en-IN"/>
        </a:p>
      </dgm:t>
    </dgm:pt>
    <dgm:pt modelId="{59BF8AB9-FD1B-4262-B196-1BD6F97D0F24}">
      <dgm:prSet phldrT="[Text]" custT="1"/>
      <dgm:spPr/>
      <dgm:t>
        <a:bodyPr/>
        <a:lstStyle/>
        <a:p>
          <a:r>
            <a:rPr lang="en-US" sz="1400" b="1" dirty="0" smtClean="0">
              <a:solidFill>
                <a:srgbClr val="0070C0"/>
              </a:solidFill>
            </a:rPr>
            <a:t>Offline applications  data entered into T-</a:t>
          </a:r>
          <a:r>
            <a:rPr lang="en-US" sz="1400" b="1" dirty="0" err="1" smtClean="0">
              <a:solidFill>
                <a:srgbClr val="0070C0"/>
              </a:solidFill>
            </a:rPr>
            <a:t>matsya</a:t>
          </a:r>
          <a:endParaRPr lang="en-IN" sz="1400" b="1" dirty="0">
            <a:solidFill>
              <a:srgbClr val="0070C0"/>
            </a:solidFill>
          </a:endParaRPr>
        </a:p>
      </dgm:t>
    </dgm:pt>
    <dgm:pt modelId="{257E604A-DADA-46F1-8C51-9C1ADB96FF3C}" type="parTrans" cxnId="{2586DE2B-A55F-4A35-84FE-F0E0677905FC}">
      <dgm:prSet/>
      <dgm:spPr/>
      <dgm:t>
        <a:bodyPr/>
        <a:lstStyle/>
        <a:p>
          <a:endParaRPr lang="en-IN"/>
        </a:p>
      </dgm:t>
    </dgm:pt>
    <dgm:pt modelId="{18C32457-4C46-40CD-A4B7-6FD75864140A}" type="sibTrans" cxnId="{2586DE2B-A55F-4A35-84FE-F0E0677905FC}">
      <dgm:prSet/>
      <dgm:spPr/>
      <dgm:t>
        <a:bodyPr/>
        <a:lstStyle/>
        <a:p>
          <a:endParaRPr lang="en-IN"/>
        </a:p>
      </dgm:t>
    </dgm:pt>
    <dgm:pt modelId="{187DC0BF-084D-42D7-9A90-E33DDA736272}" type="pres">
      <dgm:prSet presAssocID="{E92D826F-D617-49A2-BD4C-19DD9C917CEA}" presName="composite" presStyleCnt="0">
        <dgm:presLayoutVars>
          <dgm:chMax val="5"/>
          <dgm:dir/>
          <dgm:animLvl val="ctr"/>
          <dgm:resizeHandles val="exact"/>
        </dgm:presLayoutVars>
      </dgm:prSet>
      <dgm:spPr/>
      <dgm:t>
        <a:bodyPr/>
        <a:lstStyle/>
        <a:p>
          <a:endParaRPr lang="en-IN"/>
        </a:p>
      </dgm:t>
    </dgm:pt>
    <dgm:pt modelId="{1976DB65-BFD3-4C9B-A12B-BCE5C40215AD}" type="pres">
      <dgm:prSet presAssocID="{E92D826F-D617-49A2-BD4C-19DD9C917CEA}" presName="cycle" presStyleCnt="0"/>
      <dgm:spPr/>
    </dgm:pt>
    <dgm:pt modelId="{192831DC-05E5-4CBD-A4E2-D2599228BFB4}" type="pres">
      <dgm:prSet presAssocID="{E92D826F-D617-49A2-BD4C-19DD9C917CEA}" presName="centerShape" presStyleCnt="0"/>
      <dgm:spPr/>
    </dgm:pt>
    <dgm:pt modelId="{0BAC311C-F70F-4A1A-B0D2-8D8216D77CA7}" type="pres">
      <dgm:prSet presAssocID="{E92D826F-D617-49A2-BD4C-19DD9C917CEA}" presName="connSite" presStyleLbl="node1" presStyleIdx="0" presStyleCnt="4"/>
      <dgm:spPr/>
    </dgm:pt>
    <dgm:pt modelId="{5DCC5E6C-432B-4A31-85C2-B80649844716}" type="pres">
      <dgm:prSet presAssocID="{E92D826F-D617-49A2-BD4C-19DD9C917CEA}" presName="visible" presStyleLbl="node1" presStyleIdx="0" presStyleCnt="4"/>
      <dgm:spPr>
        <a:blipFill rotWithShape="0">
          <a:blip xmlns:r="http://schemas.openxmlformats.org/officeDocument/2006/relationships" r:embed="rId1"/>
          <a:stretch>
            <a:fillRect/>
          </a:stretch>
        </a:blipFill>
      </dgm:spPr>
    </dgm:pt>
    <dgm:pt modelId="{EFE822D3-1BA9-45B4-99A7-9E854656B368}" type="pres">
      <dgm:prSet presAssocID="{D35A5445-41BD-4F68-908C-BC4A5A34EE3E}" presName="Name25" presStyleLbl="parChTrans1D1" presStyleIdx="0" presStyleCnt="3"/>
      <dgm:spPr/>
      <dgm:t>
        <a:bodyPr/>
        <a:lstStyle/>
        <a:p>
          <a:endParaRPr lang="en-IN"/>
        </a:p>
      </dgm:t>
    </dgm:pt>
    <dgm:pt modelId="{2CF54E3D-AA1A-4489-9F3A-A79E6AADBCDC}" type="pres">
      <dgm:prSet presAssocID="{7229A641-53F1-4855-8037-77CF0E3B69BE}" presName="node" presStyleCnt="0"/>
      <dgm:spPr/>
    </dgm:pt>
    <dgm:pt modelId="{C613911C-8286-4297-BB86-E6978B17F03A}" type="pres">
      <dgm:prSet presAssocID="{7229A641-53F1-4855-8037-77CF0E3B69BE}" presName="parentNode" presStyleLbl="node1" presStyleIdx="1" presStyleCnt="4" custScaleY="114442">
        <dgm:presLayoutVars>
          <dgm:chMax val="1"/>
          <dgm:bulletEnabled val="1"/>
        </dgm:presLayoutVars>
      </dgm:prSet>
      <dgm:spPr/>
      <dgm:t>
        <a:bodyPr/>
        <a:lstStyle/>
        <a:p>
          <a:endParaRPr lang="en-IN"/>
        </a:p>
      </dgm:t>
    </dgm:pt>
    <dgm:pt modelId="{639B553A-16BA-4B5C-9C45-3DD7AE921BF2}" type="pres">
      <dgm:prSet presAssocID="{7229A641-53F1-4855-8037-77CF0E3B69BE}" presName="childNode" presStyleLbl="revTx" presStyleIdx="0" presStyleCnt="3">
        <dgm:presLayoutVars>
          <dgm:bulletEnabled val="1"/>
        </dgm:presLayoutVars>
      </dgm:prSet>
      <dgm:spPr/>
      <dgm:t>
        <a:bodyPr/>
        <a:lstStyle/>
        <a:p>
          <a:endParaRPr lang="en-IN"/>
        </a:p>
      </dgm:t>
    </dgm:pt>
    <dgm:pt modelId="{6945276E-4FF9-4732-861F-09B8061E8F4C}" type="pres">
      <dgm:prSet presAssocID="{BDC98A99-E032-42E7-A6F2-189C4136734A}" presName="Name25" presStyleLbl="parChTrans1D1" presStyleIdx="1" presStyleCnt="3"/>
      <dgm:spPr/>
      <dgm:t>
        <a:bodyPr/>
        <a:lstStyle/>
        <a:p>
          <a:endParaRPr lang="en-IN"/>
        </a:p>
      </dgm:t>
    </dgm:pt>
    <dgm:pt modelId="{F4FACD9E-12C5-462A-BF84-3C7B36E72ACF}" type="pres">
      <dgm:prSet presAssocID="{D975372A-4647-49DA-9432-457CB39BA6FF}" presName="node" presStyleCnt="0"/>
      <dgm:spPr/>
    </dgm:pt>
    <dgm:pt modelId="{6ED3163B-F641-43B2-BBC8-8385AA522E75}" type="pres">
      <dgm:prSet presAssocID="{D975372A-4647-49DA-9432-457CB39BA6FF}" presName="parentNode" presStyleLbl="node1" presStyleIdx="2" presStyleCnt="4">
        <dgm:presLayoutVars>
          <dgm:chMax val="1"/>
          <dgm:bulletEnabled val="1"/>
        </dgm:presLayoutVars>
      </dgm:prSet>
      <dgm:spPr/>
      <dgm:t>
        <a:bodyPr/>
        <a:lstStyle/>
        <a:p>
          <a:endParaRPr lang="en-IN"/>
        </a:p>
      </dgm:t>
    </dgm:pt>
    <dgm:pt modelId="{483D7171-6FB1-4EA5-870D-91B51E67ADFF}" type="pres">
      <dgm:prSet presAssocID="{D975372A-4647-49DA-9432-457CB39BA6FF}" presName="childNode" presStyleLbl="revTx" presStyleIdx="1" presStyleCnt="3">
        <dgm:presLayoutVars>
          <dgm:bulletEnabled val="1"/>
        </dgm:presLayoutVars>
      </dgm:prSet>
      <dgm:spPr/>
      <dgm:t>
        <a:bodyPr/>
        <a:lstStyle/>
        <a:p>
          <a:endParaRPr lang="en-IN"/>
        </a:p>
      </dgm:t>
    </dgm:pt>
    <dgm:pt modelId="{49757C97-11E0-471A-ACB0-326D64112F51}" type="pres">
      <dgm:prSet presAssocID="{C4F91569-8505-4971-8254-79C345EA0B44}" presName="Name25" presStyleLbl="parChTrans1D1" presStyleIdx="2" presStyleCnt="3"/>
      <dgm:spPr/>
      <dgm:t>
        <a:bodyPr/>
        <a:lstStyle/>
        <a:p>
          <a:endParaRPr lang="en-IN"/>
        </a:p>
      </dgm:t>
    </dgm:pt>
    <dgm:pt modelId="{197F59A1-FC41-4B30-ADAB-A9FEE803B662}" type="pres">
      <dgm:prSet presAssocID="{21ECB149-FE11-4031-BF1D-D1F2C84D0A20}" presName="node" presStyleCnt="0"/>
      <dgm:spPr/>
    </dgm:pt>
    <dgm:pt modelId="{7407F69C-9539-4017-A979-638FD019A187}" type="pres">
      <dgm:prSet presAssocID="{21ECB149-FE11-4031-BF1D-D1F2C84D0A20}" presName="parentNode" presStyleLbl="node1" presStyleIdx="3" presStyleCnt="4" custScaleX="121102" custLinFactNeighborX="10658" custLinFactNeighborY="-4524">
        <dgm:presLayoutVars>
          <dgm:chMax val="1"/>
          <dgm:bulletEnabled val="1"/>
        </dgm:presLayoutVars>
      </dgm:prSet>
      <dgm:spPr/>
      <dgm:t>
        <a:bodyPr/>
        <a:lstStyle/>
        <a:p>
          <a:endParaRPr lang="en-IN"/>
        </a:p>
      </dgm:t>
    </dgm:pt>
    <dgm:pt modelId="{8E612B2B-9F01-4DF2-92D1-8F57620D2EFA}" type="pres">
      <dgm:prSet presAssocID="{21ECB149-FE11-4031-BF1D-D1F2C84D0A20}" presName="childNode" presStyleLbl="revTx" presStyleIdx="2" presStyleCnt="3">
        <dgm:presLayoutVars>
          <dgm:bulletEnabled val="1"/>
        </dgm:presLayoutVars>
      </dgm:prSet>
      <dgm:spPr/>
      <dgm:t>
        <a:bodyPr/>
        <a:lstStyle/>
        <a:p>
          <a:endParaRPr lang="en-IN"/>
        </a:p>
      </dgm:t>
    </dgm:pt>
  </dgm:ptLst>
  <dgm:cxnLst>
    <dgm:cxn modelId="{9F9DACEE-F167-4F02-A347-C4619728D5A5}" type="presOf" srcId="{D975372A-4647-49DA-9432-457CB39BA6FF}" destId="{6ED3163B-F641-43B2-BBC8-8385AA522E75}" srcOrd="0" destOrd="0" presId="urn:microsoft.com/office/officeart/2005/8/layout/radial2"/>
    <dgm:cxn modelId="{22511C87-6ED4-4BFD-9F2B-3549326C53E1}" type="presOf" srcId="{C4F91569-8505-4971-8254-79C345EA0B44}" destId="{49757C97-11E0-471A-ACB0-326D64112F51}" srcOrd="0" destOrd="0" presId="urn:microsoft.com/office/officeart/2005/8/layout/radial2"/>
    <dgm:cxn modelId="{79A5D5A2-4796-4FEE-8641-B10273047D59}" srcId="{E92D826F-D617-49A2-BD4C-19DD9C917CEA}" destId="{7229A641-53F1-4855-8037-77CF0E3B69BE}" srcOrd="0" destOrd="0" parTransId="{D35A5445-41BD-4F68-908C-BC4A5A34EE3E}" sibTransId="{264BF2F6-0816-480E-8E69-6152452B831B}"/>
    <dgm:cxn modelId="{6FB37F4B-DE94-4DCD-9912-620D80CC8E5B}" type="presOf" srcId="{7229A641-53F1-4855-8037-77CF0E3B69BE}" destId="{C613911C-8286-4297-BB86-E6978B17F03A}" srcOrd="0" destOrd="0" presId="urn:microsoft.com/office/officeart/2005/8/layout/radial2"/>
    <dgm:cxn modelId="{2ED91B9B-6841-4F1D-B783-353E1926C142}" type="presOf" srcId="{9E200E21-ED41-4327-B857-6B135BB58964}" destId="{483D7171-6FB1-4EA5-870D-91B51E67ADFF}" srcOrd="0" destOrd="0" presId="urn:microsoft.com/office/officeart/2005/8/layout/radial2"/>
    <dgm:cxn modelId="{A90A3389-2EA0-43C8-BB13-A8345CCC60C7}" srcId="{7229A641-53F1-4855-8037-77CF0E3B69BE}" destId="{890E6CD1-08C8-4415-9E52-6D7FD1D09F4C}" srcOrd="0" destOrd="0" parTransId="{2E050A76-4639-4F84-9F0D-F5AFC0EFD1FC}" sibTransId="{4DD80B82-F00A-4A6E-8C4D-CF7FC136B06E}"/>
    <dgm:cxn modelId="{CDC4A154-8252-4352-AA11-02AED6E344A6}" type="presOf" srcId="{21ECB149-FE11-4031-BF1D-D1F2C84D0A20}" destId="{7407F69C-9539-4017-A979-638FD019A187}" srcOrd="0" destOrd="0" presId="urn:microsoft.com/office/officeart/2005/8/layout/radial2"/>
    <dgm:cxn modelId="{25DC99E8-1137-49B1-B0B3-0ABA88821DBC}" type="presOf" srcId="{E5D6717F-6C64-49F0-AD58-558FAE7B6055}" destId="{8E612B2B-9F01-4DF2-92D1-8F57620D2EFA}" srcOrd="0" destOrd="0" presId="urn:microsoft.com/office/officeart/2005/8/layout/radial2"/>
    <dgm:cxn modelId="{5811ADDC-FD66-4E3F-9E46-92546ACFE6A2}" srcId="{21ECB149-FE11-4031-BF1D-D1F2C84D0A20}" destId="{22F13766-3882-4278-82C6-B83DE0C286E6}" srcOrd="1" destOrd="0" parTransId="{C653E625-F457-4760-A78E-3015FD4F3FAB}" sibTransId="{E8562A51-F251-4243-A7D3-DFA8B29FB933}"/>
    <dgm:cxn modelId="{9140B3D0-1D54-447A-B6C5-08ABDA5F80F2}" srcId="{E92D826F-D617-49A2-BD4C-19DD9C917CEA}" destId="{21ECB149-FE11-4031-BF1D-D1F2C84D0A20}" srcOrd="2" destOrd="0" parTransId="{C4F91569-8505-4971-8254-79C345EA0B44}" sibTransId="{6061E0D1-7B75-4551-B414-0CB1A3C99678}"/>
    <dgm:cxn modelId="{DABE452D-D7F7-4CDB-B942-094F22E098E5}" srcId="{E92D826F-D617-49A2-BD4C-19DD9C917CEA}" destId="{D975372A-4647-49DA-9432-457CB39BA6FF}" srcOrd="1" destOrd="0" parTransId="{BDC98A99-E032-42E7-A6F2-189C4136734A}" sibTransId="{0CB0CC54-2074-44BC-913B-48F0B2B96515}"/>
    <dgm:cxn modelId="{CDFAF2D6-756B-4D81-A780-5FCBD99EF9EA}" type="presOf" srcId="{22F13766-3882-4278-82C6-B83DE0C286E6}" destId="{8E612B2B-9F01-4DF2-92D1-8F57620D2EFA}" srcOrd="0" destOrd="1" presId="urn:microsoft.com/office/officeart/2005/8/layout/radial2"/>
    <dgm:cxn modelId="{396B1E64-E03A-46AC-849C-E36D6954E5F2}" type="presOf" srcId="{D35A5445-41BD-4F68-908C-BC4A5A34EE3E}" destId="{EFE822D3-1BA9-45B4-99A7-9E854656B368}" srcOrd="0" destOrd="0" presId="urn:microsoft.com/office/officeart/2005/8/layout/radial2"/>
    <dgm:cxn modelId="{B6F8FE32-7570-4112-A21B-1B8F8365C015}" type="presOf" srcId="{E92D826F-D617-49A2-BD4C-19DD9C917CEA}" destId="{187DC0BF-084D-42D7-9A90-E33DDA736272}" srcOrd="0" destOrd="0" presId="urn:microsoft.com/office/officeart/2005/8/layout/radial2"/>
    <dgm:cxn modelId="{9D09E639-FD54-4881-9A39-BB68024DE349}" srcId="{D975372A-4647-49DA-9432-457CB39BA6FF}" destId="{6BEED834-2F45-4E67-9DE4-CFCCBDD2752F}" srcOrd="1" destOrd="0" parTransId="{105B6E85-9BB5-47DC-BD49-3D4B1CFA60F4}" sibTransId="{FD4D8856-BB3B-4CE1-B0A3-E52EE502D046}"/>
    <dgm:cxn modelId="{AFF8838B-69EB-47D6-9267-3E761DE1AAE7}" srcId="{D975372A-4647-49DA-9432-457CB39BA6FF}" destId="{9E200E21-ED41-4327-B857-6B135BB58964}" srcOrd="0" destOrd="0" parTransId="{C14ECCCA-059F-4B13-8D0D-4F32BCB3A804}" sibTransId="{208C6D5A-F763-4D02-8F49-459C5ABAC638}"/>
    <dgm:cxn modelId="{64EE4365-BD9E-4958-A481-56178C50978C}" type="presOf" srcId="{59BF8AB9-FD1B-4262-B196-1BD6F97D0F24}" destId="{639B553A-16BA-4B5C-9C45-3DD7AE921BF2}" srcOrd="0" destOrd="1" presId="urn:microsoft.com/office/officeart/2005/8/layout/radial2"/>
    <dgm:cxn modelId="{588C7288-A2C5-4CAF-A382-E375EF3B83D4}" type="presOf" srcId="{890E6CD1-08C8-4415-9E52-6D7FD1D09F4C}" destId="{639B553A-16BA-4B5C-9C45-3DD7AE921BF2}" srcOrd="0" destOrd="0" presId="urn:microsoft.com/office/officeart/2005/8/layout/radial2"/>
    <dgm:cxn modelId="{884FAA1C-F3AB-4355-A201-72E0A5A5C387}" type="presOf" srcId="{BDC98A99-E032-42E7-A6F2-189C4136734A}" destId="{6945276E-4FF9-4732-861F-09B8061E8F4C}" srcOrd="0" destOrd="0" presId="urn:microsoft.com/office/officeart/2005/8/layout/radial2"/>
    <dgm:cxn modelId="{439AF81B-ADEE-423A-8DF6-635EF6AAA452}" type="presOf" srcId="{03FCF602-D637-4463-AB39-616533E8CD44}" destId="{639B553A-16BA-4B5C-9C45-3DD7AE921BF2}" srcOrd="0" destOrd="2" presId="urn:microsoft.com/office/officeart/2005/8/layout/radial2"/>
    <dgm:cxn modelId="{DC506CA8-CE86-410A-A746-9E8DB056D703}" type="presOf" srcId="{6BEED834-2F45-4E67-9DE4-CFCCBDD2752F}" destId="{483D7171-6FB1-4EA5-870D-91B51E67ADFF}" srcOrd="0" destOrd="1" presId="urn:microsoft.com/office/officeart/2005/8/layout/radial2"/>
    <dgm:cxn modelId="{CAC27658-A4D9-433E-90EC-39E3D0A54E2D}" srcId="{7229A641-53F1-4855-8037-77CF0E3B69BE}" destId="{03FCF602-D637-4463-AB39-616533E8CD44}" srcOrd="2" destOrd="0" parTransId="{CAF0AB8D-A136-44F4-8CE0-635CE00A5D7C}" sibTransId="{D771D85B-A325-4A31-AB67-F0BC00874F14}"/>
    <dgm:cxn modelId="{57F2788B-707B-4158-852B-FF47CC32A822}" srcId="{21ECB149-FE11-4031-BF1D-D1F2C84D0A20}" destId="{E5D6717F-6C64-49F0-AD58-558FAE7B6055}" srcOrd="0" destOrd="0" parTransId="{5F4A0EE5-C3C2-4A5B-8EEB-D91BD4930CAD}" sibTransId="{941C4911-6C2F-4F4A-BEC7-7DAF044EE4B5}"/>
    <dgm:cxn modelId="{2586DE2B-A55F-4A35-84FE-F0E0677905FC}" srcId="{7229A641-53F1-4855-8037-77CF0E3B69BE}" destId="{59BF8AB9-FD1B-4262-B196-1BD6F97D0F24}" srcOrd="1" destOrd="0" parTransId="{257E604A-DADA-46F1-8C51-9C1ADB96FF3C}" sibTransId="{18C32457-4C46-40CD-A4B7-6FD75864140A}"/>
    <dgm:cxn modelId="{69046BBB-545C-41D8-8D94-A9D5826DAAEB}" type="presParOf" srcId="{187DC0BF-084D-42D7-9A90-E33DDA736272}" destId="{1976DB65-BFD3-4C9B-A12B-BCE5C40215AD}" srcOrd="0" destOrd="0" presId="urn:microsoft.com/office/officeart/2005/8/layout/radial2"/>
    <dgm:cxn modelId="{D01DB505-AE5A-40E0-9CDB-31368F6B845D}" type="presParOf" srcId="{1976DB65-BFD3-4C9B-A12B-BCE5C40215AD}" destId="{192831DC-05E5-4CBD-A4E2-D2599228BFB4}" srcOrd="0" destOrd="0" presId="urn:microsoft.com/office/officeart/2005/8/layout/radial2"/>
    <dgm:cxn modelId="{2BC66EFE-4BC9-4539-83F6-B8758EAC944D}" type="presParOf" srcId="{192831DC-05E5-4CBD-A4E2-D2599228BFB4}" destId="{0BAC311C-F70F-4A1A-B0D2-8D8216D77CA7}" srcOrd="0" destOrd="0" presId="urn:microsoft.com/office/officeart/2005/8/layout/radial2"/>
    <dgm:cxn modelId="{0607FFF0-CFC3-4904-B3F4-971B3E33864A}" type="presParOf" srcId="{192831DC-05E5-4CBD-A4E2-D2599228BFB4}" destId="{5DCC5E6C-432B-4A31-85C2-B80649844716}" srcOrd="1" destOrd="0" presId="urn:microsoft.com/office/officeart/2005/8/layout/radial2"/>
    <dgm:cxn modelId="{A3852D63-2FD2-4246-905C-398545D9B6F0}" type="presParOf" srcId="{1976DB65-BFD3-4C9B-A12B-BCE5C40215AD}" destId="{EFE822D3-1BA9-45B4-99A7-9E854656B368}" srcOrd="1" destOrd="0" presId="urn:microsoft.com/office/officeart/2005/8/layout/radial2"/>
    <dgm:cxn modelId="{523A92A2-0D2E-4193-A905-DB726DB80DEB}" type="presParOf" srcId="{1976DB65-BFD3-4C9B-A12B-BCE5C40215AD}" destId="{2CF54E3D-AA1A-4489-9F3A-A79E6AADBCDC}" srcOrd="2" destOrd="0" presId="urn:microsoft.com/office/officeart/2005/8/layout/radial2"/>
    <dgm:cxn modelId="{1CAF950B-D67E-4230-94AC-B6BF4E7F534C}" type="presParOf" srcId="{2CF54E3D-AA1A-4489-9F3A-A79E6AADBCDC}" destId="{C613911C-8286-4297-BB86-E6978B17F03A}" srcOrd="0" destOrd="0" presId="urn:microsoft.com/office/officeart/2005/8/layout/radial2"/>
    <dgm:cxn modelId="{9E88B91B-67E0-44F1-91FA-CF274459262F}" type="presParOf" srcId="{2CF54E3D-AA1A-4489-9F3A-A79E6AADBCDC}" destId="{639B553A-16BA-4B5C-9C45-3DD7AE921BF2}" srcOrd="1" destOrd="0" presId="urn:microsoft.com/office/officeart/2005/8/layout/radial2"/>
    <dgm:cxn modelId="{259B9F1A-FBF6-4201-B9DD-8771BECD73A8}" type="presParOf" srcId="{1976DB65-BFD3-4C9B-A12B-BCE5C40215AD}" destId="{6945276E-4FF9-4732-861F-09B8061E8F4C}" srcOrd="3" destOrd="0" presId="urn:microsoft.com/office/officeart/2005/8/layout/radial2"/>
    <dgm:cxn modelId="{BE37FA55-0D08-4A6E-8B42-0C8EDD0C41B9}" type="presParOf" srcId="{1976DB65-BFD3-4C9B-A12B-BCE5C40215AD}" destId="{F4FACD9E-12C5-462A-BF84-3C7B36E72ACF}" srcOrd="4" destOrd="0" presId="urn:microsoft.com/office/officeart/2005/8/layout/radial2"/>
    <dgm:cxn modelId="{9F462F78-9D33-4A0F-BFBA-49B513974085}" type="presParOf" srcId="{F4FACD9E-12C5-462A-BF84-3C7B36E72ACF}" destId="{6ED3163B-F641-43B2-BBC8-8385AA522E75}" srcOrd="0" destOrd="0" presId="urn:microsoft.com/office/officeart/2005/8/layout/radial2"/>
    <dgm:cxn modelId="{79A4B924-F36F-43DF-8787-FCDBDE74B7AC}" type="presParOf" srcId="{F4FACD9E-12C5-462A-BF84-3C7B36E72ACF}" destId="{483D7171-6FB1-4EA5-870D-91B51E67ADFF}" srcOrd="1" destOrd="0" presId="urn:microsoft.com/office/officeart/2005/8/layout/radial2"/>
    <dgm:cxn modelId="{31E9602E-5835-4741-8A11-45EA62734944}" type="presParOf" srcId="{1976DB65-BFD3-4C9B-A12B-BCE5C40215AD}" destId="{49757C97-11E0-471A-ACB0-326D64112F51}" srcOrd="5" destOrd="0" presId="urn:microsoft.com/office/officeart/2005/8/layout/radial2"/>
    <dgm:cxn modelId="{0FC8B522-15A6-42B3-A507-17352755F942}" type="presParOf" srcId="{1976DB65-BFD3-4C9B-A12B-BCE5C40215AD}" destId="{197F59A1-FC41-4B30-ADAB-A9FEE803B662}" srcOrd="6" destOrd="0" presId="urn:microsoft.com/office/officeart/2005/8/layout/radial2"/>
    <dgm:cxn modelId="{FB995198-BE4D-47BD-8274-6CC25AB6D66E}" type="presParOf" srcId="{197F59A1-FC41-4B30-ADAB-A9FEE803B662}" destId="{7407F69C-9539-4017-A979-638FD019A187}" srcOrd="0" destOrd="0" presId="urn:microsoft.com/office/officeart/2005/8/layout/radial2"/>
    <dgm:cxn modelId="{8F25E3EA-9A35-4B8E-9B6C-3778CF4FD894}" type="presParOf" srcId="{197F59A1-FC41-4B30-ADAB-A9FEE803B662}" destId="{8E612B2B-9F01-4DF2-92D1-8F57620D2EF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DF9C7-548B-4E8B-A23C-1B3B764273E8}">
      <dsp:nvSpPr>
        <dsp:cNvPr id="0" name=""/>
        <dsp:cNvSpPr/>
      </dsp:nvSpPr>
      <dsp:spPr>
        <a:xfrm>
          <a:off x="3197523" y="2196227"/>
          <a:ext cx="2064007" cy="2622589"/>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solidFill>
                <a:srgbClr val="002060"/>
              </a:solidFill>
            </a:rPr>
            <a:t>TSFCOF</a:t>
          </a:r>
          <a:endParaRPr lang="en-IN" sz="3600" b="1" kern="1200" dirty="0">
            <a:solidFill>
              <a:srgbClr val="002060"/>
            </a:solidFill>
          </a:endParaRPr>
        </a:p>
      </dsp:txBody>
      <dsp:txXfrm>
        <a:off x="3499790" y="2580296"/>
        <a:ext cx="1459473" cy="1854451"/>
      </dsp:txXfrm>
    </dsp:sp>
    <dsp:sp modelId="{7DAD5CFC-C760-4406-AD05-3B955398F289}">
      <dsp:nvSpPr>
        <dsp:cNvPr id="0" name=""/>
        <dsp:cNvSpPr/>
      </dsp:nvSpPr>
      <dsp:spPr>
        <a:xfrm rot="12900000">
          <a:off x="1874535" y="2095157"/>
          <a:ext cx="1515947" cy="588242"/>
        </a:xfrm>
        <a:prstGeom prst="leftArrow">
          <a:avLst>
            <a:gd name="adj1" fmla="val 60000"/>
            <a:gd name="adj2" fmla="val 50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EBC95A6-080C-48C0-A516-34C91AF142A6}">
      <dsp:nvSpPr>
        <dsp:cNvPr id="0" name=""/>
        <dsp:cNvSpPr/>
      </dsp:nvSpPr>
      <dsp:spPr>
        <a:xfrm>
          <a:off x="872374" y="557259"/>
          <a:ext cx="2278477" cy="2794526"/>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n-IN" sz="1700" b="1" kern="1200" dirty="0" smtClean="0">
              <a:solidFill>
                <a:srgbClr val="FFFF00"/>
              </a:solidFill>
            </a:rPr>
            <a:t>TSFCOF Shall  receive and evaluate the applications received from DLSC for components which are to be approved at state level. </a:t>
          </a:r>
          <a:endParaRPr lang="en-IN" sz="1700" kern="1200" dirty="0">
            <a:solidFill>
              <a:srgbClr val="FFFF00"/>
            </a:solidFill>
          </a:endParaRPr>
        </a:p>
      </dsp:txBody>
      <dsp:txXfrm>
        <a:off x="939108" y="623993"/>
        <a:ext cx="2145009" cy="2661058"/>
      </dsp:txXfrm>
    </dsp:sp>
    <dsp:sp modelId="{233BC678-E7D9-4BA5-B251-213C6292785C}">
      <dsp:nvSpPr>
        <dsp:cNvPr id="0" name=""/>
        <dsp:cNvSpPr/>
      </dsp:nvSpPr>
      <dsp:spPr>
        <a:xfrm rot="16200000">
          <a:off x="3569786" y="1165570"/>
          <a:ext cx="1319482" cy="588242"/>
        </a:xfrm>
        <a:prstGeom prst="leftArrow">
          <a:avLst>
            <a:gd name="adj1" fmla="val 60000"/>
            <a:gd name="adj2" fmla="val 50000"/>
          </a:avLst>
        </a:prstGeom>
        <a:solidFill>
          <a:schemeClr val="accent2">
            <a:hueOff val="2340759"/>
            <a:satOff val="-2919"/>
            <a:lumOff val="686"/>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1850A82-5592-4F0A-9E13-21E810E591BA}">
      <dsp:nvSpPr>
        <dsp:cNvPr id="0" name=""/>
        <dsp:cNvSpPr/>
      </dsp:nvSpPr>
      <dsp:spPr>
        <a:xfrm>
          <a:off x="3249123" y="-292854"/>
          <a:ext cx="1960807" cy="2185609"/>
        </a:xfrm>
        <a:prstGeom prst="roundRect">
          <a:avLst>
            <a:gd name="adj" fmla="val 1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n-US" sz="1700" b="1" kern="1200" dirty="0" smtClean="0">
              <a:solidFill>
                <a:srgbClr val="002060"/>
              </a:solidFill>
            </a:rPr>
            <a:t>SLSC </a:t>
          </a:r>
          <a:r>
            <a:rPr lang="en-IN" sz="1700" b="1" kern="1200" dirty="0" smtClean="0">
              <a:solidFill>
                <a:schemeClr val="accent2">
                  <a:lumMod val="75000"/>
                </a:schemeClr>
              </a:solidFill>
            </a:rPr>
            <a:t>approve the applications . Based on allocations, technicalities and fund availability </a:t>
          </a:r>
          <a:r>
            <a:rPr lang="en-US" sz="1700" kern="1200" dirty="0" smtClean="0"/>
            <a:t> </a:t>
          </a:r>
          <a:endParaRPr lang="en-IN" sz="1700" kern="1200" dirty="0"/>
        </a:p>
      </dsp:txBody>
      <dsp:txXfrm>
        <a:off x="3306553" y="-235424"/>
        <a:ext cx="1845947" cy="2070749"/>
      </dsp:txXfrm>
    </dsp:sp>
    <dsp:sp modelId="{FEF29F25-B1DB-4CCE-935B-002802A8FFC3}">
      <dsp:nvSpPr>
        <dsp:cNvPr id="0" name=""/>
        <dsp:cNvSpPr/>
      </dsp:nvSpPr>
      <dsp:spPr>
        <a:xfrm rot="19500000">
          <a:off x="5068571" y="2095157"/>
          <a:ext cx="1515947" cy="588242"/>
        </a:xfrm>
        <a:prstGeom prst="leftArrow">
          <a:avLst>
            <a:gd name="adj1" fmla="val 60000"/>
            <a:gd name="adj2" fmla="val 50000"/>
          </a:avLst>
        </a:prstGeom>
        <a:solidFill>
          <a:schemeClr val="accent2">
            <a:hueOff val="4681519"/>
            <a:satOff val="-5839"/>
            <a:lumOff val="1373"/>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589402CA-137F-42FC-A435-0E2FFCAC976F}">
      <dsp:nvSpPr>
        <dsp:cNvPr id="0" name=""/>
        <dsp:cNvSpPr/>
      </dsp:nvSpPr>
      <dsp:spPr>
        <a:xfrm>
          <a:off x="5331977" y="565134"/>
          <a:ext cx="2230927" cy="2778777"/>
        </a:xfrm>
        <a:prstGeom prst="roundRect">
          <a:avLst>
            <a:gd name="adj" fmla="val 1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n-IN" sz="1700" b="1" kern="1200" dirty="0" smtClean="0">
              <a:solidFill>
                <a:schemeClr val="accent4">
                  <a:lumMod val="50000"/>
                </a:schemeClr>
              </a:solidFill>
            </a:rPr>
            <a:t>The Managing Director, TSFCOF issues administrative sanctions to the beneficiaries approved by the  SLSC</a:t>
          </a:r>
          <a:endParaRPr lang="en-IN" sz="1700" kern="1200" dirty="0"/>
        </a:p>
      </dsp:txBody>
      <dsp:txXfrm>
        <a:off x="5397319" y="630476"/>
        <a:ext cx="2100243" cy="264809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E19DF3-3AB7-4A3D-AF95-E813150843A7}">
      <dsp:nvSpPr>
        <dsp:cNvPr id="0" name=""/>
        <dsp:cNvSpPr/>
      </dsp:nvSpPr>
      <dsp:spPr>
        <a:xfrm rot="5400000">
          <a:off x="-194228" y="1029234"/>
          <a:ext cx="1605958" cy="193845"/>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9CDCCAB-C19C-472A-A05B-1112A96CC528}">
      <dsp:nvSpPr>
        <dsp:cNvPr id="0" name=""/>
        <dsp:cNvSpPr/>
      </dsp:nvSpPr>
      <dsp:spPr>
        <a:xfrm>
          <a:off x="173271" y="1448"/>
          <a:ext cx="2153840" cy="1292304"/>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N" sz="1600" b="1" kern="1200" dirty="0" smtClean="0">
              <a:solidFill>
                <a:srgbClr val="FFFF00"/>
              </a:solidFill>
            </a:rPr>
            <a:t>Extensive publicity shall be provided by the district administration to   fcs about IFDS </a:t>
          </a:r>
          <a:endParaRPr lang="en-IN" sz="1600" kern="1200" dirty="0">
            <a:solidFill>
              <a:srgbClr val="FFFF00"/>
            </a:solidFill>
          </a:endParaRPr>
        </a:p>
      </dsp:txBody>
      <dsp:txXfrm>
        <a:off x="211121" y="39298"/>
        <a:ext cx="2078140" cy="1216604"/>
      </dsp:txXfrm>
    </dsp:sp>
    <dsp:sp modelId="{06F83FC0-3BAF-4D75-8C96-411897F76D68}">
      <dsp:nvSpPr>
        <dsp:cNvPr id="0" name=""/>
        <dsp:cNvSpPr/>
      </dsp:nvSpPr>
      <dsp:spPr>
        <a:xfrm rot="5400000">
          <a:off x="-194228" y="2644614"/>
          <a:ext cx="1605958" cy="193845"/>
        </a:xfrm>
        <a:prstGeom prst="rect">
          <a:avLst/>
        </a:prstGeom>
        <a:gradFill rotWithShape="0">
          <a:gsLst>
            <a:gs pos="0">
              <a:schemeClr val="accent5">
                <a:hueOff val="-1419125"/>
                <a:satOff val="5687"/>
                <a:lumOff val="1233"/>
                <a:alphaOff val="0"/>
                <a:shade val="51000"/>
                <a:satMod val="130000"/>
              </a:schemeClr>
            </a:gs>
            <a:gs pos="80000">
              <a:schemeClr val="accent5">
                <a:hueOff val="-1419125"/>
                <a:satOff val="5687"/>
                <a:lumOff val="1233"/>
                <a:alphaOff val="0"/>
                <a:shade val="93000"/>
                <a:satMod val="130000"/>
              </a:schemeClr>
            </a:gs>
            <a:gs pos="100000">
              <a:schemeClr val="accent5">
                <a:hueOff val="-1419125"/>
                <a:satOff val="5687"/>
                <a:lumOff val="12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C3030E8A-A6B9-4B7F-B78F-C3B9D1971BAE}">
      <dsp:nvSpPr>
        <dsp:cNvPr id="0" name=""/>
        <dsp:cNvSpPr/>
      </dsp:nvSpPr>
      <dsp:spPr>
        <a:xfrm>
          <a:off x="173271" y="1616829"/>
          <a:ext cx="2153840" cy="1292304"/>
        </a:xfrm>
        <a:prstGeom prst="roundRect">
          <a:avLst>
            <a:gd name="adj" fmla="val 10000"/>
          </a:avLst>
        </a:prstGeom>
        <a:gradFill rotWithShape="0">
          <a:gsLst>
            <a:gs pos="0">
              <a:schemeClr val="accent5">
                <a:hueOff val="-1241735"/>
                <a:satOff val="4976"/>
                <a:lumOff val="1078"/>
                <a:alphaOff val="0"/>
                <a:shade val="51000"/>
                <a:satMod val="130000"/>
              </a:schemeClr>
            </a:gs>
            <a:gs pos="80000">
              <a:schemeClr val="accent5">
                <a:hueOff val="-1241735"/>
                <a:satOff val="4976"/>
                <a:lumOff val="1078"/>
                <a:alphaOff val="0"/>
                <a:shade val="93000"/>
                <a:satMod val="130000"/>
              </a:schemeClr>
            </a:gs>
            <a:gs pos="100000">
              <a:schemeClr val="accent5">
                <a:hueOff val="-1241735"/>
                <a:satOff val="4976"/>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N" sz="1600" b="1" kern="1200" dirty="0" smtClean="0">
              <a:solidFill>
                <a:srgbClr val="002060"/>
              </a:solidFill>
            </a:rPr>
            <a:t>Pamphlets &amp;booklets Beneficiaries shall fill up the registration and submit to  DM</a:t>
          </a:r>
          <a:endParaRPr lang="en-IN" sz="1600" b="1" kern="1200" dirty="0">
            <a:solidFill>
              <a:srgbClr val="002060"/>
            </a:solidFill>
          </a:endParaRPr>
        </a:p>
      </dsp:txBody>
      <dsp:txXfrm>
        <a:off x="211121" y="1654679"/>
        <a:ext cx="2078140" cy="1216604"/>
      </dsp:txXfrm>
    </dsp:sp>
    <dsp:sp modelId="{76F9FA3C-193F-49AE-AE99-7AD01E88140F}">
      <dsp:nvSpPr>
        <dsp:cNvPr id="0" name=""/>
        <dsp:cNvSpPr/>
      </dsp:nvSpPr>
      <dsp:spPr>
        <a:xfrm>
          <a:off x="613461" y="3452304"/>
          <a:ext cx="2855186" cy="193845"/>
        </a:xfrm>
        <a:prstGeom prst="rect">
          <a:avLst/>
        </a:prstGeom>
        <a:gradFill rotWithShape="0">
          <a:gsLst>
            <a:gs pos="0">
              <a:schemeClr val="accent5">
                <a:hueOff val="-2838251"/>
                <a:satOff val="11375"/>
                <a:lumOff val="2465"/>
                <a:alphaOff val="0"/>
                <a:shade val="51000"/>
                <a:satMod val="130000"/>
              </a:schemeClr>
            </a:gs>
            <a:gs pos="80000">
              <a:schemeClr val="accent5">
                <a:hueOff val="-2838251"/>
                <a:satOff val="11375"/>
                <a:lumOff val="2465"/>
                <a:alphaOff val="0"/>
                <a:shade val="93000"/>
                <a:satMod val="130000"/>
              </a:schemeClr>
            </a:gs>
            <a:gs pos="100000">
              <a:schemeClr val="accent5">
                <a:hueOff val="-2838251"/>
                <a:satOff val="11375"/>
                <a:lumOff val="24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55B980D-44AA-4D0C-AC08-F2711D3E8923}">
      <dsp:nvSpPr>
        <dsp:cNvPr id="0" name=""/>
        <dsp:cNvSpPr/>
      </dsp:nvSpPr>
      <dsp:spPr>
        <a:xfrm>
          <a:off x="173271" y="3232209"/>
          <a:ext cx="2153840" cy="1292304"/>
        </a:xfrm>
        <a:prstGeom prst="roundRect">
          <a:avLst>
            <a:gd name="adj" fmla="val 10000"/>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N" sz="1600" b="1" kern="1200" dirty="0" smtClean="0">
              <a:solidFill>
                <a:srgbClr val="002060"/>
              </a:solidFill>
            </a:rPr>
            <a:t>Beneficiaries can  apply from any </a:t>
          </a:r>
          <a:r>
            <a:rPr lang="en-IN" sz="1600" b="1" kern="1200" dirty="0" err="1" smtClean="0">
              <a:solidFill>
                <a:srgbClr val="002060"/>
              </a:solidFill>
            </a:rPr>
            <a:t>MeeSeva</a:t>
          </a:r>
          <a:r>
            <a:rPr lang="en-IN" sz="1600" b="1" kern="1200" dirty="0" smtClean="0">
              <a:solidFill>
                <a:srgbClr val="002060"/>
              </a:solidFill>
            </a:rPr>
            <a:t> centers,</a:t>
          </a:r>
        </a:p>
        <a:p>
          <a:pPr lvl="0" algn="ctr" defTabSz="711200">
            <a:lnSpc>
              <a:spcPct val="90000"/>
            </a:lnSpc>
            <a:spcBef>
              <a:spcPct val="0"/>
            </a:spcBef>
            <a:spcAft>
              <a:spcPct val="35000"/>
            </a:spcAft>
          </a:pPr>
          <a:r>
            <a:rPr lang="en-IN" sz="1600" b="1" kern="1200" dirty="0" smtClean="0">
              <a:solidFill>
                <a:srgbClr val="002060"/>
              </a:solidFill>
            </a:rPr>
            <a:t>e-</a:t>
          </a:r>
          <a:r>
            <a:rPr lang="en-IN" sz="1600" b="1" kern="1200" dirty="0" err="1" smtClean="0">
              <a:solidFill>
                <a:srgbClr val="002060"/>
              </a:solidFill>
            </a:rPr>
            <a:t>laabh</a:t>
          </a:r>
          <a:r>
            <a:rPr lang="en-IN" sz="1600" b="1" kern="1200" dirty="0" smtClean="0">
              <a:solidFill>
                <a:srgbClr val="002060"/>
              </a:solidFill>
            </a:rPr>
            <a:t> portal </a:t>
          </a:r>
          <a:endParaRPr lang="en-IN" sz="1600" b="1" kern="1200" dirty="0">
            <a:solidFill>
              <a:srgbClr val="002060"/>
            </a:solidFill>
          </a:endParaRPr>
        </a:p>
      </dsp:txBody>
      <dsp:txXfrm>
        <a:off x="211121" y="3270059"/>
        <a:ext cx="2078140" cy="1216604"/>
      </dsp:txXfrm>
    </dsp:sp>
    <dsp:sp modelId="{5BA9BB54-85AC-44DE-8A87-2CFA4B357976}">
      <dsp:nvSpPr>
        <dsp:cNvPr id="0" name=""/>
        <dsp:cNvSpPr/>
      </dsp:nvSpPr>
      <dsp:spPr>
        <a:xfrm rot="16200000">
          <a:off x="2670379" y="2644614"/>
          <a:ext cx="1605958" cy="193845"/>
        </a:xfrm>
        <a:prstGeom prst="rect">
          <a:avLst/>
        </a:prstGeom>
        <a:gradFill rotWithShape="0">
          <a:gsLst>
            <a:gs pos="0">
              <a:schemeClr val="accent5">
                <a:hueOff val="-4257376"/>
                <a:satOff val="17062"/>
                <a:lumOff val="3698"/>
                <a:alphaOff val="0"/>
                <a:shade val="51000"/>
                <a:satMod val="130000"/>
              </a:schemeClr>
            </a:gs>
            <a:gs pos="80000">
              <a:schemeClr val="accent5">
                <a:hueOff val="-4257376"/>
                <a:satOff val="17062"/>
                <a:lumOff val="3698"/>
                <a:alphaOff val="0"/>
                <a:shade val="93000"/>
                <a:satMod val="130000"/>
              </a:schemeClr>
            </a:gs>
            <a:gs pos="100000">
              <a:schemeClr val="accent5">
                <a:hueOff val="-4257376"/>
                <a:satOff val="17062"/>
                <a:lumOff val="36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31F73F2-FBAB-483F-BF64-BA9D26B30A25}">
      <dsp:nvSpPr>
        <dsp:cNvPr id="0" name=""/>
        <dsp:cNvSpPr/>
      </dsp:nvSpPr>
      <dsp:spPr>
        <a:xfrm>
          <a:off x="3037879" y="3232209"/>
          <a:ext cx="2153840" cy="1292304"/>
        </a:xfrm>
        <a:prstGeom prst="roundRect">
          <a:avLst>
            <a:gd name="adj" fmla="val 10000"/>
          </a:avLst>
        </a:prstGeom>
        <a:gradFill rotWithShape="0">
          <a:gsLst>
            <a:gs pos="0">
              <a:schemeClr val="accent5">
                <a:hueOff val="-3725204"/>
                <a:satOff val="14929"/>
                <a:lumOff val="3235"/>
                <a:alphaOff val="0"/>
                <a:shade val="51000"/>
                <a:satMod val="130000"/>
              </a:schemeClr>
            </a:gs>
            <a:gs pos="80000">
              <a:schemeClr val="accent5">
                <a:hueOff val="-3725204"/>
                <a:satOff val="14929"/>
                <a:lumOff val="3235"/>
                <a:alphaOff val="0"/>
                <a:shade val="93000"/>
                <a:satMod val="130000"/>
              </a:schemeClr>
            </a:gs>
            <a:gs pos="100000">
              <a:schemeClr val="accent5">
                <a:hueOff val="-3725204"/>
                <a:satOff val="14929"/>
                <a:lumOff val="32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IN" sz="1300" b="1" kern="1200" dirty="0" smtClean="0">
              <a:solidFill>
                <a:schemeClr val="accent2">
                  <a:lumMod val="50000"/>
                </a:schemeClr>
              </a:solidFill>
            </a:rPr>
            <a:t> Individual -  group unit</a:t>
          </a:r>
        </a:p>
        <a:p>
          <a:pPr lvl="0" algn="ctr" defTabSz="577850">
            <a:lnSpc>
              <a:spcPct val="90000"/>
            </a:lnSpc>
            <a:spcBef>
              <a:spcPct val="0"/>
            </a:spcBef>
            <a:spcAft>
              <a:spcPct val="35000"/>
            </a:spcAft>
          </a:pPr>
          <a:r>
            <a:rPr lang="en-IN" sz="1300" b="1" kern="1200" dirty="0" smtClean="0">
              <a:solidFill>
                <a:schemeClr val="accent2">
                  <a:lumMod val="50000"/>
                </a:schemeClr>
              </a:solidFill>
            </a:rPr>
            <a:t>SOCIATY. </a:t>
          </a:r>
          <a:endParaRPr lang="en-IN" sz="1300" kern="1200" dirty="0"/>
        </a:p>
      </dsp:txBody>
      <dsp:txXfrm>
        <a:off x="3075729" y="3270059"/>
        <a:ext cx="2078140" cy="1216604"/>
      </dsp:txXfrm>
    </dsp:sp>
    <dsp:sp modelId="{C812B56F-4605-4731-87A0-943E99AB8ABB}">
      <dsp:nvSpPr>
        <dsp:cNvPr id="0" name=""/>
        <dsp:cNvSpPr/>
      </dsp:nvSpPr>
      <dsp:spPr>
        <a:xfrm rot="16200000">
          <a:off x="2670379" y="1029234"/>
          <a:ext cx="1605958" cy="193845"/>
        </a:xfrm>
        <a:prstGeom prst="rect">
          <a:avLst/>
        </a:prstGeom>
        <a:gradFill rotWithShape="0">
          <a:gsLst>
            <a:gs pos="0">
              <a:schemeClr val="accent5">
                <a:hueOff val="-5676501"/>
                <a:satOff val="22749"/>
                <a:lumOff val="4930"/>
                <a:alphaOff val="0"/>
                <a:shade val="51000"/>
                <a:satMod val="130000"/>
              </a:schemeClr>
            </a:gs>
            <a:gs pos="80000">
              <a:schemeClr val="accent5">
                <a:hueOff val="-5676501"/>
                <a:satOff val="22749"/>
                <a:lumOff val="4930"/>
                <a:alphaOff val="0"/>
                <a:shade val="93000"/>
                <a:satMod val="130000"/>
              </a:schemeClr>
            </a:gs>
            <a:gs pos="100000">
              <a:schemeClr val="accent5">
                <a:hueOff val="-5676501"/>
                <a:satOff val="22749"/>
                <a:lumOff val="49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28225A6-FC0F-4842-8733-272B3CF3DFFC}">
      <dsp:nvSpPr>
        <dsp:cNvPr id="0" name=""/>
        <dsp:cNvSpPr/>
      </dsp:nvSpPr>
      <dsp:spPr>
        <a:xfrm>
          <a:off x="3037879" y="1616829"/>
          <a:ext cx="2153840" cy="1292304"/>
        </a:xfrm>
        <a:prstGeom prst="roundRect">
          <a:avLst>
            <a:gd name="adj" fmla="val 1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N" sz="1600" b="1" kern="1200" dirty="0" smtClean="0">
              <a:solidFill>
                <a:schemeClr val="bg1"/>
              </a:solidFill>
            </a:rPr>
            <a:t>An individual beneficiary can apply for 4 small units or 1 large unit (luggage auto ,construction of ponds  </a:t>
          </a:r>
          <a:endParaRPr lang="en-IN" sz="1600" kern="1200" dirty="0">
            <a:solidFill>
              <a:schemeClr val="bg1"/>
            </a:solidFill>
          </a:endParaRPr>
        </a:p>
      </dsp:txBody>
      <dsp:txXfrm>
        <a:off x="3075729" y="1654679"/>
        <a:ext cx="2078140" cy="1216604"/>
      </dsp:txXfrm>
    </dsp:sp>
    <dsp:sp modelId="{2380E553-0686-4850-8647-41F57A65CBCC}">
      <dsp:nvSpPr>
        <dsp:cNvPr id="0" name=""/>
        <dsp:cNvSpPr/>
      </dsp:nvSpPr>
      <dsp:spPr>
        <a:xfrm>
          <a:off x="3478069" y="221543"/>
          <a:ext cx="2855186" cy="193845"/>
        </a:xfrm>
        <a:prstGeom prst="rect">
          <a:avLst/>
        </a:prstGeom>
        <a:gradFill rotWithShape="0">
          <a:gsLst>
            <a:gs pos="0">
              <a:schemeClr val="accent5">
                <a:hueOff val="-7095626"/>
                <a:satOff val="28436"/>
                <a:lumOff val="6163"/>
                <a:alphaOff val="0"/>
                <a:shade val="51000"/>
                <a:satMod val="130000"/>
              </a:schemeClr>
            </a:gs>
            <a:gs pos="80000">
              <a:schemeClr val="accent5">
                <a:hueOff val="-7095626"/>
                <a:satOff val="28436"/>
                <a:lumOff val="6163"/>
                <a:alphaOff val="0"/>
                <a:shade val="93000"/>
                <a:satMod val="130000"/>
              </a:schemeClr>
            </a:gs>
            <a:gs pos="100000">
              <a:schemeClr val="accent5">
                <a:hueOff val="-7095626"/>
                <a:satOff val="28436"/>
                <a:lumOff val="61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C76EAEC-7A38-4FC9-A1AC-7026E2F0FB22}">
      <dsp:nvSpPr>
        <dsp:cNvPr id="0" name=""/>
        <dsp:cNvSpPr/>
      </dsp:nvSpPr>
      <dsp:spPr>
        <a:xfrm>
          <a:off x="3037879" y="1448"/>
          <a:ext cx="2153840" cy="1292304"/>
        </a:xfrm>
        <a:prstGeom prst="roundRect">
          <a:avLst>
            <a:gd name="adj" fmla="val 10000"/>
          </a:avLst>
        </a:prstGeom>
        <a:gradFill rotWithShape="0">
          <a:gsLst>
            <a:gs pos="0">
              <a:schemeClr val="accent5">
                <a:hueOff val="-6208672"/>
                <a:satOff val="24882"/>
                <a:lumOff val="5392"/>
                <a:alphaOff val="0"/>
                <a:shade val="51000"/>
                <a:satMod val="130000"/>
              </a:schemeClr>
            </a:gs>
            <a:gs pos="80000">
              <a:schemeClr val="accent5">
                <a:hueOff val="-6208672"/>
                <a:satOff val="24882"/>
                <a:lumOff val="5392"/>
                <a:alphaOff val="0"/>
                <a:shade val="93000"/>
                <a:satMod val="130000"/>
              </a:schemeClr>
            </a:gs>
            <a:gs pos="100000">
              <a:schemeClr val="accent5">
                <a:hueOff val="-6208672"/>
                <a:satOff val="24882"/>
                <a:lumOff val="53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IN" sz="1300" b="1" kern="1200" dirty="0" smtClean="0">
              <a:solidFill>
                <a:srgbClr val="002060"/>
              </a:solidFill>
            </a:rPr>
            <a:t> online applications  should submit print &amp; photograph and relevant documents during the time of verification.</a:t>
          </a:r>
          <a:endParaRPr lang="en-IN" sz="1300" b="1" kern="1200" dirty="0">
            <a:solidFill>
              <a:srgbClr val="002060"/>
            </a:solidFill>
          </a:endParaRPr>
        </a:p>
      </dsp:txBody>
      <dsp:txXfrm>
        <a:off x="3075729" y="39298"/>
        <a:ext cx="2078140" cy="1216604"/>
      </dsp:txXfrm>
    </dsp:sp>
    <dsp:sp modelId="{486D8CD7-DBDB-44F9-914F-439F1F7BF8D3}">
      <dsp:nvSpPr>
        <dsp:cNvPr id="0" name=""/>
        <dsp:cNvSpPr/>
      </dsp:nvSpPr>
      <dsp:spPr>
        <a:xfrm rot="5400000">
          <a:off x="5534987" y="1029234"/>
          <a:ext cx="1605958" cy="193845"/>
        </a:xfrm>
        <a:prstGeom prst="rect">
          <a:avLst/>
        </a:prstGeom>
        <a:gradFill rotWithShape="0">
          <a:gsLst>
            <a:gs pos="0">
              <a:schemeClr val="accent5">
                <a:hueOff val="-8514751"/>
                <a:satOff val="34124"/>
                <a:lumOff val="7395"/>
                <a:alphaOff val="0"/>
                <a:shade val="51000"/>
                <a:satMod val="130000"/>
              </a:schemeClr>
            </a:gs>
            <a:gs pos="80000">
              <a:schemeClr val="accent5">
                <a:hueOff val="-8514751"/>
                <a:satOff val="34124"/>
                <a:lumOff val="7395"/>
                <a:alphaOff val="0"/>
                <a:shade val="93000"/>
                <a:satMod val="130000"/>
              </a:schemeClr>
            </a:gs>
            <a:gs pos="100000">
              <a:schemeClr val="accent5">
                <a:hueOff val="-8514751"/>
                <a:satOff val="34124"/>
                <a:lumOff val="739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413E021E-67B2-4C37-ACAE-4F026ACD1047}">
      <dsp:nvSpPr>
        <dsp:cNvPr id="0" name=""/>
        <dsp:cNvSpPr/>
      </dsp:nvSpPr>
      <dsp:spPr>
        <a:xfrm>
          <a:off x="5902487" y="1448"/>
          <a:ext cx="2153840" cy="1292304"/>
        </a:xfrm>
        <a:prstGeom prst="roundRect">
          <a:avLst>
            <a:gd name="adj" fmla="val 10000"/>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just" defTabSz="577850">
            <a:lnSpc>
              <a:spcPct val="90000"/>
            </a:lnSpc>
            <a:spcBef>
              <a:spcPct val="0"/>
            </a:spcBef>
            <a:spcAft>
              <a:spcPct val="35000"/>
            </a:spcAft>
          </a:pPr>
          <a:r>
            <a:rPr lang="en-IN" sz="1300" b="1" kern="1200" dirty="0" smtClean="0">
              <a:solidFill>
                <a:srgbClr val="002060"/>
              </a:solidFill>
            </a:rPr>
            <a:t>No of applications is less than or equal to the number of allotted units for a district, all the eligible applicants shall be considered for approval. </a:t>
          </a:r>
          <a:endParaRPr lang="en-IN" sz="1300" kern="1200" dirty="0"/>
        </a:p>
      </dsp:txBody>
      <dsp:txXfrm>
        <a:off x="5940337" y="39298"/>
        <a:ext cx="2078140" cy="1216604"/>
      </dsp:txXfrm>
    </dsp:sp>
    <dsp:sp modelId="{5960A743-B7E0-49AF-91E5-DD47889575AD}">
      <dsp:nvSpPr>
        <dsp:cNvPr id="0" name=""/>
        <dsp:cNvSpPr/>
      </dsp:nvSpPr>
      <dsp:spPr>
        <a:xfrm rot="5400000">
          <a:off x="5534987" y="2644614"/>
          <a:ext cx="1605958" cy="193845"/>
        </a:xfrm>
        <a:prstGeom prst="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70A34C8-DD0F-4455-9CA8-76C888C6DFA6}">
      <dsp:nvSpPr>
        <dsp:cNvPr id="0" name=""/>
        <dsp:cNvSpPr/>
      </dsp:nvSpPr>
      <dsp:spPr>
        <a:xfrm>
          <a:off x="5902487" y="1616829"/>
          <a:ext cx="2153840" cy="1292304"/>
        </a:xfrm>
        <a:prstGeom prst="roundRect">
          <a:avLst>
            <a:gd name="adj" fmla="val 10000"/>
          </a:avLst>
        </a:prstGeom>
        <a:gradFill rotWithShape="0">
          <a:gsLst>
            <a:gs pos="0">
              <a:schemeClr val="accent5">
                <a:hueOff val="-8692142"/>
                <a:satOff val="34835"/>
                <a:lumOff val="7549"/>
                <a:alphaOff val="0"/>
                <a:shade val="51000"/>
                <a:satMod val="130000"/>
              </a:schemeClr>
            </a:gs>
            <a:gs pos="80000">
              <a:schemeClr val="accent5">
                <a:hueOff val="-8692142"/>
                <a:satOff val="34835"/>
                <a:lumOff val="7549"/>
                <a:alphaOff val="0"/>
                <a:shade val="93000"/>
                <a:satMod val="130000"/>
              </a:schemeClr>
            </a:gs>
            <a:gs pos="100000">
              <a:schemeClr val="accent5">
                <a:hueOff val="-8692142"/>
                <a:satOff val="34835"/>
                <a:lumOff val="7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IN" sz="1400" b="1" kern="1200" dirty="0" smtClean="0">
              <a:solidFill>
                <a:schemeClr val="accent6">
                  <a:lumMod val="50000"/>
                </a:schemeClr>
              </a:solidFill>
            </a:rPr>
            <a:t>No of applications is more than the number of allotted units, DM on behalf of DLSC shall write to TSFCOF .Approval and administrative sanction shall be issued</a:t>
          </a:r>
          <a:endParaRPr lang="en-IN" sz="1400" kern="1200" dirty="0">
            <a:solidFill>
              <a:schemeClr val="accent6">
                <a:lumMod val="50000"/>
              </a:schemeClr>
            </a:solidFill>
          </a:endParaRPr>
        </a:p>
      </dsp:txBody>
      <dsp:txXfrm>
        <a:off x="5940337" y="1654679"/>
        <a:ext cx="2078140" cy="1216604"/>
      </dsp:txXfrm>
    </dsp:sp>
    <dsp:sp modelId="{65A09C23-41B0-40FE-BF98-F3036010D0E5}">
      <dsp:nvSpPr>
        <dsp:cNvPr id="0" name=""/>
        <dsp:cNvSpPr/>
      </dsp:nvSpPr>
      <dsp:spPr>
        <a:xfrm>
          <a:off x="5902487" y="3232209"/>
          <a:ext cx="2153840" cy="1292304"/>
        </a:xfrm>
        <a:prstGeom prst="roundRect">
          <a:avLst>
            <a:gd name="adj" fmla="val 1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b="1" kern="1200" dirty="0" smtClean="0">
              <a:solidFill>
                <a:schemeClr val="tx2"/>
              </a:solidFill>
            </a:rPr>
            <a:t>DLSC-scrutinize-SLSC-TSFCOF I</a:t>
          </a:r>
          <a:r>
            <a:rPr lang="en-IN" sz="1400" b="1" kern="1200" dirty="0" err="1" smtClean="0">
              <a:solidFill>
                <a:schemeClr val="tx2"/>
              </a:solidFill>
            </a:rPr>
            <a:t>ssue</a:t>
          </a:r>
          <a:r>
            <a:rPr lang="en-IN" sz="1400" b="1" kern="1200" dirty="0" smtClean="0">
              <a:solidFill>
                <a:schemeClr val="tx2"/>
              </a:solidFill>
            </a:rPr>
            <a:t> the administrative sanction and communicate to the concerned districts for implementation. </a:t>
          </a:r>
          <a:endParaRPr lang="en-IN" sz="1400" b="1" kern="1200" dirty="0">
            <a:solidFill>
              <a:schemeClr val="tx2"/>
            </a:solidFill>
          </a:endParaRPr>
        </a:p>
      </dsp:txBody>
      <dsp:txXfrm>
        <a:off x="5940337" y="3270059"/>
        <a:ext cx="2078140" cy="121660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5DDB18-615D-45A8-B6E6-791D16D510AE}">
      <dsp:nvSpPr>
        <dsp:cNvPr id="0" name=""/>
        <dsp:cNvSpPr/>
      </dsp:nvSpPr>
      <dsp:spPr>
        <a:xfrm>
          <a:off x="114264" y="0"/>
          <a:ext cx="3845300" cy="118181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accent2">
                  <a:lumMod val="50000"/>
                </a:schemeClr>
              </a:solidFill>
            </a:rPr>
            <a:t>Beneficiaries shall be informed about the unit cost, , subsidy, beneficiary contribution  by </a:t>
          </a:r>
          <a:r>
            <a:rPr lang="en-US" sz="1600" b="1" kern="1200" dirty="0" smtClean="0">
              <a:solidFill>
                <a:srgbClr val="C00000"/>
              </a:solidFill>
            </a:rPr>
            <a:t> </a:t>
          </a:r>
          <a:r>
            <a:rPr lang="en-US" sz="1600" b="1" kern="1200" dirty="0" smtClean="0">
              <a:solidFill>
                <a:srgbClr val="002060"/>
              </a:solidFill>
            </a:rPr>
            <a:t>District Manager through Demand Draft-</a:t>
          </a:r>
          <a:r>
            <a:rPr lang="en-US" sz="1600" b="1" kern="1200" dirty="0" smtClean="0">
              <a:solidFill>
                <a:srgbClr val="7030A0"/>
              </a:solidFill>
            </a:rPr>
            <a:t>issue acknowledgement </a:t>
          </a:r>
          <a:endParaRPr lang="en-IN" sz="1600" kern="1200" dirty="0"/>
        </a:p>
      </dsp:txBody>
      <dsp:txXfrm>
        <a:off x="148878" y="34614"/>
        <a:ext cx="3776072" cy="1112586"/>
      </dsp:txXfrm>
    </dsp:sp>
    <dsp:sp modelId="{103827BE-7397-4E47-8979-86FBA38638A7}">
      <dsp:nvSpPr>
        <dsp:cNvPr id="0" name=""/>
        <dsp:cNvSpPr/>
      </dsp:nvSpPr>
      <dsp:spPr>
        <a:xfrm rot="5659119">
          <a:off x="1888570" y="1277475"/>
          <a:ext cx="180288" cy="168231"/>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AD7688-98DB-4173-A967-B070E34D0CA3}">
      <dsp:nvSpPr>
        <dsp:cNvPr id="0" name=""/>
        <dsp:cNvSpPr/>
      </dsp:nvSpPr>
      <dsp:spPr>
        <a:xfrm>
          <a:off x="328" y="1541367"/>
          <a:ext cx="3845300" cy="1116550"/>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chemeClr val="accent2"/>
              </a:solidFill>
            </a:rPr>
            <a:t>Selection of vendors for individual units will be done at state level through Tender Process</a:t>
          </a:r>
          <a:r>
            <a:rPr lang="en-US" sz="1500" b="1" kern="1200" dirty="0" smtClean="0"/>
            <a:t>. </a:t>
          </a:r>
          <a:endParaRPr lang="en-IN" sz="1500" kern="1200" dirty="0"/>
        </a:p>
      </dsp:txBody>
      <dsp:txXfrm>
        <a:off x="33031" y="1574070"/>
        <a:ext cx="3779894" cy="1051144"/>
      </dsp:txXfrm>
    </dsp:sp>
    <dsp:sp modelId="{030649EF-0DCF-4560-8AE5-FE889F1FD1A7}">
      <dsp:nvSpPr>
        <dsp:cNvPr id="0" name=""/>
        <dsp:cNvSpPr/>
      </dsp:nvSpPr>
      <dsp:spPr>
        <a:xfrm rot="5400000">
          <a:off x="1838862" y="2742033"/>
          <a:ext cx="168231" cy="168231"/>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14BD93-8484-4977-AA62-27E3837B1910}">
      <dsp:nvSpPr>
        <dsp:cNvPr id="0" name=""/>
        <dsp:cNvSpPr/>
      </dsp:nvSpPr>
      <dsp:spPr>
        <a:xfrm>
          <a:off x="328" y="2994381"/>
          <a:ext cx="3845300" cy="1387461"/>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7030A0"/>
              </a:solidFill>
            </a:rPr>
            <a:t>The District Manager shall place orders for the beneficiaries who have paid the contribution amount for their preferred units to the empanelled firm/ selected vendor</a:t>
          </a:r>
          <a:r>
            <a:rPr lang="en-US" sz="1500" b="1" kern="1200" dirty="0" smtClean="0"/>
            <a:t>. </a:t>
          </a:r>
          <a:endParaRPr lang="en-IN" sz="1500" kern="1200" dirty="0"/>
        </a:p>
      </dsp:txBody>
      <dsp:txXfrm>
        <a:off x="40965" y="3035018"/>
        <a:ext cx="3764026" cy="1306187"/>
      </dsp:txXfrm>
    </dsp:sp>
    <dsp:sp modelId="{254C45F7-48B2-4446-BD59-B74114ABAF48}">
      <dsp:nvSpPr>
        <dsp:cNvPr id="0" name=""/>
        <dsp:cNvSpPr/>
      </dsp:nvSpPr>
      <dsp:spPr>
        <a:xfrm>
          <a:off x="4329098" y="0"/>
          <a:ext cx="3845300" cy="124707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70C0"/>
              </a:solidFill>
            </a:rPr>
            <a:t> Sanction shall be provided by the District Collector for release of total cost of the unit (beneficiary contribution plus subsidy)  selected supplier as per the actual cost of the item</a:t>
          </a:r>
          <a:endParaRPr lang="en-IN" sz="1600" kern="1200" dirty="0"/>
        </a:p>
      </dsp:txBody>
      <dsp:txXfrm>
        <a:off x="4365624" y="36526"/>
        <a:ext cx="3772248" cy="1174027"/>
      </dsp:txXfrm>
    </dsp:sp>
    <dsp:sp modelId="{F833357D-AFD6-4096-BC6A-65CEBF5D2055}">
      <dsp:nvSpPr>
        <dsp:cNvPr id="0" name=""/>
        <dsp:cNvSpPr/>
      </dsp:nvSpPr>
      <dsp:spPr>
        <a:xfrm rot="5266172">
          <a:off x="6226045" y="1271299"/>
          <a:ext cx="108418" cy="168231"/>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BF3EA9A-DC8A-43D3-B4F8-873CAD5B5F16}">
      <dsp:nvSpPr>
        <dsp:cNvPr id="0" name=""/>
        <dsp:cNvSpPr/>
      </dsp:nvSpPr>
      <dsp:spPr>
        <a:xfrm>
          <a:off x="4384299" y="1463752"/>
          <a:ext cx="3845300" cy="1154109"/>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70C0"/>
              </a:solidFill>
            </a:rPr>
            <a:t>The  cost  of selected item exceeds by the beneficiary the unit cost, balance cost has to be borne by the beneficiary</a:t>
          </a:r>
          <a:r>
            <a:rPr lang="en-US" sz="1500" kern="1200" dirty="0" smtClean="0">
              <a:solidFill>
                <a:srgbClr val="0070C0"/>
              </a:solidFill>
            </a:rPr>
            <a:t>.  </a:t>
          </a:r>
          <a:r>
            <a:rPr lang="en-US" sz="1500" b="1" kern="1200" dirty="0" smtClean="0"/>
            <a:t>. </a:t>
          </a:r>
          <a:r>
            <a:rPr lang="en-US" sz="1500" b="1" kern="1200" dirty="0" smtClean="0">
              <a:solidFill>
                <a:schemeClr val="accent6"/>
              </a:solidFill>
            </a:rPr>
            <a:t>The units shall be procured from the authorized suppliers and distributed to the beneficiaries</a:t>
          </a:r>
          <a:endParaRPr lang="en-IN" sz="1500" kern="1200" dirty="0"/>
        </a:p>
      </dsp:txBody>
      <dsp:txXfrm>
        <a:off x="4418102" y="1497555"/>
        <a:ext cx="3777694" cy="1086503"/>
      </dsp:txXfrm>
    </dsp:sp>
    <dsp:sp modelId="{FD8B53ED-7297-4B90-9CA4-B7B2B274A281}">
      <dsp:nvSpPr>
        <dsp:cNvPr id="0" name=""/>
        <dsp:cNvSpPr/>
      </dsp:nvSpPr>
      <dsp:spPr>
        <a:xfrm rot="5400000">
          <a:off x="6139849" y="2784962"/>
          <a:ext cx="334200" cy="168231"/>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73D09AA-89FE-46BD-B37E-C9CC5768C65B}">
      <dsp:nvSpPr>
        <dsp:cNvPr id="0" name=""/>
        <dsp:cNvSpPr/>
      </dsp:nvSpPr>
      <dsp:spPr>
        <a:xfrm>
          <a:off x="4384299" y="3120294"/>
          <a:ext cx="3845300" cy="1405668"/>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B050"/>
              </a:solidFill>
            </a:rPr>
            <a:t>Accessories for Vending units with mopeds, Vending units with luggage auto, Mobile Fish Outlet, Hygienic transport vehicle and Insulated trucks etc, the beneficiary can purchase the necessary items and submit the bills to avail subsidy as per eligibility</a:t>
          </a:r>
          <a:endParaRPr lang="en-IN" sz="1500" kern="1200" dirty="0"/>
        </a:p>
      </dsp:txBody>
      <dsp:txXfrm>
        <a:off x="4425470" y="3161465"/>
        <a:ext cx="3762958" cy="132332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85DDA-019A-4FCC-9F77-56D2E5555DDE}">
      <dsp:nvSpPr>
        <dsp:cNvPr id="0" name=""/>
        <dsp:cNvSpPr/>
      </dsp:nvSpPr>
      <dsp:spPr>
        <a:xfrm>
          <a:off x="4933" y="88169"/>
          <a:ext cx="2969609" cy="915923"/>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DLSC-executive agency -markets, landing centers, fish seed farms -Funds shall be released stage/ phase wise as per the progress of work to the executing agency</a:t>
          </a:r>
          <a:r>
            <a:rPr lang="en-US" sz="1100" kern="1200" dirty="0" smtClean="0"/>
            <a:t>. </a:t>
          </a:r>
          <a:endParaRPr lang="en-US" sz="1100" kern="1200" dirty="0"/>
        </a:p>
      </dsp:txBody>
      <dsp:txXfrm>
        <a:off x="31759" y="114995"/>
        <a:ext cx="2915957" cy="862271"/>
      </dsp:txXfrm>
    </dsp:sp>
    <dsp:sp modelId="{DA6FCA23-26CF-4E04-B0D6-58258E8D5E60}">
      <dsp:nvSpPr>
        <dsp:cNvPr id="0" name=""/>
        <dsp:cNvSpPr/>
      </dsp:nvSpPr>
      <dsp:spPr>
        <a:xfrm>
          <a:off x="301894" y="1004093"/>
          <a:ext cx="296960" cy="592708"/>
        </a:xfrm>
        <a:custGeom>
          <a:avLst/>
          <a:gdLst/>
          <a:ahLst/>
          <a:cxnLst/>
          <a:rect l="0" t="0" r="0" b="0"/>
          <a:pathLst>
            <a:path>
              <a:moveTo>
                <a:pt x="0" y="0"/>
              </a:moveTo>
              <a:lnTo>
                <a:pt x="0" y="592708"/>
              </a:lnTo>
              <a:lnTo>
                <a:pt x="296960" y="5927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CEE99F-641F-44BB-AED9-82CF3A563309}">
      <dsp:nvSpPr>
        <dsp:cNvPr id="0" name=""/>
        <dsp:cNvSpPr/>
      </dsp:nvSpPr>
      <dsp:spPr>
        <a:xfrm>
          <a:off x="598855" y="1201662"/>
          <a:ext cx="3212205" cy="79027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accent3">
                  <a:lumMod val="50000"/>
                </a:schemeClr>
              </a:solidFill>
            </a:rPr>
            <a:t>Beneficiaries-hard copy-District Manager-relevant land document -The remaining documents like DPR / Layout / DLC permission shall be submitted    within 30 days</a:t>
          </a:r>
          <a:r>
            <a:rPr lang="en-US" sz="1100" b="1" kern="1200" dirty="0" smtClean="0">
              <a:solidFill>
                <a:schemeClr val="accent3">
                  <a:lumMod val="50000"/>
                </a:schemeClr>
              </a:solidFill>
            </a:rPr>
            <a:t>.  </a:t>
          </a:r>
          <a:endParaRPr lang="en-US" sz="1100" kern="1200" dirty="0"/>
        </a:p>
      </dsp:txBody>
      <dsp:txXfrm>
        <a:off x="622001" y="1224808"/>
        <a:ext cx="3165913" cy="743985"/>
      </dsp:txXfrm>
    </dsp:sp>
    <dsp:sp modelId="{BBBF4379-5BA4-4960-82D9-810FE3E30525}">
      <dsp:nvSpPr>
        <dsp:cNvPr id="0" name=""/>
        <dsp:cNvSpPr/>
      </dsp:nvSpPr>
      <dsp:spPr>
        <a:xfrm>
          <a:off x="301894" y="1004093"/>
          <a:ext cx="296960" cy="1901589"/>
        </a:xfrm>
        <a:custGeom>
          <a:avLst/>
          <a:gdLst/>
          <a:ahLst/>
          <a:cxnLst/>
          <a:rect l="0" t="0" r="0" b="0"/>
          <a:pathLst>
            <a:path>
              <a:moveTo>
                <a:pt x="0" y="0"/>
              </a:moveTo>
              <a:lnTo>
                <a:pt x="0" y="1901589"/>
              </a:lnTo>
              <a:lnTo>
                <a:pt x="296960" y="1901589"/>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FE74B7-16DE-41A9-ACDE-A40519625729}">
      <dsp:nvSpPr>
        <dsp:cNvPr id="0" name=""/>
        <dsp:cNvSpPr/>
      </dsp:nvSpPr>
      <dsp:spPr>
        <a:xfrm>
          <a:off x="598855" y="2189509"/>
          <a:ext cx="2317864" cy="1432346"/>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accent3">
                  <a:lumMod val="50000"/>
                </a:schemeClr>
              </a:solidFill>
            </a:rPr>
            <a:t>Beneficiaries-Savings bank-submitting the application form (Joint account for Group beneficiaries and existing Savings bank account can also be used for individual beneficiary/ society/ DFCS).  </a:t>
          </a:r>
          <a:endParaRPr lang="en-US" sz="1300" kern="1200" dirty="0"/>
        </a:p>
      </dsp:txBody>
      <dsp:txXfrm>
        <a:off x="640807" y="2231461"/>
        <a:ext cx="2233960" cy="1348442"/>
      </dsp:txXfrm>
    </dsp:sp>
    <dsp:sp modelId="{AB587B1E-8798-46BF-AE76-A365D406D1BE}">
      <dsp:nvSpPr>
        <dsp:cNvPr id="0" name=""/>
        <dsp:cNvSpPr/>
      </dsp:nvSpPr>
      <dsp:spPr>
        <a:xfrm>
          <a:off x="3369681" y="88169"/>
          <a:ext cx="5568705" cy="907680"/>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l" defTabSz="533400">
            <a:lnSpc>
              <a:spcPct val="90000"/>
            </a:lnSpc>
            <a:spcBef>
              <a:spcPct val="0"/>
            </a:spcBef>
            <a:spcAft>
              <a:spcPct val="35000"/>
            </a:spcAft>
          </a:pPr>
          <a:r>
            <a:rPr lang="en-US" sz="1200" b="1" kern="1200" dirty="0" smtClean="0">
              <a:solidFill>
                <a:schemeClr val="accent6">
                  <a:lumMod val="50000"/>
                </a:schemeClr>
              </a:solidFill>
            </a:rPr>
            <a:t> During scrutiny, the original documents shall be produced at the time of verification by the District Manager</a:t>
          </a:r>
        </a:p>
        <a:p>
          <a:pPr lvl="0" algn="l" defTabSz="533400">
            <a:lnSpc>
              <a:spcPct val="90000"/>
            </a:lnSpc>
            <a:spcBef>
              <a:spcPct val="0"/>
            </a:spcBef>
            <a:spcAft>
              <a:spcPct val="35000"/>
            </a:spcAft>
          </a:pPr>
          <a:r>
            <a:rPr lang="en-US" sz="1200" b="1" kern="1200" dirty="0" smtClean="0">
              <a:solidFill>
                <a:schemeClr val="accent6">
                  <a:lumMod val="50000"/>
                </a:schemeClr>
              </a:solidFill>
            </a:rPr>
            <a:t> Eligible beneficiaries-approval  and sanction order shall be issued. They must produce other relevant documents after communication of administrative sanction. </a:t>
          </a:r>
          <a:endParaRPr lang="en-US" sz="1200" kern="1200" dirty="0"/>
        </a:p>
      </dsp:txBody>
      <dsp:txXfrm>
        <a:off x="3396266" y="114754"/>
        <a:ext cx="5515535" cy="854510"/>
      </dsp:txXfrm>
    </dsp:sp>
    <dsp:sp modelId="{23BEF3F9-9583-4E73-9710-CF10F0A48576}">
      <dsp:nvSpPr>
        <dsp:cNvPr id="0" name=""/>
        <dsp:cNvSpPr/>
      </dsp:nvSpPr>
      <dsp:spPr>
        <a:xfrm>
          <a:off x="3926552" y="995850"/>
          <a:ext cx="556870" cy="1032789"/>
        </a:xfrm>
        <a:custGeom>
          <a:avLst/>
          <a:gdLst/>
          <a:ahLst/>
          <a:cxnLst/>
          <a:rect l="0" t="0" r="0" b="0"/>
          <a:pathLst>
            <a:path>
              <a:moveTo>
                <a:pt x="0" y="0"/>
              </a:moveTo>
              <a:lnTo>
                <a:pt x="0" y="1032789"/>
              </a:lnTo>
              <a:lnTo>
                <a:pt x="556870" y="1032789"/>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69C735-B063-4501-9FDF-1D7A2CDE535D}">
      <dsp:nvSpPr>
        <dsp:cNvPr id="0" name=""/>
        <dsp:cNvSpPr/>
      </dsp:nvSpPr>
      <dsp:spPr>
        <a:xfrm>
          <a:off x="4483422" y="1193420"/>
          <a:ext cx="4319845" cy="167044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l" defTabSz="622300">
            <a:lnSpc>
              <a:spcPct val="90000"/>
            </a:lnSpc>
            <a:spcBef>
              <a:spcPct val="0"/>
            </a:spcBef>
            <a:spcAft>
              <a:spcPct val="35000"/>
            </a:spcAft>
          </a:pPr>
          <a:r>
            <a:rPr lang="en-US" sz="1400" b="1" kern="1200" dirty="0" smtClean="0">
              <a:solidFill>
                <a:schemeClr val="accent6">
                  <a:lumMod val="50000"/>
                </a:schemeClr>
              </a:solidFill>
            </a:rPr>
            <a:t>The beneficiary must  complete 50% of the work to claim 50% subsidy as 1st installment. </a:t>
          </a:r>
        </a:p>
        <a:p>
          <a:pPr lvl="0" algn="l" defTabSz="622300">
            <a:lnSpc>
              <a:spcPct val="90000"/>
            </a:lnSpc>
            <a:spcBef>
              <a:spcPct val="0"/>
            </a:spcBef>
            <a:spcAft>
              <a:spcPct val="35000"/>
            </a:spcAft>
          </a:pPr>
          <a:r>
            <a:rPr lang="en-US" sz="1400" b="1" kern="1200" dirty="0" smtClean="0">
              <a:solidFill>
                <a:srgbClr val="00B050"/>
              </a:solidFill>
            </a:rPr>
            <a:t>. Subsidy amount shall be released through online mode in two installments corresponding to the progress of work. (50% of subsidy as first installment after 50% of work done and remaining 50% of subsidy as second installment after completion of the work). </a:t>
          </a:r>
          <a:endParaRPr lang="en-US" sz="1400" b="1" kern="1200" dirty="0" smtClean="0">
            <a:solidFill>
              <a:schemeClr val="accent6">
                <a:lumMod val="50000"/>
              </a:schemeClr>
            </a:solidFill>
          </a:endParaRPr>
        </a:p>
        <a:p>
          <a:pPr lvl="0" algn="ctr" defTabSz="622300">
            <a:lnSpc>
              <a:spcPct val="90000"/>
            </a:lnSpc>
            <a:spcBef>
              <a:spcPct val="0"/>
            </a:spcBef>
            <a:spcAft>
              <a:spcPct val="35000"/>
            </a:spcAft>
          </a:pPr>
          <a:endParaRPr lang="en-US" sz="900" kern="1200" dirty="0"/>
        </a:p>
      </dsp:txBody>
      <dsp:txXfrm>
        <a:off x="4532348" y="1242346"/>
        <a:ext cx="4221993" cy="1572588"/>
      </dsp:txXfrm>
    </dsp:sp>
    <dsp:sp modelId="{D781E065-8615-4241-AAA8-989F2843C033}">
      <dsp:nvSpPr>
        <dsp:cNvPr id="0" name=""/>
        <dsp:cNvSpPr/>
      </dsp:nvSpPr>
      <dsp:spPr>
        <a:xfrm>
          <a:off x="3926552" y="995850"/>
          <a:ext cx="561804" cy="2834637"/>
        </a:xfrm>
        <a:custGeom>
          <a:avLst/>
          <a:gdLst/>
          <a:ahLst/>
          <a:cxnLst/>
          <a:rect l="0" t="0" r="0" b="0"/>
          <a:pathLst>
            <a:path>
              <a:moveTo>
                <a:pt x="0" y="0"/>
              </a:moveTo>
              <a:lnTo>
                <a:pt x="0" y="2834637"/>
              </a:lnTo>
              <a:lnTo>
                <a:pt x="561804" y="283463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ED0D45-82A5-4AE6-9B5D-C80720564E04}">
      <dsp:nvSpPr>
        <dsp:cNvPr id="0" name=""/>
        <dsp:cNvSpPr/>
      </dsp:nvSpPr>
      <dsp:spPr>
        <a:xfrm>
          <a:off x="4488356" y="3142307"/>
          <a:ext cx="4655643" cy="1376362"/>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l" defTabSz="533400">
            <a:lnSpc>
              <a:spcPct val="90000"/>
            </a:lnSpc>
            <a:spcBef>
              <a:spcPct val="0"/>
            </a:spcBef>
            <a:spcAft>
              <a:spcPct val="35000"/>
            </a:spcAft>
          </a:pPr>
          <a:r>
            <a:rPr lang="en-US" sz="1200" b="1" kern="1200" dirty="0" smtClean="0">
              <a:solidFill>
                <a:schemeClr val="accent6">
                  <a:lumMod val="50000"/>
                </a:schemeClr>
              </a:solidFill>
            </a:rPr>
            <a:t>At state level, the Managing Director, TSFCOF will coordinate and monitor the scheme as nodal officer. </a:t>
          </a:r>
        </a:p>
        <a:p>
          <a:pPr lvl="0" algn="l" defTabSz="533400">
            <a:lnSpc>
              <a:spcPct val="90000"/>
            </a:lnSpc>
            <a:spcBef>
              <a:spcPct val="0"/>
            </a:spcBef>
            <a:spcAft>
              <a:spcPct val="35000"/>
            </a:spcAft>
          </a:pPr>
          <a:r>
            <a:rPr lang="en-US" sz="1200" b="1" kern="1200" dirty="0" smtClean="0">
              <a:solidFill>
                <a:srgbClr val="00B050"/>
              </a:solidFill>
            </a:rPr>
            <a:t>Management Information System (MIS) will be put in place in due course of time to monitor the progress of implementation. </a:t>
          </a:r>
        </a:p>
        <a:p>
          <a:pPr lvl="0" algn="l" defTabSz="533400">
            <a:lnSpc>
              <a:spcPct val="90000"/>
            </a:lnSpc>
            <a:spcBef>
              <a:spcPct val="0"/>
            </a:spcBef>
            <a:spcAft>
              <a:spcPct val="35000"/>
            </a:spcAft>
          </a:pPr>
          <a:r>
            <a:rPr lang="en-US" sz="1200" b="1" kern="1200" dirty="0" smtClean="0">
              <a:solidFill>
                <a:schemeClr val="accent6">
                  <a:lumMod val="50000"/>
                </a:schemeClr>
              </a:solidFill>
            </a:rPr>
            <a:t>All measures shall be taken at the district level for ensuring the transparency, accountability and vigilance</a:t>
          </a:r>
          <a:endParaRPr lang="en-US" sz="1200" kern="1200" dirty="0"/>
        </a:p>
      </dsp:txBody>
      <dsp:txXfrm>
        <a:off x="4528668" y="3182619"/>
        <a:ext cx="4575019" cy="12957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18C041-87C8-4A90-AE17-3F7C357A9142}">
      <dsp:nvSpPr>
        <dsp:cNvPr id="0" name=""/>
        <dsp:cNvSpPr/>
      </dsp:nvSpPr>
      <dsp:spPr>
        <a:xfrm>
          <a:off x="956619" y="181761"/>
          <a:ext cx="5328721" cy="5151833"/>
        </a:xfrm>
        <a:prstGeom prst="pie">
          <a:avLst>
            <a:gd name="adj1" fmla="val 16200000"/>
            <a:gd name="adj2" fmla="val 18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bg1"/>
              </a:solidFill>
            </a:rPr>
            <a:t>(IFDS)Integrated Fisheries Developmet Scheme</a:t>
          </a:r>
        </a:p>
        <a:p>
          <a:pPr lvl="0" algn="ctr" defTabSz="1066800">
            <a:lnSpc>
              <a:spcPct val="90000"/>
            </a:lnSpc>
            <a:spcBef>
              <a:spcPct val="0"/>
            </a:spcBef>
            <a:spcAft>
              <a:spcPct val="35000"/>
            </a:spcAft>
          </a:pPr>
          <a:r>
            <a:rPr lang="en-US" sz="2400" b="1" kern="1200" dirty="0" smtClean="0">
              <a:solidFill>
                <a:schemeClr val="bg1"/>
              </a:solidFill>
            </a:rPr>
            <a:t>1000 </a:t>
          </a:r>
          <a:r>
            <a:rPr lang="en-US" sz="2400" b="1" kern="1200" dirty="0" err="1" smtClean="0">
              <a:solidFill>
                <a:schemeClr val="bg1"/>
              </a:solidFill>
            </a:rPr>
            <a:t>crore</a:t>
          </a:r>
          <a:r>
            <a:rPr lang="en-US" sz="2400" b="1" kern="1200" dirty="0" smtClean="0">
              <a:solidFill>
                <a:schemeClr val="bg1"/>
              </a:solidFill>
            </a:rPr>
            <a:t>)</a:t>
          </a:r>
          <a:endParaRPr lang="en-US" sz="2400" b="1" kern="1200" dirty="0">
            <a:solidFill>
              <a:schemeClr val="bg1"/>
            </a:solidFill>
          </a:endParaRPr>
        </a:p>
      </dsp:txBody>
      <dsp:txXfrm>
        <a:off x="3764982" y="1273459"/>
        <a:ext cx="1903114" cy="1533283"/>
      </dsp:txXfrm>
    </dsp:sp>
    <dsp:sp modelId="{C7A42E1D-1200-41EE-BD4C-DB7EF7FAD49A}">
      <dsp:nvSpPr>
        <dsp:cNvPr id="0" name=""/>
        <dsp:cNvSpPr/>
      </dsp:nvSpPr>
      <dsp:spPr>
        <a:xfrm>
          <a:off x="1046984" y="-90055"/>
          <a:ext cx="4928616" cy="5678357"/>
        </a:xfrm>
        <a:prstGeom prst="pie">
          <a:avLst>
            <a:gd name="adj1" fmla="val 1800000"/>
            <a:gd name="adj2" fmla="val 900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bg1"/>
              </a:solidFill>
            </a:rPr>
            <a:t>IFDS:1000 </a:t>
          </a:r>
          <a:r>
            <a:rPr lang="en-US" sz="2400" kern="1200" dirty="0" err="1" smtClean="0">
              <a:solidFill>
                <a:schemeClr val="bg1"/>
              </a:solidFill>
            </a:rPr>
            <a:t>cr</a:t>
          </a:r>
          <a:r>
            <a:rPr lang="en-US" sz="2400" kern="1200" dirty="0" smtClean="0">
              <a:solidFill>
                <a:schemeClr val="bg1"/>
              </a:solidFill>
            </a:rPr>
            <a:t> :80cr from NCDC +200 </a:t>
          </a:r>
          <a:r>
            <a:rPr lang="en-US" sz="2400" kern="1200" dirty="0" err="1" smtClean="0">
              <a:solidFill>
                <a:schemeClr val="bg1"/>
              </a:solidFill>
            </a:rPr>
            <a:t>cr</a:t>
          </a:r>
          <a:r>
            <a:rPr lang="en-US" sz="2400" kern="1200" dirty="0" smtClean="0">
              <a:solidFill>
                <a:schemeClr val="bg1"/>
              </a:solidFill>
            </a:rPr>
            <a:t> </a:t>
          </a:r>
          <a:r>
            <a:rPr lang="en-US" sz="2400" kern="1200" dirty="0" err="1" smtClean="0">
              <a:solidFill>
                <a:schemeClr val="bg1"/>
              </a:solidFill>
            </a:rPr>
            <a:t>Telangana</a:t>
          </a:r>
          <a:r>
            <a:rPr lang="en-US" sz="2400" kern="1200" dirty="0" smtClean="0">
              <a:solidFill>
                <a:schemeClr val="bg1"/>
              </a:solidFill>
            </a:rPr>
            <a:t> state</a:t>
          </a:r>
        </a:p>
      </dsp:txBody>
      <dsp:txXfrm>
        <a:off x="2220464" y="3594116"/>
        <a:ext cx="2640330" cy="1487188"/>
      </dsp:txXfrm>
    </dsp:sp>
    <dsp:sp modelId="{0292DBAE-D58E-4867-98BA-C8019581A867}">
      <dsp:nvSpPr>
        <dsp:cNvPr id="0" name=""/>
        <dsp:cNvSpPr/>
      </dsp:nvSpPr>
      <dsp:spPr>
        <a:xfrm>
          <a:off x="953659" y="293369"/>
          <a:ext cx="4928616" cy="4928616"/>
        </a:xfrm>
        <a:prstGeom prst="pie">
          <a:avLst>
            <a:gd name="adj1" fmla="val 9000000"/>
            <a:gd name="adj2" fmla="val 1620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bg1"/>
              </a:solidFill>
            </a:rPr>
            <a:t>(BRS)Blue revolution </a:t>
          </a:r>
        </a:p>
        <a:p>
          <a:pPr lvl="0" algn="ctr" defTabSz="1244600">
            <a:lnSpc>
              <a:spcPct val="90000"/>
            </a:lnSpc>
            <a:spcBef>
              <a:spcPct val="0"/>
            </a:spcBef>
            <a:spcAft>
              <a:spcPct val="35000"/>
            </a:spcAft>
          </a:pPr>
          <a:r>
            <a:rPr lang="en-US" sz="2800" b="1" kern="1200" dirty="0" smtClean="0">
              <a:solidFill>
                <a:schemeClr val="bg1"/>
              </a:solidFill>
            </a:rPr>
            <a:t>20 crores</a:t>
          </a:r>
          <a:endParaRPr lang="en-US" sz="2800" b="1" kern="1200" dirty="0">
            <a:solidFill>
              <a:schemeClr val="bg1"/>
            </a:solidFill>
          </a:endParaRPr>
        </a:p>
      </dsp:txBody>
      <dsp:txXfrm>
        <a:off x="1524557" y="1337767"/>
        <a:ext cx="1760220" cy="1466849"/>
      </dsp:txXfrm>
    </dsp:sp>
    <dsp:sp modelId="{4C2B7EF8-CFA6-4EE5-B852-B506F07A5710}">
      <dsp:nvSpPr>
        <dsp:cNvPr id="0" name=""/>
        <dsp:cNvSpPr/>
      </dsp:nvSpPr>
      <dsp:spPr>
        <a:xfrm>
          <a:off x="850393" y="-12586"/>
          <a:ext cx="5538825" cy="5538825"/>
        </a:xfrm>
        <a:prstGeom prst="circularArrow">
          <a:avLst>
            <a:gd name="adj1" fmla="val 5085"/>
            <a:gd name="adj2" fmla="val 327528"/>
            <a:gd name="adj3" fmla="val 1472472"/>
            <a:gd name="adj4" fmla="val 16199432"/>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FCBC9F-316C-4E8F-BB95-92484071558F}">
      <dsp:nvSpPr>
        <dsp:cNvPr id="0" name=""/>
        <dsp:cNvSpPr/>
      </dsp:nvSpPr>
      <dsp:spPr>
        <a:xfrm>
          <a:off x="741879" y="-23755"/>
          <a:ext cx="5538825" cy="5538825"/>
        </a:xfrm>
        <a:prstGeom prst="circularArrow">
          <a:avLst>
            <a:gd name="adj1" fmla="val 5085"/>
            <a:gd name="adj2" fmla="val 327528"/>
            <a:gd name="adj3" fmla="val 8671970"/>
            <a:gd name="adj4" fmla="val 1800502"/>
            <a:gd name="adj5" fmla="val 5932"/>
          </a:avLst>
        </a:prstGeom>
        <a:solidFill>
          <a:schemeClr val="accent2">
            <a:hueOff val="2340759"/>
            <a:satOff val="-2919"/>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3492CA-6221-43BE-B166-BCB9756EA9A5}">
      <dsp:nvSpPr>
        <dsp:cNvPr id="0" name=""/>
        <dsp:cNvSpPr/>
      </dsp:nvSpPr>
      <dsp:spPr>
        <a:xfrm>
          <a:off x="648148" y="-11734"/>
          <a:ext cx="5538825" cy="5538825"/>
        </a:xfrm>
        <a:prstGeom prst="circularArrow">
          <a:avLst>
            <a:gd name="adj1" fmla="val 5085"/>
            <a:gd name="adj2" fmla="val 327528"/>
            <a:gd name="adj3" fmla="val 15873039"/>
            <a:gd name="adj4" fmla="val 9000000"/>
            <a:gd name="adj5" fmla="val 5932"/>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39C96-D2FB-45CE-819B-506CD955BD06}">
      <dsp:nvSpPr>
        <dsp:cNvPr id="0" name=""/>
        <dsp:cNvSpPr/>
      </dsp:nvSpPr>
      <dsp:spPr>
        <a:xfrm rot="5400000">
          <a:off x="-223914" y="486666"/>
          <a:ext cx="1492761" cy="104493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1</a:t>
          </a:r>
          <a:endParaRPr lang="en-US" sz="2900" kern="1200" dirty="0"/>
        </a:p>
      </dsp:txBody>
      <dsp:txXfrm rot="-5400000">
        <a:off x="1" y="785219"/>
        <a:ext cx="1044933" cy="447828"/>
      </dsp:txXfrm>
    </dsp:sp>
    <dsp:sp modelId="{AF93FF09-FB36-4267-8E2A-0ECD28C4362C}">
      <dsp:nvSpPr>
        <dsp:cNvPr id="0" name=""/>
        <dsp:cNvSpPr/>
      </dsp:nvSpPr>
      <dsp:spPr>
        <a:xfrm rot="5400000">
          <a:off x="3996467" y="-2947274"/>
          <a:ext cx="1487277" cy="739034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IN" sz="2000" b="1" kern="1200" dirty="0" smtClean="0">
              <a:solidFill>
                <a:srgbClr val="00B050"/>
              </a:solidFill>
            </a:rPr>
            <a:t>To fully tap the total fish potential of the country both in the inland and the marine sector and triple the production by 2020.</a:t>
          </a:r>
          <a:endParaRPr lang="en-US" sz="2000" kern="1200" dirty="0">
            <a:solidFill>
              <a:srgbClr val="00B050"/>
            </a:solidFill>
          </a:endParaRPr>
        </a:p>
        <a:p>
          <a:pPr marL="228600" lvl="1" indent="-228600" algn="l" defTabSz="889000">
            <a:lnSpc>
              <a:spcPct val="90000"/>
            </a:lnSpc>
            <a:spcBef>
              <a:spcPct val="0"/>
            </a:spcBef>
            <a:spcAft>
              <a:spcPct val="15000"/>
            </a:spcAft>
            <a:buChar char="••"/>
          </a:pPr>
          <a:r>
            <a:rPr lang="en-IN" sz="2000" b="1" kern="1200" dirty="0" smtClean="0">
              <a:solidFill>
                <a:srgbClr val="00B050"/>
              </a:solidFill>
            </a:rPr>
            <a:t>To transform the fisheries sector as a modern industry with special focus on new technologies and processes</a:t>
          </a:r>
          <a:endParaRPr lang="en-US" sz="2000" kern="1200" dirty="0">
            <a:solidFill>
              <a:srgbClr val="00B050"/>
            </a:solidFill>
          </a:endParaRPr>
        </a:p>
      </dsp:txBody>
      <dsp:txXfrm rot="-5400000">
        <a:off x="1044933" y="76863"/>
        <a:ext cx="7317743" cy="1342071"/>
      </dsp:txXfrm>
    </dsp:sp>
    <dsp:sp modelId="{158CA7B4-89CB-4673-8881-2840EEFC1983}">
      <dsp:nvSpPr>
        <dsp:cNvPr id="0" name=""/>
        <dsp:cNvSpPr/>
      </dsp:nvSpPr>
      <dsp:spPr>
        <a:xfrm rot="5400000">
          <a:off x="-223914" y="2106460"/>
          <a:ext cx="1492761" cy="104493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2</a:t>
          </a:r>
          <a:endParaRPr lang="en-US" sz="2900" kern="1200" dirty="0"/>
        </a:p>
      </dsp:txBody>
      <dsp:txXfrm rot="-5400000">
        <a:off x="1" y="2405013"/>
        <a:ext cx="1044933" cy="447828"/>
      </dsp:txXfrm>
    </dsp:sp>
    <dsp:sp modelId="{527B2F0B-438C-4B89-8420-F8059CFA0B4A}">
      <dsp:nvSpPr>
        <dsp:cNvPr id="0" name=""/>
        <dsp:cNvSpPr/>
      </dsp:nvSpPr>
      <dsp:spPr>
        <a:xfrm rot="5400000">
          <a:off x="3963302" y="-1327480"/>
          <a:ext cx="1553607" cy="739034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IN" sz="2000" b="1" kern="1200" dirty="0" smtClean="0">
              <a:solidFill>
                <a:srgbClr val="002060"/>
              </a:solidFill>
            </a:rPr>
            <a:t>To double the income of the fishers and fish farmers with special focus on increasing productivity and better marketing postharvest technologies.</a:t>
          </a:r>
          <a:endParaRPr lang="en-US" sz="2000" kern="1200" dirty="0">
            <a:solidFill>
              <a:srgbClr val="002060"/>
            </a:solidFill>
          </a:endParaRPr>
        </a:p>
        <a:p>
          <a:pPr marL="228600" lvl="1" indent="-228600" algn="l" defTabSz="889000">
            <a:lnSpc>
              <a:spcPct val="90000"/>
            </a:lnSpc>
            <a:spcBef>
              <a:spcPct val="0"/>
            </a:spcBef>
            <a:spcAft>
              <a:spcPct val="15000"/>
            </a:spcAft>
            <a:buChar char="••"/>
          </a:pPr>
          <a:r>
            <a:rPr lang="en-IN" sz="2000" b="1" kern="1200" dirty="0" smtClean="0">
              <a:solidFill>
                <a:srgbClr val="002060"/>
              </a:solidFill>
            </a:rPr>
            <a:t>To ensure inclusive participation of the fishers and fish farmers in the income enhancement</a:t>
          </a:r>
          <a:endParaRPr lang="en-US" sz="2000" kern="1200" dirty="0">
            <a:solidFill>
              <a:srgbClr val="002060"/>
            </a:solidFill>
          </a:endParaRPr>
        </a:p>
      </dsp:txBody>
      <dsp:txXfrm rot="-5400000">
        <a:off x="1044933" y="1666730"/>
        <a:ext cx="7314505" cy="1401925"/>
      </dsp:txXfrm>
    </dsp:sp>
    <dsp:sp modelId="{25597918-6009-45A4-86CD-713FFF09BA99}">
      <dsp:nvSpPr>
        <dsp:cNvPr id="0" name=""/>
        <dsp:cNvSpPr/>
      </dsp:nvSpPr>
      <dsp:spPr>
        <a:xfrm rot="5400000">
          <a:off x="-223914" y="3584295"/>
          <a:ext cx="1492761" cy="104493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3</a:t>
          </a:r>
          <a:endParaRPr lang="en-US" sz="2900" kern="1200" dirty="0"/>
        </a:p>
      </dsp:txBody>
      <dsp:txXfrm rot="-5400000">
        <a:off x="1" y="3882848"/>
        <a:ext cx="1044933" cy="447828"/>
      </dsp:txXfrm>
    </dsp:sp>
    <dsp:sp modelId="{079B808F-7719-471E-8372-8D82182D1D96}">
      <dsp:nvSpPr>
        <dsp:cNvPr id="0" name=""/>
        <dsp:cNvSpPr/>
      </dsp:nvSpPr>
      <dsp:spPr>
        <a:xfrm rot="5400000">
          <a:off x="4105261" y="150355"/>
          <a:ext cx="1269689" cy="739034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IN" sz="1800" b="1" kern="1200" dirty="0" smtClean="0">
              <a:solidFill>
                <a:srgbClr val="C00000"/>
              </a:solidFill>
            </a:rPr>
            <a:t>To triple the export earnings by 2020 with focus on benefits flow to the fishers and fish farmers including through institutional mechanisms in the cooperative, producer companies and other structures</a:t>
          </a:r>
          <a:endParaRPr lang="en-US" sz="1800" b="1" kern="1200" dirty="0">
            <a:solidFill>
              <a:srgbClr val="C00000"/>
            </a:solidFill>
          </a:endParaRPr>
        </a:p>
        <a:p>
          <a:pPr marL="171450" lvl="1" indent="-171450" algn="l" defTabSz="800100">
            <a:lnSpc>
              <a:spcPct val="90000"/>
            </a:lnSpc>
            <a:spcBef>
              <a:spcPct val="0"/>
            </a:spcBef>
            <a:spcAft>
              <a:spcPct val="15000"/>
            </a:spcAft>
            <a:buChar char="••"/>
          </a:pPr>
          <a:r>
            <a:rPr lang="en-IN" sz="1800" b="1" kern="1200" dirty="0" smtClean="0">
              <a:solidFill>
                <a:srgbClr val="C00000"/>
              </a:solidFill>
            </a:rPr>
            <a:t>To enhance food and nutritional security of the country</a:t>
          </a:r>
          <a:endParaRPr lang="en-US" sz="1800" b="1" kern="1200" dirty="0">
            <a:solidFill>
              <a:srgbClr val="C00000"/>
            </a:solidFill>
          </a:endParaRPr>
        </a:p>
        <a:p>
          <a:pPr marL="171450" lvl="1" indent="-171450" algn="l" defTabSz="800100">
            <a:lnSpc>
              <a:spcPct val="90000"/>
            </a:lnSpc>
            <a:spcBef>
              <a:spcPct val="0"/>
            </a:spcBef>
            <a:spcAft>
              <a:spcPct val="15000"/>
            </a:spcAft>
            <a:buChar char="••"/>
          </a:pPr>
          <a:endParaRPr lang="en-IN" sz="1800" b="1" kern="1200" dirty="0"/>
        </a:p>
      </dsp:txBody>
      <dsp:txXfrm rot="-5400000">
        <a:off x="1044933" y="3272665"/>
        <a:ext cx="7328365" cy="11457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45FCDE-F5A1-48B2-BE0B-A8EFD7F41AB7}">
      <dsp:nvSpPr>
        <dsp:cNvPr id="0" name=""/>
        <dsp:cNvSpPr/>
      </dsp:nvSpPr>
      <dsp:spPr>
        <a:xfrm>
          <a:off x="179510" y="133516"/>
          <a:ext cx="5121759" cy="106394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l" defTabSz="711200">
            <a:lnSpc>
              <a:spcPct val="90000"/>
            </a:lnSpc>
            <a:spcBef>
              <a:spcPct val="0"/>
            </a:spcBef>
            <a:spcAft>
              <a:spcPct val="35000"/>
            </a:spcAft>
          </a:pPr>
          <a:r>
            <a:rPr lang="en-IN" sz="1600" b="1" kern="1200" dirty="0" smtClean="0"/>
            <a:t>Blue Revolution -2016-17: </a:t>
          </a:r>
          <a:r>
            <a:rPr lang="en-IN" sz="1600" b="1" kern="1200" dirty="0" smtClean="0">
              <a:solidFill>
                <a:schemeClr val="accent6">
                  <a:lumMod val="75000"/>
                </a:schemeClr>
              </a:solidFill>
            </a:rPr>
            <a:t>Grounding of all the components sanctioned has been completed except establishment of Brood bank which is under progress. So </a:t>
          </a:r>
          <a:r>
            <a:rPr lang="en-IN" sz="1600" b="1" kern="1200" smtClean="0">
              <a:solidFill>
                <a:schemeClr val="accent6">
                  <a:lumMod val="75000"/>
                </a:schemeClr>
              </a:solidFill>
            </a:rPr>
            <a:t>far for Rs</a:t>
          </a:r>
          <a:r>
            <a:rPr lang="en-IN" sz="1600" b="1" kern="1200" dirty="0" smtClean="0">
              <a:solidFill>
                <a:schemeClr val="accent6">
                  <a:lumMod val="75000"/>
                </a:schemeClr>
              </a:solidFill>
            </a:rPr>
            <a:t>. 1212.50 </a:t>
          </a:r>
          <a:r>
            <a:rPr lang="en-IN" sz="1600" b="1" kern="1200" dirty="0" err="1" smtClean="0">
              <a:solidFill>
                <a:schemeClr val="accent6">
                  <a:lumMod val="75000"/>
                </a:schemeClr>
              </a:solidFill>
            </a:rPr>
            <a:t>Lakhs</a:t>
          </a:r>
          <a:r>
            <a:rPr lang="en-IN" sz="1600" b="1" kern="1200" dirty="0" smtClean="0">
              <a:solidFill>
                <a:schemeClr val="accent6">
                  <a:lumMod val="75000"/>
                </a:schemeClr>
              </a:solidFill>
            </a:rPr>
            <a:t> has been submitted to Govt. of India.</a:t>
          </a:r>
          <a:endParaRPr lang="en-IN" sz="1600" kern="1200" dirty="0"/>
        </a:p>
      </dsp:txBody>
      <dsp:txXfrm>
        <a:off x="210672" y="164678"/>
        <a:ext cx="5059435" cy="1001616"/>
      </dsp:txXfrm>
    </dsp:sp>
    <dsp:sp modelId="{92F7CE26-00EE-463E-AC6E-77C80B63A03D}">
      <dsp:nvSpPr>
        <dsp:cNvPr id="0" name=""/>
        <dsp:cNvSpPr/>
      </dsp:nvSpPr>
      <dsp:spPr>
        <a:xfrm rot="5400000">
          <a:off x="2670097" y="1267748"/>
          <a:ext cx="140584" cy="140584"/>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62C5D3-7F49-4C66-81F2-541C8DD18FA9}">
      <dsp:nvSpPr>
        <dsp:cNvPr id="0" name=""/>
        <dsp:cNvSpPr/>
      </dsp:nvSpPr>
      <dsp:spPr>
        <a:xfrm>
          <a:off x="163459" y="1478624"/>
          <a:ext cx="5153861" cy="1512114"/>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n-IN" sz="1800" b="1" kern="1200" dirty="0" smtClean="0"/>
            <a:t>Blue Revolution -2017-18: </a:t>
          </a:r>
          <a:r>
            <a:rPr lang="en-IN" sz="1800" b="1" kern="1200" dirty="0" smtClean="0">
              <a:solidFill>
                <a:schemeClr val="accent6">
                  <a:lumMod val="50000"/>
                </a:schemeClr>
              </a:solidFill>
            </a:rPr>
            <a:t> Govt. of India has given approval for an amount of Rs. 1960.53 </a:t>
          </a:r>
          <a:r>
            <a:rPr lang="en-IN" sz="1800" b="1" kern="1200" dirty="0" err="1" smtClean="0">
              <a:solidFill>
                <a:schemeClr val="accent6">
                  <a:lumMod val="50000"/>
                </a:schemeClr>
              </a:solidFill>
            </a:rPr>
            <a:t>Lakhs</a:t>
          </a:r>
          <a:r>
            <a:rPr lang="en-IN" sz="1800" b="1" kern="1200" dirty="0" smtClean="0">
              <a:solidFill>
                <a:schemeClr val="accent6">
                  <a:lumMod val="50000"/>
                </a:schemeClr>
              </a:solidFill>
            </a:rPr>
            <a:t> for 6 components. The total financial assistance is Rs. 878.13 </a:t>
          </a:r>
          <a:r>
            <a:rPr lang="en-IN" sz="1800" b="1" kern="1200" dirty="0" err="1" smtClean="0">
              <a:solidFill>
                <a:schemeClr val="accent6">
                  <a:lumMod val="50000"/>
                </a:schemeClr>
              </a:solidFill>
            </a:rPr>
            <a:t>Lakhs</a:t>
          </a:r>
          <a:r>
            <a:rPr lang="en-IN" sz="1800" b="1" kern="1200" dirty="0" smtClean="0">
              <a:solidFill>
                <a:schemeClr val="accent6">
                  <a:lumMod val="50000"/>
                </a:schemeClr>
              </a:solidFill>
            </a:rPr>
            <a:t>, Central share is Rs. 533.09 Lakhs, State share is Rs.345.04 Lakhs and beneficiary contribution is Rs. </a:t>
          </a:r>
          <a:r>
            <a:rPr lang="en-IN" sz="1800" b="1" kern="1200" smtClean="0">
              <a:solidFill>
                <a:schemeClr val="accent6">
                  <a:lumMod val="50000"/>
                </a:schemeClr>
              </a:solidFill>
            </a:rPr>
            <a:t>1082.40 lakh </a:t>
          </a:r>
          <a:endParaRPr lang="en-IN" sz="1800" kern="1200" dirty="0"/>
        </a:p>
      </dsp:txBody>
      <dsp:txXfrm>
        <a:off x="207747" y="1522912"/>
        <a:ext cx="5065285" cy="1423538"/>
      </dsp:txXfrm>
    </dsp:sp>
    <dsp:sp modelId="{A7AFAA5D-B4CB-45E4-AF66-035ECDA53F67}">
      <dsp:nvSpPr>
        <dsp:cNvPr id="0" name=""/>
        <dsp:cNvSpPr/>
      </dsp:nvSpPr>
      <dsp:spPr>
        <a:xfrm rot="5400000">
          <a:off x="2670097" y="3061031"/>
          <a:ext cx="140584" cy="140584"/>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9E78AC7-8574-4961-A81C-C3B9D0BA84F7}">
      <dsp:nvSpPr>
        <dsp:cNvPr id="0" name=""/>
        <dsp:cNvSpPr/>
      </dsp:nvSpPr>
      <dsp:spPr>
        <a:xfrm>
          <a:off x="6021" y="3271907"/>
          <a:ext cx="5468737" cy="1809269"/>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IN" sz="1800" b="1" kern="1200" dirty="0" smtClean="0">
              <a:solidFill>
                <a:schemeClr val="accent6">
                  <a:lumMod val="50000"/>
                </a:schemeClr>
              </a:solidFill>
            </a:rPr>
            <a:t>The </a:t>
          </a:r>
          <a:r>
            <a:rPr lang="en-IN" sz="1800" b="1" kern="1200" dirty="0" err="1" smtClean="0">
              <a:solidFill>
                <a:schemeClr val="accent6">
                  <a:lumMod val="50000"/>
                </a:schemeClr>
              </a:solidFill>
            </a:rPr>
            <a:t>GoI</a:t>
          </a:r>
          <a:r>
            <a:rPr lang="en-IN" sz="1800" b="1" kern="1200" dirty="0" smtClean="0">
              <a:solidFill>
                <a:schemeClr val="accent6">
                  <a:lumMod val="50000"/>
                </a:schemeClr>
              </a:solidFill>
            </a:rPr>
            <a:t> has released 90% of Central share </a:t>
          </a:r>
          <a:r>
            <a:rPr lang="en-IN" sz="1800" b="1" kern="1200" dirty="0" err="1" smtClean="0">
              <a:solidFill>
                <a:schemeClr val="accent6">
                  <a:lumMod val="50000"/>
                </a:schemeClr>
              </a:solidFill>
            </a:rPr>
            <a:t>ie</a:t>
          </a:r>
          <a:r>
            <a:rPr lang="en-IN" sz="1800" b="1" kern="1200" dirty="0" smtClean="0">
              <a:solidFill>
                <a:schemeClr val="accent6">
                  <a:lumMod val="50000"/>
                </a:schemeClr>
              </a:solidFill>
            </a:rPr>
            <a:t>., Rs. 479.78 </a:t>
          </a:r>
          <a:r>
            <a:rPr lang="en-IN" sz="1800" b="1" kern="1200" dirty="0" err="1" smtClean="0">
              <a:solidFill>
                <a:schemeClr val="accent6">
                  <a:lumMod val="50000"/>
                </a:schemeClr>
              </a:solidFill>
            </a:rPr>
            <a:t>Lakhs</a:t>
          </a:r>
          <a:r>
            <a:rPr lang="en-IN" sz="1800" b="1" kern="1200" dirty="0" smtClean="0">
              <a:solidFill>
                <a:schemeClr val="accent6">
                  <a:lumMod val="50000"/>
                </a:schemeClr>
              </a:solidFill>
            </a:rPr>
            <a:t>. An amount of Rs. 713.29 </a:t>
          </a:r>
          <a:r>
            <a:rPr lang="en-IN" sz="1800" b="1" kern="1200" dirty="0" err="1" smtClean="0">
              <a:solidFill>
                <a:schemeClr val="accent6">
                  <a:lumMod val="50000"/>
                </a:schemeClr>
              </a:solidFill>
            </a:rPr>
            <a:t>Lakhs</a:t>
          </a:r>
          <a:r>
            <a:rPr lang="en-IN" sz="1800" b="1" kern="1200" dirty="0" smtClean="0">
              <a:solidFill>
                <a:schemeClr val="accent6">
                  <a:lumMod val="50000"/>
                </a:schemeClr>
              </a:solidFill>
            </a:rPr>
            <a:t> including State share is released to (25) Districts for grounding the schemes. The implementation is under progress. The UC for an amount of Rs.147. 86 </a:t>
          </a:r>
          <a:r>
            <a:rPr lang="en-IN" sz="1800" b="1" kern="1200" dirty="0" err="1" smtClean="0">
              <a:solidFill>
                <a:schemeClr val="accent6">
                  <a:lumMod val="50000"/>
                </a:schemeClr>
              </a:solidFill>
            </a:rPr>
            <a:t>Lakhs</a:t>
          </a:r>
          <a:r>
            <a:rPr lang="en-IN" sz="1800" b="1" kern="1200" dirty="0" smtClean="0">
              <a:solidFill>
                <a:schemeClr val="accent6">
                  <a:lumMod val="50000"/>
                </a:schemeClr>
              </a:solidFill>
            </a:rPr>
            <a:t> is submitted to Government of India</a:t>
          </a:r>
          <a:endParaRPr lang="en-IN" sz="1800" b="1" kern="1200" dirty="0"/>
        </a:p>
      </dsp:txBody>
      <dsp:txXfrm>
        <a:off x="59013" y="3324899"/>
        <a:ext cx="5362753" cy="1703285"/>
      </dsp:txXfrm>
    </dsp:sp>
    <dsp:sp modelId="{03C709A7-3391-48E4-AD78-072953B0FDEA}">
      <dsp:nvSpPr>
        <dsp:cNvPr id="0" name=""/>
        <dsp:cNvSpPr/>
      </dsp:nvSpPr>
      <dsp:spPr>
        <a:xfrm>
          <a:off x="5924627" y="133516"/>
          <a:ext cx="3213350" cy="1181388"/>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l" defTabSz="711200">
            <a:lnSpc>
              <a:spcPct val="90000"/>
            </a:lnSpc>
            <a:spcBef>
              <a:spcPct val="0"/>
            </a:spcBef>
            <a:spcAft>
              <a:spcPct val="35000"/>
            </a:spcAft>
          </a:pPr>
          <a:r>
            <a:rPr lang="en-IN" sz="1600" b="1" kern="1200" dirty="0" smtClean="0"/>
            <a:t>Blue Revolution </a:t>
          </a:r>
          <a:r>
            <a:rPr lang="en-IN" sz="1600" b="1" kern="1200" smtClean="0"/>
            <a:t>-2018-19</a:t>
          </a:r>
          <a:r>
            <a:rPr lang="en-IN" sz="1600" b="1" kern="1200" dirty="0" smtClean="0"/>
            <a:t>:</a:t>
          </a:r>
          <a:r>
            <a:rPr lang="en-IN" sz="1600" kern="1200" dirty="0" smtClean="0"/>
            <a:t> </a:t>
          </a:r>
          <a:r>
            <a:rPr lang="en-IN" sz="1600" b="1" kern="1200" dirty="0" smtClean="0">
              <a:solidFill>
                <a:srgbClr val="00B050"/>
              </a:solidFill>
            </a:rPr>
            <a:t>Government of India   has given approval for an amount of  Rs.13865.40 Lakhs for 13 components. </a:t>
          </a:r>
          <a:endParaRPr lang="en-IN" sz="1600" kern="1200" dirty="0"/>
        </a:p>
      </dsp:txBody>
      <dsp:txXfrm>
        <a:off x="5959229" y="168118"/>
        <a:ext cx="3144146" cy="1112184"/>
      </dsp:txXfrm>
    </dsp:sp>
    <dsp:sp modelId="{E6D3CF32-DB82-4079-A01C-13836C9B4A69}">
      <dsp:nvSpPr>
        <dsp:cNvPr id="0" name=""/>
        <dsp:cNvSpPr/>
      </dsp:nvSpPr>
      <dsp:spPr>
        <a:xfrm rot="5400000">
          <a:off x="7461011" y="1385196"/>
          <a:ext cx="140584" cy="140584"/>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4F8A52-4A7D-443D-98B4-0184FD5AF90F}">
      <dsp:nvSpPr>
        <dsp:cNvPr id="0" name=""/>
        <dsp:cNvSpPr/>
      </dsp:nvSpPr>
      <dsp:spPr>
        <a:xfrm>
          <a:off x="5924627" y="1596072"/>
          <a:ext cx="3213350" cy="1141245"/>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just" defTabSz="622300">
            <a:lnSpc>
              <a:spcPct val="90000"/>
            </a:lnSpc>
            <a:spcBef>
              <a:spcPct val="0"/>
            </a:spcBef>
            <a:spcAft>
              <a:spcPct val="35000"/>
            </a:spcAft>
          </a:pPr>
          <a:r>
            <a:rPr lang="en-IN" sz="1400" b="1" kern="1200" dirty="0" smtClean="0">
              <a:solidFill>
                <a:srgbClr val="00B050"/>
              </a:solidFill>
            </a:rPr>
            <a:t>The total financial assistance/subsidy is Rs.6365.40Lakhs in which Central Share is Rs. 3751.24 </a:t>
          </a:r>
          <a:r>
            <a:rPr lang="en-IN" sz="1400" b="1" kern="1200" dirty="0" err="1" smtClean="0">
              <a:solidFill>
                <a:srgbClr val="00B050"/>
              </a:solidFill>
            </a:rPr>
            <a:t>Lakhs</a:t>
          </a:r>
          <a:r>
            <a:rPr lang="en-IN" sz="1400" b="1" kern="1200" dirty="0" smtClean="0">
              <a:solidFill>
                <a:srgbClr val="00B050"/>
              </a:solidFill>
            </a:rPr>
            <a:t>, State share is Rs. 2614.16 </a:t>
          </a:r>
          <a:r>
            <a:rPr lang="en-IN" sz="1400" b="1" kern="1200" dirty="0" err="1" smtClean="0">
              <a:solidFill>
                <a:srgbClr val="00B050"/>
              </a:solidFill>
            </a:rPr>
            <a:t>Lakhs</a:t>
          </a:r>
          <a:r>
            <a:rPr lang="en-IN" sz="1400" b="1" kern="1200" dirty="0" smtClean="0">
              <a:solidFill>
                <a:srgbClr val="00B050"/>
              </a:solidFill>
            </a:rPr>
            <a:t> and Beneficiary contribution is Rs. 7500.00 </a:t>
          </a:r>
          <a:r>
            <a:rPr lang="en-IN" sz="1400" b="1" kern="1200" dirty="0" err="1" smtClean="0">
              <a:solidFill>
                <a:srgbClr val="00B050"/>
              </a:solidFill>
            </a:rPr>
            <a:t>Lakhs</a:t>
          </a:r>
          <a:r>
            <a:rPr lang="en-IN" sz="1400" b="1" kern="1200" dirty="0" smtClean="0">
              <a:solidFill>
                <a:srgbClr val="00B050"/>
              </a:solidFill>
            </a:rPr>
            <a:t>. </a:t>
          </a:r>
          <a:endParaRPr lang="en-IN" sz="1400" b="1" kern="1200" dirty="0"/>
        </a:p>
      </dsp:txBody>
      <dsp:txXfrm>
        <a:off x="5958053" y="1629498"/>
        <a:ext cx="3146498" cy="1074393"/>
      </dsp:txXfrm>
    </dsp:sp>
    <dsp:sp modelId="{B818F624-53E6-48C4-985E-ACE17552226A}">
      <dsp:nvSpPr>
        <dsp:cNvPr id="0" name=""/>
        <dsp:cNvSpPr/>
      </dsp:nvSpPr>
      <dsp:spPr>
        <a:xfrm rot="5400000">
          <a:off x="7461011" y="2807610"/>
          <a:ext cx="140584" cy="140584"/>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7171533-A64A-4BF1-86B5-218673160D0D}">
      <dsp:nvSpPr>
        <dsp:cNvPr id="0" name=""/>
        <dsp:cNvSpPr/>
      </dsp:nvSpPr>
      <dsp:spPr>
        <a:xfrm>
          <a:off x="5924627" y="3018486"/>
          <a:ext cx="3213350" cy="1749291"/>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l" defTabSz="533400">
            <a:lnSpc>
              <a:spcPct val="90000"/>
            </a:lnSpc>
            <a:spcBef>
              <a:spcPct val="0"/>
            </a:spcBef>
            <a:spcAft>
              <a:spcPct val="35000"/>
            </a:spcAft>
          </a:pPr>
          <a:r>
            <a:rPr lang="en-IN" sz="1200" b="1" kern="1200" dirty="0" smtClean="0">
              <a:solidFill>
                <a:srgbClr val="00B050"/>
              </a:solidFill>
            </a:rPr>
            <a:t>. </a:t>
          </a:r>
          <a:r>
            <a:rPr lang="en-IN" sz="1800" b="1" kern="1200" dirty="0" smtClean="0">
              <a:solidFill>
                <a:schemeClr val="tx2">
                  <a:lumMod val="75000"/>
                </a:schemeClr>
              </a:solidFill>
            </a:rPr>
            <a:t>The </a:t>
          </a:r>
          <a:r>
            <a:rPr lang="en-IN" sz="1800" b="1" kern="1200" dirty="0" err="1" smtClean="0">
              <a:solidFill>
                <a:schemeClr val="tx2">
                  <a:lumMod val="75000"/>
                </a:schemeClr>
              </a:solidFill>
            </a:rPr>
            <a:t>GoI</a:t>
          </a:r>
          <a:r>
            <a:rPr lang="en-IN" sz="1800" b="1" kern="1200" dirty="0" smtClean="0">
              <a:solidFill>
                <a:schemeClr val="tx2">
                  <a:lumMod val="75000"/>
                </a:schemeClr>
              </a:solidFill>
            </a:rPr>
            <a:t> has released 1</a:t>
          </a:r>
          <a:r>
            <a:rPr lang="en-IN" sz="1800" b="1" kern="1200" baseline="30000" dirty="0" smtClean="0">
              <a:solidFill>
                <a:schemeClr val="tx2">
                  <a:lumMod val="75000"/>
                </a:schemeClr>
              </a:solidFill>
            </a:rPr>
            <a:t>st</a:t>
          </a:r>
          <a:r>
            <a:rPr lang="en-IN" sz="1800" b="1" kern="1200" dirty="0" smtClean="0">
              <a:solidFill>
                <a:schemeClr val="tx2">
                  <a:lumMod val="75000"/>
                </a:schemeClr>
              </a:solidFill>
            </a:rPr>
            <a:t> instalment of Rs. 1574.80 </a:t>
          </a:r>
          <a:r>
            <a:rPr lang="en-IN" sz="1800" b="1" kern="1200" dirty="0" err="1" smtClean="0">
              <a:solidFill>
                <a:schemeClr val="tx2">
                  <a:lumMod val="75000"/>
                </a:schemeClr>
              </a:solidFill>
            </a:rPr>
            <a:t>Lakhs</a:t>
          </a:r>
          <a:r>
            <a:rPr lang="en-IN" sz="1800" b="1" kern="1200" dirty="0" smtClean="0">
              <a:solidFill>
                <a:schemeClr val="tx2">
                  <a:lumMod val="75000"/>
                </a:schemeClr>
              </a:solidFill>
            </a:rPr>
            <a:t> which is not yet released to the department. The identification of beneficiaries is under progress.</a:t>
          </a:r>
          <a:endParaRPr lang="en-IN" sz="1800" b="1" kern="1200" dirty="0">
            <a:solidFill>
              <a:schemeClr val="tx2">
                <a:lumMod val="75000"/>
              </a:schemeClr>
            </a:solidFill>
          </a:endParaRPr>
        </a:p>
      </dsp:txBody>
      <dsp:txXfrm>
        <a:off x="5975862" y="3069721"/>
        <a:ext cx="3110880" cy="16468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71E473-2C77-4DC7-9F05-C28CFA940074}">
      <dsp:nvSpPr>
        <dsp:cNvPr id="0" name=""/>
        <dsp:cNvSpPr/>
      </dsp:nvSpPr>
      <dsp:spPr>
        <a:xfrm>
          <a:off x="347301" y="2723"/>
          <a:ext cx="4723041" cy="1255182"/>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en-IN" sz="1800" b="1" kern="1200" dirty="0" err="1" smtClean="0">
              <a:solidFill>
                <a:schemeClr val="accent2"/>
              </a:solidFill>
            </a:rPr>
            <a:t>Pradhan</a:t>
          </a:r>
          <a:r>
            <a:rPr lang="en-IN" sz="1800" b="1" kern="1200" dirty="0" smtClean="0">
              <a:solidFill>
                <a:schemeClr val="accent2"/>
              </a:solidFill>
            </a:rPr>
            <a:t> </a:t>
          </a:r>
          <a:r>
            <a:rPr lang="en-IN" sz="1800" b="1" kern="1200" dirty="0" err="1" smtClean="0">
              <a:solidFill>
                <a:schemeClr val="accent2"/>
              </a:solidFill>
            </a:rPr>
            <a:t>Mantri</a:t>
          </a:r>
          <a:r>
            <a:rPr lang="en-IN" sz="1800" b="1" kern="1200" dirty="0" smtClean="0">
              <a:solidFill>
                <a:schemeClr val="accent2"/>
              </a:solidFill>
            </a:rPr>
            <a:t> </a:t>
          </a:r>
          <a:r>
            <a:rPr lang="en-IN" sz="1800" b="1" kern="1200" dirty="0" err="1" smtClean="0">
              <a:solidFill>
                <a:schemeClr val="accent2"/>
              </a:solidFill>
            </a:rPr>
            <a:t>Suraksha</a:t>
          </a:r>
          <a:r>
            <a:rPr lang="en-IN" sz="1800" b="1" kern="1200" dirty="0" smtClean="0">
              <a:solidFill>
                <a:schemeClr val="accent2"/>
              </a:solidFill>
            </a:rPr>
            <a:t> </a:t>
          </a:r>
          <a:r>
            <a:rPr lang="en-IN" sz="1800" b="1" kern="1200" dirty="0" err="1" smtClean="0">
              <a:solidFill>
                <a:schemeClr val="accent2"/>
              </a:solidFill>
            </a:rPr>
            <a:t>Bhima</a:t>
          </a:r>
          <a:r>
            <a:rPr lang="en-IN" sz="1800" b="1" kern="1200" dirty="0" smtClean="0">
              <a:solidFill>
                <a:schemeClr val="accent2"/>
              </a:solidFill>
            </a:rPr>
            <a:t> </a:t>
          </a:r>
          <a:r>
            <a:rPr lang="en-IN" sz="1800" b="1" kern="1200" dirty="0" err="1" smtClean="0">
              <a:solidFill>
                <a:schemeClr val="accent2"/>
              </a:solidFill>
            </a:rPr>
            <a:t>Yojana</a:t>
          </a:r>
          <a:r>
            <a:rPr lang="en-IN" sz="1800" b="1" kern="1200" dirty="0" smtClean="0">
              <a:solidFill>
                <a:schemeClr val="accent2"/>
              </a:solidFill>
            </a:rPr>
            <a:t>  1</a:t>
          </a:r>
          <a:r>
            <a:rPr lang="en-IN" sz="1800" b="1" kern="1200" baseline="30000" dirty="0" smtClean="0">
              <a:solidFill>
                <a:schemeClr val="accent2"/>
              </a:solidFill>
            </a:rPr>
            <a:t>st</a:t>
          </a:r>
          <a:r>
            <a:rPr lang="en-IN" sz="1800" b="1" kern="1200" dirty="0" smtClean="0">
              <a:solidFill>
                <a:schemeClr val="accent2"/>
              </a:solidFill>
            </a:rPr>
            <a:t> June, 2017</a:t>
          </a:r>
        </a:p>
        <a:p>
          <a:pPr lvl="0" algn="l" defTabSz="800100">
            <a:lnSpc>
              <a:spcPct val="90000"/>
            </a:lnSpc>
            <a:spcBef>
              <a:spcPct val="0"/>
            </a:spcBef>
            <a:spcAft>
              <a:spcPct val="35000"/>
            </a:spcAft>
          </a:pPr>
          <a:r>
            <a:rPr lang="en-IN" sz="1800" b="1" kern="1200" dirty="0" smtClean="0">
              <a:solidFill>
                <a:schemeClr val="accent2"/>
              </a:solidFill>
            </a:rPr>
            <a:t>Under this scheme 3, 11,956 numbers of active fishermen of age group 18-70 years are covered. </a:t>
          </a:r>
          <a:endParaRPr lang="en-US" sz="1800" kern="1200" dirty="0"/>
        </a:p>
      </dsp:txBody>
      <dsp:txXfrm>
        <a:off x="384064" y="39486"/>
        <a:ext cx="4649515" cy="1181656"/>
      </dsp:txXfrm>
    </dsp:sp>
    <dsp:sp modelId="{28461AD0-6918-4DC7-9A7B-DFCA93CCC9DE}">
      <dsp:nvSpPr>
        <dsp:cNvPr id="0" name=""/>
        <dsp:cNvSpPr/>
      </dsp:nvSpPr>
      <dsp:spPr>
        <a:xfrm>
          <a:off x="819605" y="1257906"/>
          <a:ext cx="472304" cy="1152912"/>
        </a:xfrm>
        <a:custGeom>
          <a:avLst/>
          <a:gdLst/>
          <a:ahLst/>
          <a:cxnLst/>
          <a:rect l="0" t="0" r="0" b="0"/>
          <a:pathLst>
            <a:path>
              <a:moveTo>
                <a:pt x="0" y="0"/>
              </a:moveTo>
              <a:lnTo>
                <a:pt x="0" y="1152912"/>
              </a:lnTo>
              <a:lnTo>
                <a:pt x="472304" y="1152912"/>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0CE205-A7A6-450E-B441-0E0E6EC9F693}">
      <dsp:nvSpPr>
        <dsp:cNvPr id="0" name=""/>
        <dsp:cNvSpPr/>
      </dsp:nvSpPr>
      <dsp:spPr>
        <a:xfrm>
          <a:off x="1291909" y="1553841"/>
          <a:ext cx="3161749" cy="1713953"/>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en-IN" sz="1800" b="1" kern="1200" dirty="0" smtClean="0">
              <a:solidFill>
                <a:srgbClr val="002060"/>
              </a:solidFill>
            </a:rPr>
            <a:t>Accidental death/permanent disability :2.00 lakhs </a:t>
          </a:r>
        </a:p>
        <a:p>
          <a:pPr lvl="0" algn="l" defTabSz="800100">
            <a:lnSpc>
              <a:spcPct val="90000"/>
            </a:lnSpc>
            <a:spcBef>
              <a:spcPct val="0"/>
            </a:spcBef>
            <a:spcAft>
              <a:spcPct val="35000"/>
            </a:spcAft>
          </a:pPr>
          <a:r>
            <a:rPr lang="en-IN" sz="1800" b="1" kern="1200" dirty="0" smtClean="0">
              <a:solidFill>
                <a:srgbClr val="002060"/>
              </a:solidFill>
            </a:rPr>
            <a:t>Partial disability: Rs.1.00 lakh</a:t>
          </a:r>
        </a:p>
        <a:p>
          <a:pPr lvl="0" algn="l" defTabSz="800100">
            <a:lnSpc>
              <a:spcPct val="90000"/>
            </a:lnSpc>
            <a:spcBef>
              <a:spcPct val="0"/>
            </a:spcBef>
            <a:spcAft>
              <a:spcPct val="35000"/>
            </a:spcAft>
          </a:pPr>
          <a:r>
            <a:rPr lang="en-IN" sz="1800" b="1" kern="1200" dirty="0" smtClean="0">
              <a:solidFill>
                <a:srgbClr val="002060"/>
              </a:solidFill>
            </a:rPr>
            <a:t> Hospitalization expenses </a:t>
          </a:r>
          <a:r>
            <a:rPr lang="en-IN" sz="1800" b="1" kern="1200" dirty="0" err="1" smtClean="0">
              <a:solidFill>
                <a:srgbClr val="002060"/>
              </a:solidFill>
            </a:rPr>
            <a:t>Rs</a:t>
          </a:r>
          <a:r>
            <a:rPr lang="en-IN" sz="1800" b="1" kern="1200" dirty="0" smtClean="0">
              <a:solidFill>
                <a:srgbClr val="002060"/>
              </a:solidFill>
            </a:rPr>
            <a:t>. 10,000/- in the event of accident.</a:t>
          </a:r>
          <a:endParaRPr lang="en-US" sz="1800" kern="1200" dirty="0">
            <a:solidFill>
              <a:srgbClr val="002060"/>
            </a:solidFill>
          </a:endParaRPr>
        </a:p>
      </dsp:txBody>
      <dsp:txXfrm>
        <a:off x="1342109" y="1604041"/>
        <a:ext cx="3061349" cy="1613553"/>
      </dsp:txXfrm>
    </dsp:sp>
    <dsp:sp modelId="{0041860F-2E27-4560-A29C-845A7246AC61}">
      <dsp:nvSpPr>
        <dsp:cNvPr id="0" name=""/>
        <dsp:cNvSpPr/>
      </dsp:nvSpPr>
      <dsp:spPr>
        <a:xfrm>
          <a:off x="819605" y="1257906"/>
          <a:ext cx="472304" cy="3006873"/>
        </a:xfrm>
        <a:custGeom>
          <a:avLst/>
          <a:gdLst/>
          <a:ahLst/>
          <a:cxnLst/>
          <a:rect l="0" t="0" r="0" b="0"/>
          <a:pathLst>
            <a:path>
              <a:moveTo>
                <a:pt x="0" y="0"/>
              </a:moveTo>
              <a:lnTo>
                <a:pt x="0" y="3006873"/>
              </a:lnTo>
              <a:lnTo>
                <a:pt x="472304" y="3006873"/>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F8229A-159C-4BD6-8F47-252F2CB7F866}">
      <dsp:nvSpPr>
        <dsp:cNvPr id="0" name=""/>
        <dsp:cNvSpPr/>
      </dsp:nvSpPr>
      <dsp:spPr>
        <a:xfrm>
          <a:off x="1291909" y="3563731"/>
          <a:ext cx="3716518" cy="1402096"/>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l" defTabSz="666750">
            <a:lnSpc>
              <a:spcPct val="90000"/>
            </a:lnSpc>
            <a:spcBef>
              <a:spcPct val="0"/>
            </a:spcBef>
            <a:spcAft>
              <a:spcPct val="35000"/>
            </a:spcAft>
          </a:pPr>
          <a:r>
            <a:rPr lang="en-IN" sz="1500" b="1" kern="1200" dirty="0" smtClean="0">
              <a:solidFill>
                <a:schemeClr val="accent6">
                  <a:lumMod val="50000"/>
                </a:schemeClr>
              </a:solidFill>
            </a:rPr>
            <a:t>Government of India-National Federation of Fishermen Cooperatives-New Delhi-</a:t>
          </a:r>
        </a:p>
        <a:p>
          <a:pPr lvl="0" algn="l" defTabSz="666750">
            <a:lnSpc>
              <a:spcPct val="90000"/>
            </a:lnSpc>
            <a:spcBef>
              <a:spcPct val="0"/>
            </a:spcBef>
            <a:spcAft>
              <a:spcPct val="35000"/>
            </a:spcAft>
          </a:pPr>
          <a:r>
            <a:rPr lang="en-IN" sz="1500" b="1" kern="1200" dirty="0" smtClean="0">
              <a:solidFill>
                <a:schemeClr val="accent6">
                  <a:lumMod val="50000"/>
                </a:schemeClr>
              </a:solidFill>
            </a:rPr>
            <a:t>The lives of the fishermen are insured by paying premium of Rs.12/- per fisher by the State and Central Govt. equally </a:t>
          </a:r>
          <a:endParaRPr lang="en-US" sz="1500" b="1" kern="1200" dirty="0">
            <a:solidFill>
              <a:schemeClr val="accent6">
                <a:lumMod val="50000"/>
              </a:schemeClr>
            </a:solidFill>
          </a:endParaRPr>
        </a:p>
      </dsp:txBody>
      <dsp:txXfrm>
        <a:off x="1332975" y="3604797"/>
        <a:ext cx="3634386" cy="1319964"/>
      </dsp:txXfrm>
    </dsp:sp>
    <dsp:sp modelId="{B6DE64A2-4609-488D-AEF8-B3606404C1E8}">
      <dsp:nvSpPr>
        <dsp:cNvPr id="0" name=""/>
        <dsp:cNvSpPr/>
      </dsp:nvSpPr>
      <dsp:spPr>
        <a:xfrm>
          <a:off x="5662213" y="2723"/>
          <a:ext cx="2785490" cy="1183743"/>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l" defTabSz="711200">
            <a:lnSpc>
              <a:spcPct val="90000"/>
            </a:lnSpc>
            <a:spcBef>
              <a:spcPct val="0"/>
            </a:spcBef>
            <a:spcAft>
              <a:spcPct val="35000"/>
            </a:spcAft>
          </a:pPr>
          <a:r>
            <a:rPr lang="en-IN" sz="1600" b="1" kern="1200" dirty="0" smtClean="0">
              <a:solidFill>
                <a:schemeClr val="tx2">
                  <a:lumMod val="60000"/>
                  <a:lumOff val="40000"/>
                </a:schemeClr>
              </a:solidFill>
            </a:rPr>
            <a:t>Implementing agency of this scheme is FISHCOPFED –</a:t>
          </a:r>
        </a:p>
        <a:p>
          <a:pPr lvl="0" algn="l" defTabSz="711200">
            <a:lnSpc>
              <a:spcPct val="90000"/>
            </a:lnSpc>
            <a:spcBef>
              <a:spcPct val="0"/>
            </a:spcBef>
            <a:spcAft>
              <a:spcPct val="35000"/>
            </a:spcAft>
          </a:pPr>
          <a:r>
            <a:rPr lang="en-IN" sz="1600" b="1" kern="1200" dirty="0" smtClean="0">
              <a:solidFill>
                <a:schemeClr val="accent6">
                  <a:lumMod val="50000"/>
                </a:schemeClr>
              </a:solidFill>
            </a:rPr>
            <a:t>Govt. of Telangana is also paying </a:t>
          </a:r>
          <a:r>
            <a:rPr lang="en-IN" sz="1600" b="1" kern="1200" dirty="0" err="1" smtClean="0">
              <a:solidFill>
                <a:schemeClr val="accent6">
                  <a:lumMod val="50000"/>
                </a:schemeClr>
              </a:solidFill>
            </a:rPr>
            <a:t>Rs</a:t>
          </a:r>
          <a:r>
            <a:rPr lang="en-IN" sz="1600" b="1" kern="1200" dirty="0" smtClean="0">
              <a:solidFill>
                <a:schemeClr val="accent6">
                  <a:lumMod val="50000"/>
                </a:schemeClr>
              </a:solidFill>
            </a:rPr>
            <a:t>. 4.00 lakh as ex-gratia </a:t>
          </a:r>
          <a:endParaRPr lang="en-US" sz="1600" b="1" kern="1200" dirty="0"/>
        </a:p>
      </dsp:txBody>
      <dsp:txXfrm>
        <a:off x="5696884" y="37394"/>
        <a:ext cx="2716148" cy="1114401"/>
      </dsp:txXfrm>
    </dsp:sp>
    <dsp:sp modelId="{E0499746-A278-4D0E-BFEA-A702E28CEE87}">
      <dsp:nvSpPr>
        <dsp:cNvPr id="0" name=""/>
        <dsp:cNvSpPr/>
      </dsp:nvSpPr>
      <dsp:spPr>
        <a:xfrm>
          <a:off x="5940762" y="1186467"/>
          <a:ext cx="278549" cy="887807"/>
        </a:xfrm>
        <a:custGeom>
          <a:avLst/>
          <a:gdLst/>
          <a:ahLst/>
          <a:cxnLst/>
          <a:rect l="0" t="0" r="0" b="0"/>
          <a:pathLst>
            <a:path>
              <a:moveTo>
                <a:pt x="0" y="0"/>
              </a:moveTo>
              <a:lnTo>
                <a:pt x="0" y="887807"/>
              </a:lnTo>
              <a:lnTo>
                <a:pt x="278549" y="88780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AB6A30-13FA-4F83-909B-6C773EFAE818}">
      <dsp:nvSpPr>
        <dsp:cNvPr id="0" name=""/>
        <dsp:cNvSpPr/>
      </dsp:nvSpPr>
      <dsp:spPr>
        <a:xfrm>
          <a:off x="6219311" y="1482403"/>
          <a:ext cx="2418775" cy="1183743"/>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l" defTabSz="666750">
            <a:lnSpc>
              <a:spcPct val="90000"/>
            </a:lnSpc>
            <a:spcBef>
              <a:spcPct val="0"/>
            </a:spcBef>
            <a:spcAft>
              <a:spcPct val="35000"/>
            </a:spcAft>
          </a:pPr>
          <a:r>
            <a:rPr lang="en-IN" sz="1500" b="1" kern="1200" smtClean="0">
              <a:solidFill>
                <a:srgbClr val="00B0F0"/>
              </a:solidFill>
            </a:rPr>
            <a:t>During the year </a:t>
          </a:r>
          <a:r>
            <a:rPr lang="en-IN" sz="1500" b="1" kern="1200" dirty="0" smtClean="0">
              <a:solidFill>
                <a:srgbClr val="00B0F0"/>
              </a:solidFill>
            </a:rPr>
            <a:t>2018-19 an amount of Rs.18,71,736 is paid to FISHCOPFED for insuring </a:t>
          </a:r>
          <a:r>
            <a:rPr lang="en-IN" sz="1500" b="1" kern="1200" smtClean="0">
              <a:solidFill>
                <a:srgbClr val="00B0F0"/>
              </a:solidFill>
            </a:rPr>
            <a:t>3,11,956 fishermen</a:t>
          </a:r>
          <a:endParaRPr lang="en-US" sz="1500" kern="1200" dirty="0"/>
        </a:p>
      </dsp:txBody>
      <dsp:txXfrm>
        <a:off x="6253982" y="1517074"/>
        <a:ext cx="2349433" cy="1114401"/>
      </dsp:txXfrm>
    </dsp:sp>
    <dsp:sp modelId="{B0BE55C2-882B-4005-9BC0-72AA063A1405}">
      <dsp:nvSpPr>
        <dsp:cNvPr id="0" name=""/>
        <dsp:cNvSpPr/>
      </dsp:nvSpPr>
      <dsp:spPr>
        <a:xfrm>
          <a:off x="5940762" y="1186467"/>
          <a:ext cx="278549" cy="2586159"/>
        </a:xfrm>
        <a:custGeom>
          <a:avLst/>
          <a:gdLst/>
          <a:ahLst/>
          <a:cxnLst/>
          <a:rect l="0" t="0" r="0" b="0"/>
          <a:pathLst>
            <a:path>
              <a:moveTo>
                <a:pt x="0" y="0"/>
              </a:moveTo>
              <a:lnTo>
                <a:pt x="0" y="2586159"/>
              </a:lnTo>
              <a:lnTo>
                <a:pt x="278549" y="2586159"/>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479C4B-1937-4A82-B68C-85F1701359B9}">
      <dsp:nvSpPr>
        <dsp:cNvPr id="0" name=""/>
        <dsp:cNvSpPr/>
      </dsp:nvSpPr>
      <dsp:spPr>
        <a:xfrm>
          <a:off x="6219311" y="2880320"/>
          <a:ext cx="2829923" cy="1784611"/>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l" defTabSz="666750">
            <a:lnSpc>
              <a:spcPct val="90000"/>
            </a:lnSpc>
            <a:spcBef>
              <a:spcPct val="0"/>
            </a:spcBef>
            <a:spcAft>
              <a:spcPct val="35000"/>
            </a:spcAft>
          </a:pPr>
          <a:endParaRPr lang="en-US" sz="1500" b="1" kern="1200" dirty="0"/>
        </a:p>
      </dsp:txBody>
      <dsp:txXfrm>
        <a:off x="6271580" y="2932589"/>
        <a:ext cx="2725385" cy="168007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0D208-1200-464D-BA16-602C4D74E6D2}">
      <dsp:nvSpPr>
        <dsp:cNvPr id="0" name=""/>
        <dsp:cNvSpPr/>
      </dsp:nvSpPr>
      <dsp:spPr>
        <a:xfrm>
          <a:off x="3912274" y="1050867"/>
          <a:ext cx="202525" cy="887253"/>
        </a:xfrm>
        <a:custGeom>
          <a:avLst/>
          <a:gdLst/>
          <a:ahLst/>
          <a:cxnLst/>
          <a:rect l="0" t="0" r="0" b="0"/>
          <a:pathLst>
            <a:path>
              <a:moveTo>
                <a:pt x="202525" y="0"/>
              </a:moveTo>
              <a:lnTo>
                <a:pt x="202525" y="887253"/>
              </a:lnTo>
              <a:lnTo>
                <a:pt x="0" y="887253"/>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7D5B38-6322-4CDA-BECE-CB9BB57C927F}">
      <dsp:nvSpPr>
        <dsp:cNvPr id="0" name=""/>
        <dsp:cNvSpPr/>
      </dsp:nvSpPr>
      <dsp:spPr>
        <a:xfrm>
          <a:off x="4114799" y="1050867"/>
          <a:ext cx="2698289" cy="1767631"/>
        </a:xfrm>
        <a:custGeom>
          <a:avLst/>
          <a:gdLst/>
          <a:ahLst/>
          <a:cxnLst/>
          <a:rect l="0" t="0" r="0" b="0"/>
          <a:pathLst>
            <a:path>
              <a:moveTo>
                <a:pt x="0" y="0"/>
              </a:moveTo>
              <a:lnTo>
                <a:pt x="0" y="1565105"/>
              </a:lnTo>
              <a:lnTo>
                <a:pt x="2698289" y="1565105"/>
              </a:lnTo>
              <a:lnTo>
                <a:pt x="2698289" y="1767631"/>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3CAF94-9AA6-48E0-88BA-11A5DF6081A9}">
      <dsp:nvSpPr>
        <dsp:cNvPr id="0" name=""/>
        <dsp:cNvSpPr/>
      </dsp:nvSpPr>
      <dsp:spPr>
        <a:xfrm>
          <a:off x="3894992" y="1050867"/>
          <a:ext cx="219807" cy="1774507"/>
        </a:xfrm>
        <a:custGeom>
          <a:avLst/>
          <a:gdLst/>
          <a:ahLst/>
          <a:cxnLst/>
          <a:rect l="0" t="0" r="0" b="0"/>
          <a:pathLst>
            <a:path>
              <a:moveTo>
                <a:pt x="219807" y="0"/>
              </a:moveTo>
              <a:lnTo>
                <a:pt x="219807" y="1571982"/>
              </a:lnTo>
              <a:lnTo>
                <a:pt x="0" y="1571982"/>
              </a:lnTo>
              <a:lnTo>
                <a:pt x="0" y="177450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5E7283-F94B-4D14-92DE-679877C764B9}">
      <dsp:nvSpPr>
        <dsp:cNvPr id="0" name=""/>
        <dsp:cNvSpPr/>
      </dsp:nvSpPr>
      <dsp:spPr>
        <a:xfrm>
          <a:off x="1201762" y="1050867"/>
          <a:ext cx="2913037" cy="1774507"/>
        </a:xfrm>
        <a:custGeom>
          <a:avLst/>
          <a:gdLst/>
          <a:ahLst/>
          <a:cxnLst/>
          <a:rect l="0" t="0" r="0" b="0"/>
          <a:pathLst>
            <a:path>
              <a:moveTo>
                <a:pt x="2913037" y="0"/>
              </a:moveTo>
              <a:lnTo>
                <a:pt x="2913037" y="1571982"/>
              </a:lnTo>
              <a:lnTo>
                <a:pt x="0" y="1571982"/>
              </a:lnTo>
              <a:lnTo>
                <a:pt x="0" y="177450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D6FD1D-D753-4A87-8F2A-A5885EB3AC5C}">
      <dsp:nvSpPr>
        <dsp:cNvPr id="0" name=""/>
        <dsp:cNvSpPr/>
      </dsp:nvSpPr>
      <dsp:spPr>
        <a:xfrm>
          <a:off x="3150393" y="86461"/>
          <a:ext cx="1928812" cy="96440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l" defTabSz="711200">
            <a:lnSpc>
              <a:spcPct val="90000"/>
            </a:lnSpc>
            <a:spcBef>
              <a:spcPct val="0"/>
            </a:spcBef>
            <a:spcAft>
              <a:spcPct val="35000"/>
            </a:spcAft>
          </a:pPr>
          <a:r>
            <a:rPr lang="en-IN" sz="1600" b="1" kern="1200" dirty="0" smtClean="0">
              <a:solidFill>
                <a:srgbClr val="C00000"/>
              </a:solidFill>
            </a:rPr>
            <a:t> Central Government Institutes/Agencies, NFDB, ICAR Institutes </a:t>
          </a:r>
          <a:endParaRPr lang="en-US" sz="1600" b="1" kern="1200" dirty="0">
            <a:solidFill>
              <a:srgbClr val="C00000"/>
            </a:solidFill>
          </a:endParaRPr>
        </a:p>
      </dsp:txBody>
      <dsp:txXfrm>
        <a:off x="3150393" y="86461"/>
        <a:ext cx="1928812" cy="964406"/>
      </dsp:txXfrm>
    </dsp:sp>
    <dsp:sp modelId="{F9E16790-3747-4007-AE4A-8D9D6B2523E2}">
      <dsp:nvSpPr>
        <dsp:cNvPr id="0" name=""/>
        <dsp:cNvSpPr/>
      </dsp:nvSpPr>
      <dsp:spPr>
        <a:xfrm>
          <a:off x="5059" y="2825375"/>
          <a:ext cx="2393405" cy="161412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IN" sz="1600" b="1" kern="1200" dirty="0" smtClean="0">
              <a:solidFill>
                <a:srgbClr val="00B050"/>
              </a:solidFill>
            </a:rPr>
            <a:t>State Government Agencies, Organisations, Corporations, Federations, Boards, Panchayats and Local Urban Bodies</a:t>
          </a:r>
          <a:endParaRPr lang="en-US" sz="1600" b="1" kern="1200" dirty="0">
            <a:solidFill>
              <a:srgbClr val="00B050"/>
            </a:solidFill>
          </a:endParaRPr>
        </a:p>
      </dsp:txBody>
      <dsp:txXfrm>
        <a:off x="5059" y="2825375"/>
        <a:ext cx="2393405" cy="1614126"/>
      </dsp:txXfrm>
    </dsp:sp>
    <dsp:sp modelId="{E367E562-8489-4853-B566-D477BB5EEE35}">
      <dsp:nvSpPr>
        <dsp:cNvPr id="0" name=""/>
        <dsp:cNvSpPr/>
      </dsp:nvSpPr>
      <dsp:spPr>
        <a:xfrm>
          <a:off x="2803516" y="2825375"/>
          <a:ext cx="2182952" cy="1506942"/>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solidFill>
                <a:schemeClr val="accent6"/>
              </a:solidFill>
            </a:rPr>
            <a:t>Fishers Cooperatives/Registered Fishers Bodies</a:t>
          </a:r>
          <a:endParaRPr lang="en-US" sz="1800" b="1" kern="1200" dirty="0">
            <a:solidFill>
              <a:schemeClr val="accent6"/>
            </a:solidFill>
          </a:endParaRPr>
        </a:p>
      </dsp:txBody>
      <dsp:txXfrm>
        <a:off x="2803516" y="2825375"/>
        <a:ext cx="2182952" cy="1506942"/>
      </dsp:txXfrm>
    </dsp:sp>
    <dsp:sp modelId="{DBB76C5D-4BFE-4135-8503-BE1A1759C86B}">
      <dsp:nvSpPr>
        <dsp:cNvPr id="0" name=""/>
        <dsp:cNvSpPr/>
      </dsp:nvSpPr>
      <dsp:spPr>
        <a:xfrm>
          <a:off x="5396579" y="2818498"/>
          <a:ext cx="2833020" cy="1433281"/>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IN" sz="1400" b="1" kern="1200" dirty="0" smtClean="0">
              <a:solidFill>
                <a:schemeClr val="accent4"/>
              </a:solidFill>
            </a:rPr>
            <a:t>Individual beneficiaries/fishers, Entrepreneurs, Scheduled Castes(SCs), Scheduled Tribes (STs) Groups, Women and their Co-operatives, SHG’s and Fish Farmers and miscellaneous Fishermen Bodies</a:t>
          </a:r>
          <a:endParaRPr lang="en-US" sz="1400" b="1" kern="1200" dirty="0">
            <a:solidFill>
              <a:schemeClr val="accent4"/>
            </a:solidFill>
          </a:endParaRPr>
        </a:p>
      </dsp:txBody>
      <dsp:txXfrm>
        <a:off x="5396579" y="2818498"/>
        <a:ext cx="2833020" cy="1433281"/>
      </dsp:txXfrm>
    </dsp:sp>
    <dsp:sp modelId="{83B5B2A1-B6DE-47C6-8B4D-0A38590176A0}">
      <dsp:nvSpPr>
        <dsp:cNvPr id="0" name=""/>
        <dsp:cNvSpPr/>
      </dsp:nvSpPr>
      <dsp:spPr>
        <a:xfrm>
          <a:off x="1983462" y="1455918"/>
          <a:ext cx="1928812" cy="96440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l" defTabSz="711200">
            <a:lnSpc>
              <a:spcPct val="90000"/>
            </a:lnSpc>
            <a:spcBef>
              <a:spcPct val="0"/>
            </a:spcBef>
            <a:spcAft>
              <a:spcPct val="35000"/>
            </a:spcAft>
          </a:pPr>
          <a:r>
            <a:rPr lang="en-IN" sz="1600" b="1" kern="1200" dirty="0" smtClean="0"/>
            <a:t>State Governments and Union Territories</a:t>
          </a:r>
          <a:endParaRPr lang="en-US" sz="1600" b="1" kern="1200" dirty="0"/>
        </a:p>
      </dsp:txBody>
      <dsp:txXfrm>
        <a:off x="1983462" y="1455918"/>
        <a:ext cx="1928812" cy="96440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358663-0F0B-4719-A593-224F9577DC5D}">
      <dsp:nvSpPr>
        <dsp:cNvPr id="0" name=""/>
        <dsp:cNvSpPr/>
      </dsp:nvSpPr>
      <dsp:spPr>
        <a:xfrm>
          <a:off x="4085" y="1612314"/>
          <a:ext cx="2163534" cy="163325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IN" sz="1400" b="1" kern="1200" dirty="0" smtClean="0">
              <a:solidFill>
                <a:schemeClr val="bg1"/>
              </a:solidFill>
            </a:rPr>
            <a:t>Appointing the District Fisheries Officer of all the Districts as District Managers: </a:t>
          </a:r>
          <a:endParaRPr lang="en-IN" sz="1400" kern="1200" dirty="0">
            <a:solidFill>
              <a:schemeClr val="bg1"/>
            </a:solidFill>
          </a:endParaRPr>
        </a:p>
      </dsp:txBody>
      <dsp:txXfrm>
        <a:off x="51921" y="1660150"/>
        <a:ext cx="2067862" cy="1537579"/>
      </dsp:txXfrm>
    </dsp:sp>
    <dsp:sp modelId="{2470546A-C423-49D9-B4C5-E83FFD6C8980}">
      <dsp:nvSpPr>
        <dsp:cNvPr id="0" name=""/>
        <dsp:cNvSpPr/>
      </dsp:nvSpPr>
      <dsp:spPr>
        <a:xfrm rot="18540971">
          <a:off x="1912987" y="1873389"/>
          <a:ext cx="1374676" cy="43022"/>
        </a:xfrm>
        <a:custGeom>
          <a:avLst/>
          <a:gdLst/>
          <a:ahLst/>
          <a:cxnLst/>
          <a:rect l="0" t="0" r="0" b="0"/>
          <a:pathLst>
            <a:path>
              <a:moveTo>
                <a:pt x="0" y="21511"/>
              </a:moveTo>
              <a:lnTo>
                <a:pt x="1374676" y="2151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2565959" y="1860533"/>
        <a:ext cx="68733" cy="68733"/>
      </dsp:txXfrm>
    </dsp:sp>
    <dsp:sp modelId="{5D2861C1-397F-4C5B-9B4B-96BF41895CD0}">
      <dsp:nvSpPr>
        <dsp:cNvPr id="0" name=""/>
        <dsp:cNvSpPr/>
      </dsp:nvSpPr>
      <dsp:spPr>
        <a:xfrm>
          <a:off x="3033032" y="529879"/>
          <a:ext cx="2163534" cy="166196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en-IN" sz="1400" b="1" kern="1200" dirty="0" smtClean="0">
              <a:solidFill>
                <a:srgbClr val="002060"/>
              </a:solidFill>
            </a:rPr>
            <a:t> </a:t>
          </a:r>
          <a:r>
            <a:rPr lang="en-IN" sz="1400" b="1" kern="1200" dirty="0" smtClean="0">
              <a:solidFill>
                <a:schemeClr val="bg1"/>
              </a:solidFill>
            </a:rPr>
            <a:t>(DFO) will be appointed as District Managers to TSFCOF for implementation  of Scheme(IFDS) in the District</a:t>
          </a:r>
          <a:r>
            <a:rPr lang="en-IN" sz="1200" b="1" kern="1200" dirty="0" smtClean="0">
              <a:solidFill>
                <a:schemeClr val="bg1"/>
              </a:solidFill>
            </a:rPr>
            <a:t>. </a:t>
          </a:r>
          <a:endParaRPr lang="en-IN" sz="1200" b="1" kern="1200" dirty="0">
            <a:solidFill>
              <a:schemeClr val="bg1"/>
            </a:solidFill>
          </a:endParaRPr>
        </a:p>
      </dsp:txBody>
      <dsp:txXfrm>
        <a:off x="3081709" y="578556"/>
        <a:ext cx="2066180" cy="1564607"/>
      </dsp:txXfrm>
    </dsp:sp>
    <dsp:sp modelId="{DF3F9619-2277-4AEE-93D1-7B84BB82B568}">
      <dsp:nvSpPr>
        <dsp:cNvPr id="0" name=""/>
        <dsp:cNvSpPr/>
      </dsp:nvSpPr>
      <dsp:spPr>
        <a:xfrm rot="19457599">
          <a:off x="5096393" y="1028341"/>
          <a:ext cx="1065760" cy="43022"/>
        </a:xfrm>
        <a:custGeom>
          <a:avLst/>
          <a:gdLst/>
          <a:ahLst/>
          <a:cxnLst/>
          <a:rect l="0" t="0" r="0" b="0"/>
          <a:pathLst>
            <a:path>
              <a:moveTo>
                <a:pt x="0" y="21511"/>
              </a:moveTo>
              <a:lnTo>
                <a:pt x="1065760" y="2151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5602629" y="1023208"/>
        <a:ext cx="53288" cy="53288"/>
      </dsp:txXfrm>
    </dsp:sp>
    <dsp:sp modelId="{73D45781-607C-4BDF-A9A5-B090CAF00F45}">
      <dsp:nvSpPr>
        <dsp:cNvPr id="0" name=""/>
        <dsp:cNvSpPr/>
      </dsp:nvSpPr>
      <dsp:spPr>
        <a:xfrm>
          <a:off x="6061980" y="197961"/>
          <a:ext cx="2163534" cy="10817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Components wise online system-beneficiary contribution-individual-group-</a:t>
          </a:r>
          <a:r>
            <a:rPr lang="en-US" sz="1400" b="1" kern="1200" dirty="0" err="1" smtClean="0"/>
            <a:t>sociaty</a:t>
          </a:r>
          <a:r>
            <a:rPr lang="en-US" sz="1400" b="1" kern="1200" dirty="0" smtClean="0"/>
            <a:t> form</a:t>
          </a:r>
          <a:endParaRPr lang="en-IN" sz="1400" b="1" kern="1200" dirty="0"/>
        </a:p>
      </dsp:txBody>
      <dsp:txXfrm>
        <a:off x="6093664" y="229645"/>
        <a:ext cx="2100166" cy="1018399"/>
      </dsp:txXfrm>
    </dsp:sp>
    <dsp:sp modelId="{7EFE337A-E860-4C95-9971-BD64E241DF75}">
      <dsp:nvSpPr>
        <dsp:cNvPr id="0" name=""/>
        <dsp:cNvSpPr/>
      </dsp:nvSpPr>
      <dsp:spPr>
        <a:xfrm rot="2142401">
          <a:off x="5096393" y="1650357"/>
          <a:ext cx="1065760" cy="43022"/>
        </a:xfrm>
        <a:custGeom>
          <a:avLst/>
          <a:gdLst/>
          <a:ahLst/>
          <a:cxnLst/>
          <a:rect l="0" t="0" r="0" b="0"/>
          <a:pathLst>
            <a:path>
              <a:moveTo>
                <a:pt x="0" y="21511"/>
              </a:moveTo>
              <a:lnTo>
                <a:pt x="1065760" y="2151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5602629" y="1645224"/>
        <a:ext cx="53288" cy="53288"/>
      </dsp:txXfrm>
    </dsp:sp>
    <dsp:sp modelId="{72CC0C03-FEBB-458C-B3D0-95987C8D9A00}">
      <dsp:nvSpPr>
        <dsp:cNvPr id="0" name=""/>
        <dsp:cNvSpPr/>
      </dsp:nvSpPr>
      <dsp:spPr>
        <a:xfrm>
          <a:off x="6061980" y="1441993"/>
          <a:ext cx="2163534" cy="10817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District collector monitor the DLSC and SLSC components-sanction orders-grounding of units</a:t>
          </a:r>
          <a:endParaRPr lang="en-IN" sz="1400" b="1" kern="1200" dirty="0"/>
        </a:p>
      </dsp:txBody>
      <dsp:txXfrm>
        <a:off x="6093664" y="1473677"/>
        <a:ext cx="2100166" cy="1018399"/>
      </dsp:txXfrm>
    </dsp:sp>
    <dsp:sp modelId="{92F19D2D-FD82-44BE-B7A5-F39D20368652}">
      <dsp:nvSpPr>
        <dsp:cNvPr id="0" name=""/>
        <dsp:cNvSpPr/>
      </dsp:nvSpPr>
      <dsp:spPr>
        <a:xfrm rot="3072916">
          <a:off x="1909538" y="2945902"/>
          <a:ext cx="1381575" cy="43022"/>
        </a:xfrm>
        <a:custGeom>
          <a:avLst/>
          <a:gdLst/>
          <a:ahLst/>
          <a:cxnLst/>
          <a:rect l="0" t="0" r="0" b="0"/>
          <a:pathLst>
            <a:path>
              <a:moveTo>
                <a:pt x="0" y="21511"/>
              </a:moveTo>
              <a:lnTo>
                <a:pt x="1381575" y="2151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2565786" y="2932873"/>
        <a:ext cx="69078" cy="69078"/>
      </dsp:txXfrm>
    </dsp:sp>
    <dsp:sp modelId="{08DABDE9-37F2-4BF2-B85B-E3829575EB5D}">
      <dsp:nvSpPr>
        <dsp:cNvPr id="0" name=""/>
        <dsp:cNvSpPr/>
      </dsp:nvSpPr>
      <dsp:spPr>
        <a:xfrm>
          <a:off x="3033032" y="2683769"/>
          <a:ext cx="2163534" cy="164423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en-IN" sz="1400" b="1" kern="1200" dirty="0" smtClean="0">
              <a:solidFill>
                <a:schemeClr val="bg1"/>
              </a:solidFill>
            </a:rPr>
            <a:t>Department of Fisheries will provide departmental field staff  .TSFCOF shall provide one data entry operator and computer to each district. </a:t>
          </a:r>
          <a:endParaRPr lang="en-IN" sz="1400" b="1" kern="1200" dirty="0">
            <a:solidFill>
              <a:schemeClr val="bg1"/>
            </a:solidFill>
          </a:endParaRPr>
        </a:p>
      </dsp:txBody>
      <dsp:txXfrm>
        <a:off x="3081190" y="2731927"/>
        <a:ext cx="2067218" cy="1547915"/>
      </dsp:txXfrm>
    </dsp:sp>
    <dsp:sp modelId="{F50F03AA-671A-47DC-AFE0-AEFD7BC5A99E}">
      <dsp:nvSpPr>
        <dsp:cNvPr id="0" name=""/>
        <dsp:cNvSpPr/>
      </dsp:nvSpPr>
      <dsp:spPr>
        <a:xfrm>
          <a:off x="5196567" y="3484374"/>
          <a:ext cx="865413" cy="43022"/>
        </a:xfrm>
        <a:custGeom>
          <a:avLst/>
          <a:gdLst/>
          <a:ahLst/>
          <a:cxnLst/>
          <a:rect l="0" t="0" r="0" b="0"/>
          <a:pathLst>
            <a:path>
              <a:moveTo>
                <a:pt x="0" y="21511"/>
              </a:moveTo>
              <a:lnTo>
                <a:pt x="865413" y="2151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5607638" y="3484250"/>
        <a:ext cx="43270" cy="43270"/>
      </dsp:txXfrm>
    </dsp:sp>
    <dsp:sp modelId="{21AAE0F0-EBDB-4E2D-B61A-893F6E0B416F}">
      <dsp:nvSpPr>
        <dsp:cNvPr id="0" name=""/>
        <dsp:cNvSpPr/>
      </dsp:nvSpPr>
      <dsp:spPr>
        <a:xfrm>
          <a:off x="6061980" y="2686025"/>
          <a:ext cx="2163534" cy="16397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a:lnSpc>
              <a:spcPct val="90000"/>
            </a:lnSpc>
            <a:spcBef>
              <a:spcPct val="0"/>
            </a:spcBef>
            <a:spcAft>
              <a:spcPct val="35000"/>
            </a:spcAft>
          </a:pPr>
          <a:r>
            <a:rPr lang="en-IN" sz="1400" b="1" kern="1200" dirty="0" smtClean="0">
              <a:solidFill>
                <a:schemeClr val="bg1"/>
              </a:solidFill>
            </a:rPr>
            <a:t>Administrative expenditure for implementation of scheme shall be met from Project funds earmarked for this purpose</a:t>
          </a:r>
          <a:endParaRPr lang="en-IN" sz="1400" kern="1200" dirty="0">
            <a:solidFill>
              <a:schemeClr val="bg1"/>
            </a:solidFill>
          </a:endParaRPr>
        </a:p>
      </dsp:txBody>
      <dsp:txXfrm>
        <a:off x="6110006" y="2734051"/>
        <a:ext cx="2067482" cy="154366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757C97-11E0-471A-ACB0-326D64112F51}">
      <dsp:nvSpPr>
        <dsp:cNvPr id="0" name=""/>
        <dsp:cNvSpPr/>
      </dsp:nvSpPr>
      <dsp:spPr>
        <a:xfrm rot="2399562">
          <a:off x="3345078" y="3962293"/>
          <a:ext cx="873794" cy="50273"/>
        </a:xfrm>
        <a:custGeom>
          <a:avLst/>
          <a:gdLst/>
          <a:ahLst/>
          <a:cxnLst/>
          <a:rect l="0" t="0" r="0" b="0"/>
          <a:pathLst>
            <a:path>
              <a:moveTo>
                <a:pt x="0" y="25136"/>
              </a:moveTo>
              <a:lnTo>
                <a:pt x="873794" y="2513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45276E-4FF9-4732-861F-09B8061E8F4C}">
      <dsp:nvSpPr>
        <dsp:cNvPr id="0" name=""/>
        <dsp:cNvSpPr/>
      </dsp:nvSpPr>
      <dsp:spPr>
        <a:xfrm>
          <a:off x="3447257" y="2878431"/>
          <a:ext cx="956595" cy="50273"/>
        </a:xfrm>
        <a:custGeom>
          <a:avLst/>
          <a:gdLst/>
          <a:ahLst/>
          <a:cxnLst/>
          <a:rect l="0" t="0" r="0" b="0"/>
          <a:pathLst>
            <a:path>
              <a:moveTo>
                <a:pt x="0" y="25136"/>
              </a:moveTo>
              <a:lnTo>
                <a:pt x="956595" y="2513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E822D3-1BA9-45B4-99A7-9E854656B368}">
      <dsp:nvSpPr>
        <dsp:cNvPr id="0" name=""/>
        <dsp:cNvSpPr/>
      </dsp:nvSpPr>
      <dsp:spPr>
        <a:xfrm rot="19037364">
          <a:off x="3339657" y="1719525"/>
          <a:ext cx="811432" cy="50273"/>
        </a:xfrm>
        <a:custGeom>
          <a:avLst/>
          <a:gdLst/>
          <a:ahLst/>
          <a:cxnLst/>
          <a:rect l="0" t="0" r="0" b="0"/>
          <a:pathLst>
            <a:path>
              <a:moveTo>
                <a:pt x="0" y="25136"/>
              </a:moveTo>
              <a:lnTo>
                <a:pt x="811432" y="2513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CC5E6C-432B-4A31-85C2-B80649844716}">
      <dsp:nvSpPr>
        <dsp:cNvPr id="0" name=""/>
        <dsp:cNvSpPr/>
      </dsp:nvSpPr>
      <dsp:spPr>
        <a:xfrm>
          <a:off x="1122355" y="1535978"/>
          <a:ext cx="2735178" cy="273517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13911C-8286-4297-BB86-E6978B17F03A}">
      <dsp:nvSpPr>
        <dsp:cNvPr id="0" name=""/>
        <dsp:cNvSpPr/>
      </dsp:nvSpPr>
      <dsp:spPr>
        <a:xfrm>
          <a:off x="3861611" y="-59163"/>
          <a:ext cx="1641107" cy="1878116"/>
        </a:xfrm>
        <a:prstGeom prst="ellips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7030A0"/>
              </a:solidFill>
            </a:rPr>
            <a:t>District manager </a:t>
          </a:r>
          <a:endParaRPr lang="en-IN" sz="2400" b="1" kern="1200" dirty="0">
            <a:solidFill>
              <a:srgbClr val="7030A0"/>
            </a:solidFill>
          </a:endParaRPr>
        </a:p>
      </dsp:txBody>
      <dsp:txXfrm>
        <a:off x="4101946" y="215881"/>
        <a:ext cx="1160437" cy="1328028"/>
      </dsp:txXfrm>
    </dsp:sp>
    <dsp:sp modelId="{639B553A-16BA-4B5C-9C45-3DD7AE921BF2}">
      <dsp:nvSpPr>
        <dsp:cNvPr id="0" name=""/>
        <dsp:cNvSpPr/>
      </dsp:nvSpPr>
      <dsp:spPr>
        <a:xfrm>
          <a:off x="5666829" y="-59163"/>
          <a:ext cx="2461660" cy="18781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smtClean="0">
              <a:solidFill>
                <a:srgbClr val="0070C0"/>
              </a:solidFill>
            </a:rPr>
            <a:t>Receive applications from FCS</a:t>
          </a:r>
          <a:endParaRPr lang="en-IN" sz="1400" b="1" kern="1200" dirty="0">
            <a:solidFill>
              <a:srgbClr val="0070C0"/>
            </a:solidFill>
          </a:endParaRPr>
        </a:p>
        <a:p>
          <a:pPr marL="114300" lvl="1" indent="-114300" algn="l" defTabSz="622300">
            <a:lnSpc>
              <a:spcPct val="90000"/>
            </a:lnSpc>
            <a:spcBef>
              <a:spcPct val="0"/>
            </a:spcBef>
            <a:spcAft>
              <a:spcPct val="15000"/>
            </a:spcAft>
            <a:buChar char="••"/>
          </a:pPr>
          <a:r>
            <a:rPr lang="en-US" sz="1400" b="1" kern="1200" dirty="0" smtClean="0">
              <a:solidFill>
                <a:srgbClr val="0070C0"/>
              </a:solidFill>
            </a:rPr>
            <a:t>Offline applications  data entered into T-</a:t>
          </a:r>
          <a:r>
            <a:rPr lang="en-US" sz="1400" b="1" kern="1200" dirty="0" err="1" smtClean="0">
              <a:solidFill>
                <a:srgbClr val="0070C0"/>
              </a:solidFill>
            </a:rPr>
            <a:t>matsya</a:t>
          </a:r>
          <a:endParaRPr lang="en-IN" sz="1400" b="1" kern="1200" dirty="0">
            <a:solidFill>
              <a:srgbClr val="0070C0"/>
            </a:solidFill>
          </a:endParaRPr>
        </a:p>
        <a:p>
          <a:pPr marL="114300" lvl="1" indent="-114300" algn="l" defTabSz="622300">
            <a:lnSpc>
              <a:spcPct val="90000"/>
            </a:lnSpc>
            <a:spcBef>
              <a:spcPct val="0"/>
            </a:spcBef>
            <a:spcAft>
              <a:spcPct val="15000"/>
            </a:spcAft>
            <a:buChar char="••"/>
          </a:pPr>
          <a:r>
            <a:rPr lang="en-US" sz="1400" b="1" kern="1200" dirty="0" smtClean="0">
              <a:solidFill>
                <a:schemeClr val="accent2">
                  <a:lumMod val="75000"/>
                </a:schemeClr>
              </a:solidFill>
            </a:rPr>
            <a:t>Scrutinize the components received at district level</a:t>
          </a:r>
          <a:endParaRPr lang="en-IN" sz="1400" b="1" kern="1200" dirty="0">
            <a:solidFill>
              <a:schemeClr val="accent2">
                <a:lumMod val="75000"/>
              </a:schemeClr>
            </a:solidFill>
          </a:endParaRPr>
        </a:p>
      </dsp:txBody>
      <dsp:txXfrm>
        <a:off x="5666829" y="-59163"/>
        <a:ext cx="2461660" cy="1878116"/>
      </dsp:txXfrm>
    </dsp:sp>
    <dsp:sp modelId="{6ED3163B-F641-43B2-BBC8-8385AA522E75}">
      <dsp:nvSpPr>
        <dsp:cNvPr id="0" name=""/>
        <dsp:cNvSpPr/>
      </dsp:nvSpPr>
      <dsp:spPr>
        <a:xfrm>
          <a:off x="4403853" y="2083014"/>
          <a:ext cx="1641107" cy="1641107"/>
        </a:xfrm>
        <a:prstGeom prst="ellips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FF0000"/>
              </a:solidFill>
            </a:rPr>
            <a:t>District collector</a:t>
          </a:r>
          <a:endParaRPr lang="en-IN" sz="2400" b="1" kern="1200" dirty="0">
            <a:solidFill>
              <a:srgbClr val="FF0000"/>
            </a:solidFill>
          </a:endParaRPr>
        </a:p>
      </dsp:txBody>
      <dsp:txXfrm>
        <a:off x="4644188" y="2323349"/>
        <a:ext cx="1160437" cy="1160437"/>
      </dsp:txXfrm>
    </dsp:sp>
    <dsp:sp modelId="{483D7171-6FB1-4EA5-870D-91B51E67ADFF}">
      <dsp:nvSpPr>
        <dsp:cNvPr id="0" name=""/>
        <dsp:cNvSpPr/>
      </dsp:nvSpPr>
      <dsp:spPr>
        <a:xfrm>
          <a:off x="6209071" y="2083014"/>
          <a:ext cx="2461660" cy="16411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11200">
            <a:lnSpc>
              <a:spcPct val="90000"/>
            </a:lnSpc>
            <a:spcBef>
              <a:spcPct val="0"/>
            </a:spcBef>
            <a:spcAft>
              <a:spcPct val="15000"/>
            </a:spcAft>
            <a:buChar char="••"/>
          </a:pPr>
          <a:r>
            <a:rPr lang="en-IN" sz="1600" b="1" kern="1200" dirty="0" smtClean="0">
              <a:solidFill>
                <a:schemeClr val="accent2">
                  <a:lumMod val="75000"/>
                </a:schemeClr>
              </a:solidFill>
            </a:rPr>
            <a:t>DLSC shall approve the eligible beneficiaries </a:t>
          </a:r>
          <a:endParaRPr lang="en-IN" sz="1600" kern="1200" dirty="0"/>
        </a:p>
        <a:p>
          <a:pPr marL="171450" lvl="1" indent="-171450" algn="l" defTabSz="711200">
            <a:lnSpc>
              <a:spcPct val="90000"/>
            </a:lnSpc>
            <a:spcBef>
              <a:spcPct val="0"/>
            </a:spcBef>
            <a:spcAft>
              <a:spcPct val="15000"/>
            </a:spcAft>
            <a:buChar char="••"/>
          </a:pPr>
          <a:r>
            <a:rPr lang="en-IN" sz="1600" b="1" kern="1200" dirty="0" smtClean="0">
              <a:solidFill>
                <a:schemeClr val="accent2">
                  <a:lumMod val="75000"/>
                </a:schemeClr>
              </a:solidFill>
            </a:rPr>
            <a:t>issue administrative sanctions for the components </a:t>
          </a:r>
          <a:endParaRPr lang="en-IN" sz="1600" kern="1200" dirty="0"/>
        </a:p>
      </dsp:txBody>
      <dsp:txXfrm>
        <a:off x="6209071" y="2083014"/>
        <a:ext cx="2461660" cy="1641107"/>
      </dsp:txXfrm>
    </dsp:sp>
    <dsp:sp modelId="{7407F69C-9539-4017-A979-638FD019A187}">
      <dsp:nvSpPr>
        <dsp:cNvPr id="0" name=""/>
        <dsp:cNvSpPr/>
      </dsp:nvSpPr>
      <dsp:spPr>
        <a:xfrm>
          <a:off x="3820079" y="4032444"/>
          <a:ext cx="1987413" cy="1641107"/>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2060"/>
              </a:solidFill>
            </a:rPr>
            <a:t>DLSC TO TSCOF</a:t>
          </a:r>
          <a:endParaRPr lang="en-IN" sz="2400" b="1" kern="1200" dirty="0">
            <a:solidFill>
              <a:srgbClr val="002060"/>
            </a:solidFill>
          </a:endParaRPr>
        </a:p>
      </dsp:txBody>
      <dsp:txXfrm>
        <a:off x="4111129" y="4272779"/>
        <a:ext cx="1405313" cy="1160437"/>
      </dsp:txXfrm>
    </dsp:sp>
    <dsp:sp modelId="{8E612B2B-9F01-4DF2-92D1-8F57620D2EFA}">
      <dsp:nvSpPr>
        <dsp:cNvPr id="0" name=""/>
        <dsp:cNvSpPr/>
      </dsp:nvSpPr>
      <dsp:spPr>
        <a:xfrm>
          <a:off x="5538720" y="4032444"/>
          <a:ext cx="2981120" cy="16411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11200">
            <a:lnSpc>
              <a:spcPct val="90000"/>
            </a:lnSpc>
            <a:spcBef>
              <a:spcPct val="0"/>
            </a:spcBef>
            <a:spcAft>
              <a:spcPct val="15000"/>
            </a:spcAft>
            <a:buChar char="••"/>
          </a:pPr>
          <a:r>
            <a:rPr lang="en-IN" sz="1600" b="1" kern="1200" smtClean="0">
              <a:solidFill>
                <a:schemeClr val="accent2">
                  <a:lumMod val="75000"/>
                </a:schemeClr>
              </a:solidFill>
            </a:rPr>
            <a:t>In </a:t>
          </a:r>
          <a:r>
            <a:rPr lang="en-IN" sz="1600" b="1" kern="1200" dirty="0" smtClean="0">
              <a:solidFill>
                <a:schemeClr val="accent2">
                  <a:lumMod val="75000"/>
                </a:schemeClr>
              </a:solidFill>
            </a:rPr>
            <a:t>case of Components cleared at State level it is  forwarded to TSFCOF for eligibility. </a:t>
          </a:r>
          <a:endParaRPr lang="en-IN" sz="1600" kern="1200" dirty="0"/>
        </a:p>
        <a:p>
          <a:pPr marL="171450" lvl="1" indent="-171450" algn="l" defTabSz="711200">
            <a:lnSpc>
              <a:spcPct val="90000"/>
            </a:lnSpc>
            <a:spcBef>
              <a:spcPct val="0"/>
            </a:spcBef>
            <a:spcAft>
              <a:spcPct val="15000"/>
            </a:spcAft>
            <a:buChar char="••"/>
          </a:pPr>
          <a:r>
            <a:rPr lang="en-IN" sz="1600" b="1" kern="1200" dirty="0" smtClean="0">
              <a:solidFill>
                <a:srgbClr val="00B050"/>
              </a:solidFill>
            </a:rPr>
            <a:t>    Eligible applications exceeds the target given to the district. DLSC shall write to TSFCOF </a:t>
          </a:r>
          <a:endParaRPr lang="en-IN" sz="1600" kern="1200" dirty="0"/>
        </a:p>
      </dsp:txBody>
      <dsp:txXfrm>
        <a:off x="5538720" y="4032444"/>
        <a:ext cx="2981120" cy="164110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4AC48C-E49C-4C89-8087-C8899F4DF5BD}" type="datetimeFigureOut">
              <a:rPr lang="en-US" smtClean="0"/>
              <a:pPr/>
              <a:t>2/15/2020</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7A5098-854A-4325-A8E3-6A52B5BCB511}" type="slidenum">
              <a:rPr lang="en-IN" smtClean="0"/>
              <a:pPr/>
              <a:t>‹#›</a:t>
            </a:fld>
            <a:endParaRPr lang="en-IN"/>
          </a:p>
        </p:txBody>
      </p:sp>
    </p:spTree>
    <p:extLst>
      <p:ext uri="{BB962C8B-B14F-4D97-AF65-F5344CB8AC3E}">
        <p14:creationId xmlns:p14="http://schemas.microsoft.com/office/powerpoint/2010/main" val="3283353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7A5098-854A-4325-A8E3-6A52B5BCB511}" type="slidenum">
              <a:rPr lang="en-IN" smtClean="0"/>
              <a:pPr/>
              <a:t>9</a:t>
            </a:fld>
            <a:endParaRPr lang="en-IN"/>
          </a:p>
        </p:txBody>
      </p:sp>
    </p:spTree>
    <p:extLst>
      <p:ext uri="{BB962C8B-B14F-4D97-AF65-F5344CB8AC3E}">
        <p14:creationId xmlns:p14="http://schemas.microsoft.com/office/powerpoint/2010/main" val="3243111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2D7A5098-854A-4325-A8E3-6A52B5BCB511}" type="slidenum">
              <a:rPr lang="en-IN" smtClean="0"/>
              <a:pPr/>
              <a:t>20</a:t>
            </a:fld>
            <a:endParaRPr lang="en-I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7A5098-854A-4325-A8E3-6A52B5BCB511}" type="slidenum">
              <a:rPr lang="en-IN" smtClean="0"/>
              <a:pPr/>
              <a:t>24</a:t>
            </a:fld>
            <a:endParaRPr lang="en-IN"/>
          </a:p>
        </p:txBody>
      </p:sp>
    </p:spTree>
    <p:extLst>
      <p:ext uri="{BB962C8B-B14F-4D97-AF65-F5344CB8AC3E}">
        <p14:creationId xmlns:p14="http://schemas.microsoft.com/office/powerpoint/2010/main" val="707893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2/15/2020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6.xml"/><Relationship Id="rId7" Type="http://schemas.openxmlformats.org/officeDocument/2006/relationships/image" Target="../media/image26.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1.png"/><Relationship Id="rId2" Type="http://schemas.openxmlformats.org/officeDocument/2006/relationships/image" Target="../media/image39.jpeg"/><Relationship Id="rId1" Type="http://schemas.openxmlformats.org/officeDocument/2006/relationships/slideLayout" Target="../slideLayouts/slideLayout4.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3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4.xml"/><Relationship Id="rId5" Type="http://schemas.openxmlformats.org/officeDocument/2006/relationships/image" Target="../media/image47.jpeg"/><Relationship Id="rId4" Type="http://schemas.openxmlformats.org/officeDocument/2006/relationships/image" Target="../media/image46.jpeg"/></Relationships>
</file>

<file path=ppt/slides/_rels/slide3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51.jpeg"/><Relationship Id="rId4" Type="http://schemas.openxmlformats.org/officeDocument/2006/relationships/image" Target="../media/image50.jpeg"/></Relationships>
</file>

<file path=ppt/slides/_rels/slide3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54.jpeg"/><Relationship Id="rId4" Type="http://schemas.openxmlformats.org/officeDocument/2006/relationships/image" Target="../media/image53.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58.png"/><Relationship Id="rId4" Type="http://schemas.openxmlformats.org/officeDocument/2006/relationships/image" Target="../media/image57.jpeg"/></Relationships>
</file>

<file path=ppt/slides/_rels/slide4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2.jpeg"/><Relationship Id="rId4" Type="http://schemas.openxmlformats.org/officeDocument/2006/relationships/image" Target="../media/image61.jpeg"/></Relationships>
</file>

<file path=ppt/slides/_rels/slide42.xml.rels><?xml version="1.0" encoding="UTF-8" standalone="yes"?>
<Relationships xmlns="http://schemas.openxmlformats.org/package/2006/relationships"><Relationship Id="rId3" Type="http://schemas.openxmlformats.org/officeDocument/2006/relationships/image" Target="../media/image64.jpeg"/><Relationship Id="rId7" Type="http://schemas.openxmlformats.org/officeDocument/2006/relationships/image" Target="../media/image1.png"/><Relationship Id="rId2" Type="http://schemas.openxmlformats.org/officeDocument/2006/relationships/image" Target="../media/image63.jpeg"/><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70.jpeg"/></Relationships>
</file>

<file path=ppt/slides/_rels/slide4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73.jpeg"/></Relationships>
</file>

<file path=ppt/slides/_rels/slide4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74.jpe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76.jpeg"/><Relationship Id="rId4" Type="http://schemas.openxmlformats.org/officeDocument/2006/relationships/image" Target="../media/image75.jpeg"/></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image" Target="../media/image1.png"/><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7.jpeg"/></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81.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4.xml"/><Relationship Id="rId7" Type="http://schemas.openxmlformats.org/officeDocument/2006/relationships/image" Target="../media/image13.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smtClean="0">
                <a:solidFill>
                  <a:srgbClr val="002060"/>
                </a:solidFill>
              </a:rPr>
              <a:t>Present scenario of inland fisheries schemes in Telangana State</a:t>
            </a:r>
            <a:endParaRPr lang="en-US" sz="4000" b="1" dirty="0">
              <a:solidFill>
                <a:srgbClr val="002060"/>
              </a:solidFill>
            </a:endParaRPr>
          </a:p>
        </p:txBody>
      </p:sp>
      <p:sp>
        <p:nvSpPr>
          <p:cNvPr id="3" name="Subtitle 2"/>
          <p:cNvSpPr>
            <a:spLocks noGrp="1"/>
          </p:cNvSpPr>
          <p:nvPr>
            <p:ph type="subTitle" idx="1"/>
          </p:nvPr>
        </p:nvSpPr>
        <p:spPr/>
        <p:txBody>
          <a:bodyPr>
            <a:normAutofit fontScale="25000" lnSpcReduction="20000"/>
          </a:bodyPr>
          <a:lstStyle/>
          <a:p>
            <a:r>
              <a:rPr lang="en-IN" sz="8000" b="1" dirty="0">
                <a:solidFill>
                  <a:schemeClr val="accent6">
                    <a:lumMod val="75000"/>
                  </a:schemeClr>
                </a:solidFill>
                <a:latin typeface="Times New Roman" pitchFamily="18" charset="0"/>
                <a:cs typeface="Times New Roman" pitchFamily="18" charset="0"/>
              </a:rPr>
              <a:t>SHETTY SHIVA SHANKER</a:t>
            </a:r>
          </a:p>
          <a:p>
            <a:r>
              <a:rPr lang="en-IN" sz="8000" b="1" dirty="0">
                <a:solidFill>
                  <a:schemeClr val="accent6">
                    <a:lumMod val="75000"/>
                  </a:schemeClr>
                </a:solidFill>
                <a:latin typeface="Times New Roman" pitchFamily="18" charset="0"/>
                <a:cs typeface="Times New Roman" pitchFamily="18" charset="0"/>
              </a:rPr>
              <a:t>U-18-TN-03-002-M-F-023 (FEX)</a:t>
            </a:r>
          </a:p>
          <a:p>
            <a:r>
              <a:rPr lang="en-IN" sz="8000" b="1" dirty="0">
                <a:solidFill>
                  <a:schemeClr val="accent6">
                    <a:lumMod val="75000"/>
                  </a:schemeClr>
                </a:solidFill>
                <a:latin typeface="Times New Roman" pitchFamily="18" charset="0"/>
                <a:cs typeface="Times New Roman" pitchFamily="18" charset="0"/>
              </a:rPr>
              <a:t>DEPARTMENT OF FISHERIES EXTENSION, ECONOMICS &amp; STATISTICS</a:t>
            </a:r>
          </a:p>
          <a:p>
            <a:r>
              <a:rPr lang="en-IN" sz="8000" b="1" dirty="0">
                <a:solidFill>
                  <a:schemeClr val="accent6">
                    <a:lumMod val="75000"/>
                  </a:schemeClr>
                </a:solidFill>
                <a:latin typeface="Times New Roman" pitchFamily="18" charset="0"/>
                <a:cs typeface="Times New Roman" pitchFamily="18" charset="0"/>
              </a:rPr>
              <a:t>FISHERIES COLLEGE &amp; RESEARCH INSTITUTE</a:t>
            </a:r>
          </a:p>
          <a:p>
            <a:r>
              <a:rPr lang="en-IN" sz="8000" b="1" dirty="0">
                <a:solidFill>
                  <a:schemeClr val="accent6">
                    <a:lumMod val="75000"/>
                  </a:schemeClr>
                </a:solidFill>
                <a:latin typeface="Times New Roman" pitchFamily="18" charset="0"/>
                <a:cs typeface="Times New Roman" pitchFamily="18" charset="0"/>
              </a:rPr>
              <a:t>THOOTHUKUDI-628008</a:t>
            </a:r>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429000" y="762000"/>
            <a:ext cx="1676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C:\Users\Shanku\Desktop\friday fresh\kak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404664"/>
            <a:ext cx="2520280" cy="172893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Shanku\Desktop\friday fresh\korramen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620688"/>
            <a:ext cx="2880320" cy="1512912"/>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Shanku\Desktop\monday cs\th (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3471004"/>
            <a:ext cx="1656184" cy="966107"/>
          </a:xfrm>
          <a:prstGeom prst="rect">
            <a:avLst/>
          </a:prstGeom>
          <a:noFill/>
          <a:extLst>
            <a:ext uri="{909E8E84-426E-40DD-AFC4-6F175D3DCCD1}">
              <a14:hiddenFill xmlns:a14="http://schemas.microsoft.com/office/drawing/2010/main">
                <a:solidFill>
                  <a:srgbClr val="FFFFFF"/>
                </a:solidFill>
              </a14:hiddenFill>
            </a:ext>
          </a:extLst>
        </p:spPr>
      </p:pic>
      <p:pic>
        <p:nvPicPr>
          <p:cNvPr id="14341" name="Picture 5" descr="C:\Users\Shanku\Desktop\cs images\tata.jf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3645025"/>
            <a:ext cx="1728192"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82053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16632"/>
            <a:ext cx="6624736" cy="720080"/>
          </a:xfrm>
        </p:spPr>
        <p:txBody>
          <a:bodyPr>
            <a:normAutofit/>
          </a:bodyPr>
          <a:lstStyle/>
          <a:p>
            <a:r>
              <a:rPr lang="en-US" sz="3200" b="1" dirty="0" smtClean="0">
                <a:solidFill>
                  <a:srgbClr val="00B0F0"/>
                </a:solidFill>
              </a:rPr>
              <a:t>Component units of blue revolution</a:t>
            </a:r>
            <a:endParaRPr lang="en-US" sz="3200" b="1" dirty="0">
              <a:solidFill>
                <a:srgbClr val="00B0F0"/>
              </a:solidFill>
            </a:endParaRPr>
          </a:p>
        </p:txBody>
      </p:sp>
      <p:sp>
        <p:nvSpPr>
          <p:cNvPr id="3" name="Content Placeholder 2"/>
          <p:cNvSpPr>
            <a:spLocks noGrp="1"/>
          </p:cNvSpPr>
          <p:nvPr>
            <p:ph sz="half" idx="1"/>
          </p:nvPr>
        </p:nvSpPr>
        <p:spPr>
          <a:xfrm>
            <a:off x="457200" y="908720"/>
            <a:ext cx="4038600" cy="5217443"/>
          </a:xfrm>
        </p:spPr>
        <p:txBody>
          <a:bodyPr/>
          <a:lstStyle/>
          <a:p>
            <a:pPr marL="0" indent="0">
              <a:buNone/>
            </a:pPr>
            <a:r>
              <a:rPr lang="en-US" b="1" dirty="0" smtClean="0">
                <a:solidFill>
                  <a:srgbClr val="0070C0"/>
                </a:solidFill>
              </a:rPr>
              <a:t>1.Construction of fish  ponds:</a:t>
            </a:r>
          </a:p>
          <a:p>
            <a:pPr marL="0" indent="0">
              <a:buNone/>
            </a:pPr>
            <a:r>
              <a:rPr lang="en-US" b="1" dirty="0" smtClean="0">
                <a:solidFill>
                  <a:schemeClr val="accent2">
                    <a:lumMod val="75000"/>
                  </a:schemeClr>
                </a:solidFill>
              </a:rPr>
              <a:t>Grounding units </a:t>
            </a:r>
            <a:r>
              <a:rPr lang="en-US" b="1" dirty="0" smtClean="0"/>
              <a:t>:</a:t>
            </a:r>
            <a:r>
              <a:rPr lang="en-US" b="1" dirty="0" smtClean="0">
                <a:solidFill>
                  <a:srgbClr val="FF0000"/>
                </a:solidFill>
              </a:rPr>
              <a:t>88</a:t>
            </a:r>
          </a:p>
          <a:p>
            <a:pPr marL="0" indent="0">
              <a:buNone/>
            </a:pPr>
            <a:r>
              <a:rPr lang="en-US" b="1" dirty="0" smtClean="0">
                <a:solidFill>
                  <a:schemeClr val="accent5"/>
                </a:solidFill>
              </a:rPr>
              <a:t>Budget:252.8 lakhs</a:t>
            </a:r>
          </a:p>
          <a:p>
            <a:pPr marL="0" indent="0">
              <a:buNone/>
            </a:pPr>
            <a:endParaRPr lang="en-US" b="1" dirty="0" smtClean="0"/>
          </a:p>
          <a:p>
            <a:endParaRPr lang="en-US" dirty="0"/>
          </a:p>
        </p:txBody>
      </p:sp>
      <p:sp>
        <p:nvSpPr>
          <p:cNvPr id="4" name="Content Placeholder 3"/>
          <p:cNvSpPr>
            <a:spLocks noGrp="1"/>
          </p:cNvSpPr>
          <p:nvPr>
            <p:ph sz="half" idx="2"/>
          </p:nvPr>
        </p:nvSpPr>
        <p:spPr>
          <a:xfrm>
            <a:off x="4648200" y="908720"/>
            <a:ext cx="4038600" cy="5217443"/>
          </a:xfrm>
        </p:spPr>
        <p:txBody>
          <a:bodyPr/>
          <a:lstStyle/>
          <a:p>
            <a:pPr marL="0" indent="0">
              <a:buNone/>
            </a:pPr>
            <a:r>
              <a:rPr lang="en-US" sz="2400" b="1" dirty="0" smtClean="0">
                <a:solidFill>
                  <a:schemeClr val="accent6">
                    <a:lumMod val="50000"/>
                  </a:schemeClr>
                </a:solidFill>
              </a:rPr>
              <a:t>2.Establishment </a:t>
            </a:r>
            <a:r>
              <a:rPr lang="en-US" sz="2400" b="1" dirty="0">
                <a:solidFill>
                  <a:schemeClr val="accent6">
                    <a:lumMod val="50000"/>
                  </a:schemeClr>
                </a:solidFill>
              </a:rPr>
              <a:t>of freshwater fish seed </a:t>
            </a:r>
            <a:r>
              <a:rPr lang="en-US" sz="2400" b="1" dirty="0" smtClean="0">
                <a:solidFill>
                  <a:schemeClr val="accent6">
                    <a:lumMod val="50000"/>
                  </a:schemeClr>
                </a:solidFill>
              </a:rPr>
              <a:t>hatcheries:</a:t>
            </a:r>
          </a:p>
          <a:p>
            <a:pPr marL="0" indent="0">
              <a:buNone/>
            </a:pPr>
            <a:r>
              <a:rPr lang="en-US" sz="2400" b="1" dirty="0" smtClean="0">
                <a:solidFill>
                  <a:schemeClr val="accent2"/>
                </a:solidFill>
              </a:rPr>
              <a:t>Units implemented :17</a:t>
            </a:r>
          </a:p>
          <a:p>
            <a:pPr marL="0" indent="0">
              <a:buNone/>
            </a:pPr>
            <a:r>
              <a:rPr lang="en-US" sz="2400" b="1" dirty="0" smtClean="0">
                <a:solidFill>
                  <a:schemeClr val="accent5">
                    <a:lumMod val="75000"/>
                  </a:schemeClr>
                </a:solidFill>
              </a:rPr>
              <a:t>Budget :175 lakhs</a:t>
            </a:r>
            <a:endParaRPr lang="en-US" sz="2400" b="1" dirty="0">
              <a:solidFill>
                <a:schemeClr val="accent5">
                  <a:lumMod val="75000"/>
                </a:schemeClr>
              </a:solidFill>
            </a:endParaRPr>
          </a:p>
          <a:p>
            <a:endParaRPr lang="en-US" dirty="0"/>
          </a:p>
        </p:txBody>
      </p:sp>
      <p:pic>
        <p:nvPicPr>
          <p:cNvPr id="5122" name="Picture 2" descr="C:\Users\Shanku\Desktop\ifds monday\new pon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212976"/>
            <a:ext cx="3888432" cy="302433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Shanku\Desktop\ifds monday\hat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140968"/>
            <a:ext cx="3744416" cy="30963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18039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74638"/>
            <a:ext cx="5760640" cy="634082"/>
          </a:xfrm>
        </p:spPr>
        <p:txBody>
          <a:bodyPr>
            <a:noAutofit/>
          </a:bodyPr>
          <a:lstStyle/>
          <a:p>
            <a:r>
              <a:rPr lang="en-US" sz="3600" b="1" dirty="0" smtClean="0"/>
              <a:t>Components..</a:t>
            </a:r>
            <a:endParaRPr lang="en-US" sz="3600" b="1" dirty="0"/>
          </a:p>
        </p:txBody>
      </p:sp>
      <p:sp>
        <p:nvSpPr>
          <p:cNvPr id="3" name="Content Placeholder 2"/>
          <p:cNvSpPr>
            <a:spLocks noGrp="1"/>
          </p:cNvSpPr>
          <p:nvPr>
            <p:ph sz="half" idx="1"/>
          </p:nvPr>
        </p:nvSpPr>
        <p:spPr>
          <a:xfrm>
            <a:off x="457200" y="980728"/>
            <a:ext cx="4038600" cy="5145435"/>
          </a:xfrm>
        </p:spPr>
        <p:txBody>
          <a:bodyPr/>
          <a:lstStyle/>
          <a:p>
            <a:r>
              <a:rPr lang="en-US" sz="2400" dirty="0" smtClean="0"/>
              <a:t>3.</a:t>
            </a:r>
            <a:r>
              <a:rPr lang="en-US" sz="2400" dirty="0"/>
              <a:t> </a:t>
            </a:r>
            <a:r>
              <a:rPr lang="en-US" sz="2400" b="1" dirty="0" smtClean="0">
                <a:solidFill>
                  <a:schemeClr val="accent5">
                    <a:lumMod val="50000"/>
                  </a:schemeClr>
                </a:solidFill>
              </a:rPr>
              <a:t>RAS (Re-circulatory aquaculture system):</a:t>
            </a:r>
          </a:p>
          <a:p>
            <a:r>
              <a:rPr lang="en-US" sz="2400" b="1" dirty="0" smtClean="0">
                <a:solidFill>
                  <a:schemeClr val="accent5">
                    <a:lumMod val="50000"/>
                  </a:schemeClr>
                </a:solidFill>
              </a:rPr>
              <a:t>Units:2 </a:t>
            </a:r>
          </a:p>
          <a:p>
            <a:r>
              <a:rPr lang="en-US" sz="2400" b="1" dirty="0" smtClean="0">
                <a:solidFill>
                  <a:schemeClr val="accent5">
                    <a:lumMod val="50000"/>
                  </a:schemeClr>
                </a:solidFill>
              </a:rPr>
              <a:t>Budget :40 lakhs</a:t>
            </a:r>
            <a:endParaRPr lang="en-US" sz="2400" b="1" dirty="0">
              <a:solidFill>
                <a:schemeClr val="accent5">
                  <a:lumMod val="50000"/>
                </a:schemeClr>
              </a:solidFill>
            </a:endParaRPr>
          </a:p>
          <a:p>
            <a:endParaRPr lang="en-US" dirty="0"/>
          </a:p>
        </p:txBody>
      </p:sp>
      <p:sp>
        <p:nvSpPr>
          <p:cNvPr id="4" name="Content Placeholder 3"/>
          <p:cNvSpPr>
            <a:spLocks noGrp="1"/>
          </p:cNvSpPr>
          <p:nvPr>
            <p:ph sz="half" idx="2"/>
          </p:nvPr>
        </p:nvSpPr>
        <p:spPr>
          <a:xfrm>
            <a:off x="4648200" y="1124744"/>
            <a:ext cx="4038600" cy="5001419"/>
          </a:xfrm>
        </p:spPr>
        <p:txBody>
          <a:bodyPr/>
          <a:lstStyle/>
          <a:p>
            <a:r>
              <a:rPr lang="en-US" sz="2400" b="1" dirty="0" smtClean="0">
                <a:solidFill>
                  <a:srgbClr val="7030A0"/>
                </a:solidFill>
              </a:rPr>
              <a:t>4</a:t>
            </a:r>
            <a:r>
              <a:rPr lang="en-US" sz="2400" dirty="0" smtClean="0"/>
              <a:t>.</a:t>
            </a:r>
            <a:r>
              <a:rPr lang="en-US" sz="2400" dirty="0"/>
              <a:t> </a:t>
            </a:r>
            <a:r>
              <a:rPr lang="en-US" sz="2400" b="1" dirty="0">
                <a:solidFill>
                  <a:srgbClr val="CC3300"/>
                </a:solidFill>
              </a:rPr>
              <a:t>I</a:t>
            </a:r>
            <a:r>
              <a:rPr lang="en-US" sz="2400" b="1" dirty="0" smtClean="0">
                <a:solidFill>
                  <a:srgbClr val="CC3300"/>
                </a:solidFill>
              </a:rPr>
              <a:t>nput cost for fish culture:</a:t>
            </a:r>
          </a:p>
          <a:p>
            <a:r>
              <a:rPr lang="en-US" sz="2400" b="1" dirty="0" smtClean="0">
                <a:solidFill>
                  <a:srgbClr val="CC3300"/>
                </a:solidFill>
              </a:rPr>
              <a:t>Units :88</a:t>
            </a:r>
          </a:p>
          <a:p>
            <a:r>
              <a:rPr lang="en-US" sz="2400" b="1" dirty="0" smtClean="0">
                <a:solidFill>
                  <a:srgbClr val="CC3300"/>
                </a:solidFill>
              </a:rPr>
              <a:t>Financial assistance:52.41 lakhs</a:t>
            </a:r>
            <a:endParaRPr lang="en-IN" sz="2400" b="1" dirty="0">
              <a:solidFill>
                <a:srgbClr val="CC3300"/>
              </a:solidFill>
            </a:endParaRPr>
          </a:p>
          <a:p>
            <a:endParaRPr lang="en-US" dirty="0"/>
          </a:p>
        </p:txBody>
      </p:sp>
      <p:pic>
        <p:nvPicPr>
          <p:cNvPr id="4098" name="Picture 2" descr="C:\Users\Shanku\Desktop\friday fresh\R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3071810"/>
            <a:ext cx="3456384" cy="359755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Shanku\Desktop\monday cs\th (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140968"/>
            <a:ext cx="4248472" cy="35283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2" name="Picture 2" descr="C:\Users\Shanku\Desktop\friday fresh\lav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51470"/>
            <a:ext cx="2376264" cy="857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11265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1525"/>
            <a:ext cx="8229600" cy="1143000"/>
          </a:xfrm>
        </p:spPr>
        <p:txBody>
          <a:bodyPr/>
          <a:lstStyle/>
          <a:p>
            <a:r>
              <a:rPr lang="en-US" b="1" dirty="0" smtClean="0">
                <a:solidFill>
                  <a:srgbClr val="00B050"/>
                </a:solidFill>
              </a:rPr>
              <a:t>Components..</a:t>
            </a:r>
            <a:endParaRPr lang="en-US" b="1" dirty="0">
              <a:solidFill>
                <a:srgbClr val="00B050"/>
              </a:solidFill>
            </a:endParaRPr>
          </a:p>
        </p:txBody>
      </p:sp>
      <p:sp>
        <p:nvSpPr>
          <p:cNvPr id="3" name="Content Placeholder 2"/>
          <p:cNvSpPr>
            <a:spLocks noGrp="1"/>
          </p:cNvSpPr>
          <p:nvPr>
            <p:ph sz="half" idx="1"/>
          </p:nvPr>
        </p:nvSpPr>
        <p:spPr/>
        <p:txBody>
          <a:bodyPr/>
          <a:lstStyle/>
          <a:p>
            <a:pPr marL="0" indent="0">
              <a:buNone/>
            </a:pPr>
            <a:r>
              <a:rPr lang="en-US" b="1" dirty="0" smtClean="0">
                <a:solidFill>
                  <a:schemeClr val="accent2">
                    <a:lumMod val="75000"/>
                  </a:schemeClr>
                </a:solidFill>
              </a:rPr>
              <a:t>5</a:t>
            </a:r>
            <a:r>
              <a:rPr lang="en-US" dirty="0" smtClean="0"/>
              <a:t>.</a:t>
            </a:r>
            <a:r>
              <a:rPr lang="en-US" dirty="0"/>
              <a:t> </a:t>
            </a:r>
            <a:r>
              <a:rPr lang="en-US" sz="2400" b="1" dirty="0" smtClean="0">
                <a:solidFill>
                  <a:srgbClr val="00B0F0"/>
                </a:solidFill>
              </a:rPr>
              <a:t>Seed rearing units </a:t>
            </a:r>
            <a:r>
              <a:rPr lang="en-US" sz="2400" b="1" dirty="0" smtClean="0">
                <a:solidFill>
                  <a:srgbClr val="FF0000"/>
                </a:solidFill>
              </a:rPr>
              <a:t>:</a:t>
            </a:r>
          </a:p>
          <a:p>
            <a:pPr marL="0" indent="0">
              <a:buNone/>
            </a:pPr>
            <a:r>
              <a:rPr lang="en-US" sz="2400" b="1" dirty="0" smtClean="0">
                <a:solidFill>
                  <a:srgbClr val="00B050"/>
                </a:solidFill>
              </a:rPr>
              <a:t>Units :65</a:t>
            </a:r>
          </a:p>
          <a:p>
            <a:pPr marL="0" indent="0">
              <a:buNone/>
            </a:pPr>
            <a:r>
              <a:rPr lang="en-US" sz="2400" b="1" dirty="0" smtClean="0">
                <a:solidFill>
                  <a:schemeClr val="accent6">
                    <a:lumMod val="50000"/>
                  </a:schemeClr>
                </a:solidFill>
              </a:rPr>
              <a:t>Amount sanctioned:38.61 lakhs </a:t>
            </a:r>
            <a:endParaRPr lang="en-US" sz="2400" b="1" dirty="0">
              <a:solidFill>
                <a:schemeClr val="accent6">
                  <a:lumMod val="50000"/>
                </a:schemeClr>
              </a:solidFill>
            </a:endParaRPr>
          </a:p>
          <a:p>
            <a:pPr marL="0" indent="0">
              <a:buNone/>
            </a:pPr>
            <a:endParaRPr lang="en-US" dirty="0"/>
          </a:p>
        </p:txBody>
      </p:sp>
      <p:sp>
        <p:nvSpPr>
          <p:cNvPr id="4" name="Content Placeholder 3"/>
          <p:cNvSpPr>
            <a:spLocks noGrp="1"/>
          </p:cNvSpPr>
          <p:nvPr>
            <p:ph sz="half" idx="2"/>
          </p:nvPr>
        </p:nvSpPr>
        <p:spPr/>
        <p:txBody>
          <a:bodyPr/>
          <a:lstStyle/>
          <a:p>
            <a:r>
              <a:rPr lang="en-US" dirty="0" smtClean="0"/>
              <a:t>6.</a:t>
            </a:r>
            <a:r>
              <a:rPr lang="en-US" dirty="0"/>
              <a:t> </a:t>
            </a:r>
            <a:r>
              <a:rPr lang="en-US" b="1" dirty="0">
                <a:solidFill>
                  <a:srgbClr val="002060"/>
                </a:solidFill>
              </a:rPr>
              <a:t>Mobile retail outlets</a:t>
            </a:r>
          </a:p>
          <a:p>
            <a:r>
              <a:rPr lang="en-US" b="1" dirty="0" smtClean="0">
                <a:solidFill>
                  <a:srgbClr val="002060"/>
                </a:solidFill>
              </a:rPr>
              <a:t>Units</a:t>
            </a:r>
            <a:r>
              <a:rPr lang="en-US" b="1" dirty="0" smtClean="0"/>
              <a:t> :25</a:t>
            </a:r>
          </a:p>
          <a:p>
            <a:r>
              <a:rPr lang="en-US" b="1" dirty="0" smtClean="0">
                <a:solidFill>
                  <a:schemeClr val="tx2"/>
                </a:solidFill>
              </a:rPr>
              <a:t>Budget</a:t>
            </a:r>
            <a:r>
              <a:rPr lang="en-US" b="1" dirty="0" smtClean="0"/>
              <a:t>:</a:t>
            </a:r>
            <a:r>
              <a:rPr lang="en-US" b="1" dirty="0" smtClean="0">
                <a:solidFill>
                  <a:schemeClr val="accent2">
                    <a:lumMod val="50000"/>
                  </a:schemeClr>
                </a:solidFill>
              </a:rPr>
              <a:t>73</a:t>
            </a:r>
            <a:r>
              <a:rPr lang="en-US" b="1" dirty="0" smtClean="0"/>
              <a:t> </a:t>
            </a:r>
            <a:r>
              <a:rPr lang="en-US" b="1" dirty="0" smtClean="0">
                <a:solidFill>
                  <a:schemeClr val="accent2">
                    <a:lumMod val="75000"/>
                  </a:schemeClr>
                </a:solidFill>
              </a:rPr>
              <a:t>lakhs</a:t>
            </a:r>
            <a:r>
              <a:rPr lang="en-US" dirty="0" smtClean="0"/>
              <a:t>    </a:t>
            </a:r>
            <a:endParaRPr lang="en-US" dirty="0"/>
          </a:p>
        </p:txBody>
      </p:sp>
      <p:pic>
        <p:nvPicPr>
          <p:cNvPr id="7171" name="Picture 3" descr="C:\Users\Shanku\Desktop\ifds monday\food tr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3356992"/>
            <a:ext cx="4499992" cy="3024336"/>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Shanku\Desktop\friday fresh\rear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356992"/>
            <a:ext cx="3744416" cy="30963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descr="C:\Users\Shanku\Desktop\cs images\varusa.jf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3" y="116632"/>
            <a:ext cx="2232247" cy="1012787"/>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C:\Users\Shanku\Desktop\cs images\outlet.jf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8184" y="116632"/>
            <a:ext cx="1584176" cy="1012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079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6624736" cy="620688"/>
          </a:xfrm>
        </p:spPr>
        <p:txBody>
          <a:bodyPr>
            <a:normAutofit fontScale="90000"/>
          </a:bodyPr>
          <a:lstStyle/>
          <a:p>
            <a:r>
              <a:rPr lang="en-IN" sz="3200" b="1" dirty="0" smtClean="0">
                <a:solidFill>
                  <a:srgbClr val="00B050"/>
                </a:solidFill>
              </a:rPr>
              <a:t>          Grounding of components under blue revolution</a:t>
            </a:r>
            <a:endParaRPr lang="en-IN" sz="3200" b="1" dirty="0">
              <a:solidFill>
                <a:srgbClr val="00B050"/>
              </a:solidFill>
            </a:endParaRPr>
          </a:p>
        </p:txBody>
      </p:sp>
      <p:sp>
        <p:nvSpPr>
          <p:cNvPr id="3" name="Content Placeholder 2"/>
          <p:cNvSpPr>
            <a:spLocks noGrp="1"/>
          </p:cNvSpPr>
          <p:nvPr>
            <p:ph idx="1"/>
          </p:nvPr>
        </p:nvSpPr>
        <p:spPr/>
        <p:txBody>
          <a:bodyPr/>
          <a:lstStyle/>
          <a:p>
            <a:endParaRPr lang="en-IN" dirty="0"/>
          </a:p>
        </p:txBody>
      </p:sp>
      <p:graphicFrame>
        <p:nvGraphicFramePr>
          <p:cNvPr id="2050" name="Object 2"/>
          <p:cNvGraphicFramePr>
            <a:graphicFrameLocks noChangeAspect="1"/>
          </p:cNvGraphicFramePr>
          <p:nvPr>
            <p:extLst>
              <p:ext uri="{D42A27DB-BD31-4B8C-83A1-F6EECF244321}">
                <p14:modId xmlns:p14="http://schemas.microsoft.com/office/powerpoint/2010/main" val="1356129452"/>
              </p:ext>
            </p:extLst>
          </p:nvPr>
        </p:nvGraphicFramePr>
        <p:xfrm>
          <a:off x="-828600" y="732700"/>
          <a:ext cx="11046026" cy="6296699"/>
        </p:xfrm>
        <a:graphic>
          <a:graphicData uri="http://schemas.openxmlformats.org/presentationml/2006/ole">
            <mc:AlternateContent xmlns:mc="http://schemas.openxmlformats.org/markup-compatibility/2006">
              <mc:Choice xmlns:v="urn:schemas-microsoft-com:vml" Requires="v">
                <p:oleObj spid="_x0000_s2161" name="PDF" r:id="rId3" imgW="0" imgH="0" progId="FoxitPhantomPDF.Document">
                  <p:embed/>
                </p:oleObj>
              </mc:Choice>
              <mc:Fallback>
                <p:oleObj name="PDF" r:id="rId3" imgW="0" imgH="0" progId="FoxitPhantomPDF.Document">
                  <p:embed/>
                  <p:pic>
                    <p:nvPicPr>
                      <p:cNvPr id="0"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600" y="732700"/>
                        <a:ext cx="11046026" cy="6296699"/>
                      </a:xfrm>
                      <a:prstGeom prst="rect">
                        <a:avLst/>
                      </a:prstGeom>
                      <a:noFill/>
                      <a:extLst/>
                    </p:spPr>
                  </p:pic>
                </p:oleObj>
              </mc:Fallback>
            </mc:AlternateContent>
          </a:graphicData>
        </a:graphic>
      </p:graphicFrame>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416824" cy="850106"/>
          </a:xfrm>
        </p:spPr>
        <p:txBody>
          <a:bodyPr>
            <a:normAutofit/>
          </a:bodyPr>
          <a:lstStyle/>
          <a:p>
            <a:r>
              <a:rPr lang="en-IN" sz="2400" b="1" u="sng" dirty="0">
                <a:solidFill>
                  <a:schemeClr val="accent2">
                    <a:lumMod val="75000"/>
                  </a:schemeClr>
                </a:solidFill>
              </a:rPr>
              <a:t>National Scheme for Welfare of </a:t>
            </a:r>
            <a:r>
              <a:rPr lang="en-IN" sz="2400" b="1" u="sng" dirty="0" smtClean="0">
                <a:solidFill>
                  <a:schemeClr val="accent2">
                    <a:lumMod val="75000"/>
                  </a:schemeClr>
                </a:solidFill>
              </a:rPr>
              <a:t>Fishermen in Telangana</a:t>
            </a:r>
            <a:endParaRPr lang="en-US" sz="2400" b="1" dirty="0">
              <a:solidFill>
                <a:schemeClr val="accent2">
                  <a:lumMod val="7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23265683"/>
              </p:ext>
            </p:extLst>
          </p:nvPr>
        </p:nvGraphicFramePr>
        <p:xfrm>
          <a:off x="0" y="1268760"/>
          <a:ext cx="9396536"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2530" name="Picture 2" descr="C:\Users\Shanku\Desktop\friday fresh\group meeting.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 y="188640"/>
            <a:ext cx="1187624" cy="93610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91687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Continue…</a:t>
            </a:r>
            <a:endParaRPr lang="en-IN" b="1"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r>
              <a:rPr lang="en-IN" b="1" dirty="0" smtClean="0"/>
              <a:t>ii) </a:t>
            </a:r>
            <a:r>
              <a:rPr lang="en-IN" b="1" dirty="0" err="1" smtClean="0"/>
              <a:t>Pradhan</a:t>
            </a:r>
            <a:r>
              <a:rPr lang="en-IN" b="1" dirty="0" smtClean="0"/>
              <a:t> </a:t>
            </a:r>
            <a:r>
              <a:rPr lang="en-IN" b="1" dirty="0" err="1" smtClean="0"/>
              <a:t>Mantri</a:t>
            </a:r>
            <a:r>
              <a:rPr lang="en-IN" b="1" dirty="0" smtClean="0"/>
              <a:t> Jean </a:t>
            </a:r>
            <a:r>
              <a:rPr lang="en-IN" b="1" dirty="0" err="1" smtClean="0"/>
              <a:t>Jyothi</a:t>
            </a:r>
            <a:r>
              <a:rPr lang="en-IN" b="1" dirty="0" smtClean="0"/>
              <a:t> </a:t>
            </a:r>
            <a:r>
              <a:rPr lang="en-IN" b="1" dirty="0" err="1" smtClean="0"/>
              <a:t>Bheema</a:t>
            </a:r>
            <a:r>
              <a:rPr lang="en-IN" b="1" dirty="0" smtClean="0"/>
              <a:t> </a:t>
            </a:r>
            <a:r>
              <a:rPr lang="en-IN" b="1" dirty="0" err="1" smtClean="0"/>
              <a:t>Yojana</a:t>
            </a:r>
            <a:r>
              <a:rPr lang="en-IN" b="1" dirty="0" smtClean="0"/>
              <a:t> (PMJJBY):</a:t>
            </a:r>
            <a:endParaRPr lang="en-US" b="1" dirty="0" smtClean="0"/>
          </a:p>
          <a:p>
            <a:r>
              <a:rPr lang="en-IN" b="1" dirty="0" smtClean="0">
                <a:solidFill>
                  <a:schemeClr val="tx2">
                    <a:lumMod val="75000"/>
                  </a:schemeClr>
                </a:solidFill>
              </a:rPr>
              <a:t>Under this scheme, the sum assured is Rs.2.00 </a:t>
            </a:r>
            <a:r>
              <a:rPr lang="en-IN" b="1" dirty="0" err="1" smtClean="0">
                <a:solidFill>
                  <a:schemeClr val="tx2">
                    <a:lumMod val="75000"/>
                  </a:schemeClr>
                </a:solidFill>
              </a:rPr>
              <a:t>lakhs</a:t>
            </a:r>
            <a:r>
              <a:rPr lang="en-IN" b="1" dirty="0" smtClean="0">
                <a:solidFill>
                  <a:schemeClr val="tx2">
                    <a:lumMod val="75000"/>
                  </a:schemeClr>
                </a:solidFill>
              </a:rPr>
              <a:t> in the event of natural death. The scholarship is extended to two children @ Rs.2400/- per year from 9</a:t>
            </a:r>
            <a:r>
              <a:rPr lang="en-IN" b="1" baseline="30000" dirty="0" smtClean="0">
                <a:solidFill>
                  <a:schemeClr val="tx2">
                    <a:lumMod val="75000"/>
                  </a:schemeClr>
                </a:solidFill>
              </a:rPr>
              <a:t>th</a:t>
            </a:r>
            <a:r>
              <a:rPr lang="en-IN" b="1" dirty="0" smtClean="0">
                <a:solidFill>
                  <a:schemeClr val="tx2">
                    <a:lumMod val="75000"/>
                  </a:schemeClr>
                </a:solidFill>
              </a:rPr>
              <a:t> to 12</a:t>
            </a:r>
            <a:r>
              <a:rPr lang="en-IN" b="1" baseline="30000" dirty="0" smtClean="0">
                <a:solidFill>
                  <a:schemeClr val="tx2">
                    <a:lumMod val="75000"/>
                  </a:schemeClr>
                </a:solidFill>
              </a:rPr>
              <a:t>th</a:t>
            </a:r>
            <a:r>
              <a:rPr lang="en-IN" b="1" dirty="0" smtClean="0">
                <a:solidFill>
                  <a:schemeClr val="tx2">
                    <a:lumMod val="75000"/>
                  </a:schemeClr>
                </a:solidFill>
              </a:rPr>
              <a:t> Standard.</a:t>
            </a:r>
          </a:p>
          <a:p>
            <a:r>
              <a:rPr lang="en-IN" b="1" dirty="0" smtClean="0">
                <a:solidFill>
                  <a:schemeClr val="tx2">
                    <a:lumMod val="75000"/>
                  </a:schemeClr>
                </a:solidFill>
              </a:rPr>
              <a:t> Fishermen of age group 18-50 years in the State have to pay premium of Rs.330/- per fishermen by the State and Central Govt. equally</a:t>
            </a:r>
            <a:endParaRPr lang="en-US" dirty="0" smtClean="0"/>
          </a:p>
          <a:p>
            <a:r>
              <a:rPr lang="en-IN" b="1" dirty="0" smtClean="0">
                <a:solidFill>
                  <a:schemeClr val="accent2">
                    <a:lumMod val="50000"/>
                  </a:schemeClr>
                </a:solidFill>
              </a:rPr>
              <a:t>The implementing agency of this scheme is FISHCOPFED and insured agency is Life Insurance Company. </a:t>
            </a:r>
          </a:p>
          <a:p>
            <a:r>
              <a:rPr lang="en-IN" b="1" dirty="0" smtClean="0">
                <a:solidFill>
                  <a:schemeClr val="accent2">
                    <a:lumMod val="50000"/>
                  </a:schemeClr>
                </a:solidFill>
              </a:rPr>
              <a:t>The Govt. has released Rs. 247.00 Lakhs towards payment of insurance coverage. An amount of         Rs. 2, 28, 78, 240/- is paid to FISHCOPFED through RTGS for insuring 1, 38,656 fishermen with effect from 1-6-2019.</a:t>
            </a:r>
          </a:p>
          <a:p>
            <a:endParaRPr lang="en-IN"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6696744" cy="850106"/>
          </a:xfrm>
        </p:spPr>
        <p:txBody>
          <a:bodyPr/>
          <a:lstStyle/>
          <a:p>
            <a:r>
              <a:rPr lang="en-US" b="1" dirty="0">
                <a:solidFill>
                  <a:srgbClr val="002060"/>
                </a:solidFill>
              </a:rPr>
              <a:t>Implementing agencies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193765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01290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OUTCOME</a:t>
            </a:r>
            <a:endParaRPr lang="en-US" b="1" dirty="0">
              <a:solidFill>
                <a:srgbClr val="002060"/>
              </a:solidFill>
            </a:endParaRPr>
          </a:p>
        </p:txBody>
      </p:sp>
      <p:sp>
        <p:nvSpPr>
          <p:cNvPr id="3" name="Content Placeholder 2"/>
          <p:cNvSpPr>
            <a:spLocks noGrp="1"/>
          </p:cNvSpPr>
          <p:nvPr>
            <p:ph idx="1"/>
          </p:nvPr>
        </p:nvSpPr>
        <p:spPr/>
        <p:txBody>
          <a:bodyPr/>
          <a:lstStyle/>
          <a:p>
            <a:r>
              <a:rPr lang="en-IN" sz="2000" b="1" dirty="0">
                <a:solidFill>
                  <a:srgbClr val="002060"/>
                </a:solidFill>
              </a:rPr>
              <a:t>The Blue Revolution in </a:t>
            </a:r>
            <a:r>
              <a:rPr lang="en-IN" sz="2000" b="1" dirty="0" smtClean="0">
                <a:solidFill>
                  <a:srgbClr val="002060"/>
                </a:solidFill>
              </a:rPr>
              <a:t>Telangana  </a:t>
            </a:r>
            <a:r>
              <a:rPr lang="en-IN" sz="2000" b="1" dirty="0">
                <a:solidFill>
                  <a:srgbClr val="002060"/>
                </a:solidFill>
              </a:rPr>
              <a:t>along with the Fish Farmers Development Agency (FFDA) brought an improvement in the aquaculture and fisheries sector with the introduction of new techniques of </a:t>
            </a:r>
            <a:r>
              <a:rPr lang="en-IN" sz="2000" b="1" dirty="0">
                <a:solidFill>
                  <a:srgbClr val="FF0000"/>
                </a:solidFill>
              </a:rPr>
              <a:t>rearing</a:t>
            </a:r>
            <a:r>
              <a:rPr lang="en-IN" sz="2000" b="1" dirty="0">
                <a:solidFill>
                  <a:srgbClr val="002060"/>
                </a:solidFill>
              </a:rPr>
              <a:t>, </a:t>
            </a:r>
            <a:r>
              <a:rPr lang="en-IN" sz="2000" b="1" dirty="0">
                <a:solidFill>
                  <a:srgbClr val="00B0F0"/>
                </a:solidFill>
              </a:rPr>
              <a:t>marketing</a:t>
            </a:r>
            <a:r>
              <a:rPr lang="en-IN" sz="2000" b="1" dirty="0">
                <a:solidFill>
                  <a:srgbClr val="002060"/>
                </a:solidFill>
              </a:rPr>
              <a:t>, </a:t>
            </a:r>
            <a:r>
              <a:rPr lang="en-IN" sz="2000" b="1" dirty="0">
                <a:solidFill>
                  <a:srgbClr val="7030A0"/>
                </a:solidFill>
              </a:rPr>
              <a:t>exporting</a:t>
            </a:r>
            <a:r>
              <a:rPr lang="en-IN" sz="2000" b="1" dirty="0">
                <a:solidFill>
                  <a:srgbClr val="002060"/>
                </a:solidFill>
              </a:rPr>
              <a:t> and </a:t>
            </a:r>
            <a:r>
              <a:rPr lang="en-IN" sz="2000" b="1" dirty="0">
                <a:solidFill>
                  <a:schemeClr val="accent6">
                    <a:lumMod val="50000"/>
                  </a:schemeClr>
                </a:solidFill>
              </a:rPr>
              <a:t>fish breeding</a:t>
            </a:r>
            <a:r>
              <a:rPr lang="en-IN" sz="2000" b="1" dirty="0">
                <a:solidFill>
                  <a:srgbClr val="002060"/>
                </a:solidFill>
              </a:rPr>
              <a:t>.</a:t>
            </a:r>
            <a:endParaRPr lang="en-US" sz="2000" b="1" dirty="0">
              <a:solidFill>
                <a:srgbClr val="002060"/>
              </a:solidFill>
            </a:endParaRPr>
          </a:p>
          <a:p>
            <a:r>
              <a:rPr lang="en-US" sz="2000" b="1" dirty="0" smtClean="0">
                <a:solidFill>
                  <a:srgbClr val="00B050"/>
                </a:solidFill>
              </a:rPr>
              <a:t>There is a rapid growth rate  in terms of fish production in the state from 1,95,000(MT)  to 3.5 lakh production in a span of 3 years</a:t>
            </a:r>
          </a:p>
          <a:p>
            <a:r>
              <a:rPr lang="en-US" sz="2000" b="1" dirty="0" smtClean="0">
                <a:solidFill>
                  <a:srgbClr val="0070C0"/>
                </a:solidFill>
              </a:rPr>
              <a:t>Installation of cages in reservoirs made the fish farmers to double their income in a short period of time</a:t>
            </a:r>
          </a:p>
          <a:p>
            <a:r>
              <a:rPr lang="en-IN" sz="2000" b="1" dirty="0">
                <a:solidFill>
                  <a:schemeClr val="accent6">
                    <a:lumMod val="50000"/>
                  </a:schemeClr>
                </a:solidFill>
              </a:rPr>
              <a:t>The Blue Revolution Scheme also encourages entrepreneurship </a:t>
            </a:r>
            <a:r>
              <a:rPr lang="en-IN" sz="2000" b="1" dirty="0" smtClean="0">
                <a:solidFill>
                  <a:schemeClr val="accent6">
                    <a:lumMod val="50000"/>
                  </a:schemeClr>
                </a:solidFill>
              </a:rPr>
              <a:t>development(</a:t>
            </a:r>
            <a:r>
              <a:rPr lang="en-IN" sz="2000" b="1" dirty="0" smtClean="0">
                <a:solidFill>
                  <a:srgbClr val="00B050"/>
                </a:solidFill>
              </a:rPr>
              <a:t>feed mills</a:t>
            </a:r>
            <a:r>
              <a:rPr lang="en-IN" sz="2000" b="1" dirty="0" smtClean="0">
                <a:solidFill>
                  <a:schemeClr val="accent6">
                    <a:lumMod val="50000"/>
                  </a:schemeClr>
                </a:solidFill>
              </a:rPr>
              <a:t>), </a:t>
            </a:r>
            <a:r>
              <a:rPr lang="en-IN" sz="2000" b="1" dirty="0">
                <a:solidFill>
                  <a:schemeClr val="accent6">
                    <a:lumMod val="50000"/>
                  </a:schemeClr>
                </a:solidFill>
              </a:rPr>
              <a:t>private </a:t>
            </a:r>
            <a:r>
              <a:rPr lang="en-IN" sz="2000" b="1" dirty="0" smtClean="0">
                <a:solidFill>
                  <a:schemeClr val="accent6">
                    <a:lumMod val="50000"/>
                  </a:schemeClr>
                </a:solidFill>
              </a:rPr>
              <a:t>investment (</a:t>
            </a:r>
            <a:r>
              <a:rPr lang="en-IN" sz="2000" b="1" dirty="0" smtClean="0">
                <a:solidFill>
                  <a:schemeClr val="accent1">
                    <a:lumMod val="50000"/>
                  </a:schemeClr>
                </a:solidFill>
              </a:rPr>
              <a:t>fish ponds</a:t>
            </a:r>
            <a:r>
              <a:rPr lang="en-IN" sz="2000" b="1" dirty="0" smtClean="0">
                <a:solidFill>
                  <a:schemeClr val="accent6">
                    <a:lumMod val="50000"/>
                  </a:schemeClr>
                </a:solidFill>
              </a:rPr>
              <a:t>), </a:t>
            </a:r>
            <a:r>
              <a:rPr lang="en-IN" sz="2000" b="1" dirty="0">
                <a:solidFill>
                  <a:schemeClr val="accent6">
                    <a:lumMod val="50000"/>
                  </a:schemeClr>
                </a:solidFill>
              </a:rPr>
              <a:t>Public-Private Partnership (PPP</a:t>
            </a:r>
            <a:r>
              <a:rPr lang="en-IN" sz="2000" b="1" dirty="0" smtClean="0">
                <a:solidFill>
                  <a:schemeClr val="accent6">
                    <a:lumMod val="50000"/>
                  </a:schemeClr>
                </a:solidFill>
              </a:rPr>
              <a:t>) with fish farmers .</a:t>
            </a:r>
            <a:endParaRPr lang="en-US" sz="2000" b="1" dirty="0" smtClean="0">
              <a:solidFill>
                <a:schemeClr val="accent6">
                  <a:lumMod val="50000"/>
                </a:schemeClr>
              </a:solidFill>
            </a:endParaRPr>
          </a:p>
          <a:p>
            <a:endParaRPr lang="en-US" sz="2000" b="1" dirty="0" smtClean="0">
              <a:solidFill>
                <a:srgbClr val="0070C0"/>
              </a:solidFill>
            </a:endParaRPr>
          </a:p>
          <a:p>
            <a:endParaRPr lang="en-US" sz="2000" b="1" dirty="0" smtClean="0">
              <a:solidFill>
                <a:srgbClr val="0070C0"/>
              </a:solidFill>
            </a:endParaRPr>
          </a:p>
          <a:p>
            <a:endParaRPr lang="en-US" sz="2000" b="1" dirty="0">
              <a:solidFill>
                <a:srgbClr val="00B050"/>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48525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solidFill>
                  <a:srgbClr val="002060"/>
                </a:solidFill>
              </a:rPr>
              <a:t>How far it is successful </a:t>
            </a:r>
            <a:r>
              <a:rPr lang="en-US" sz="2000" b="1" dirty="0" smtClean="0">
                <a:solidFill>
                  <a:srgbClr val="002060"/>
                </a:solidFill>
              </a:rPr>
              <a:t>??</a:t>
            </a:r>
            <a:endParaRPr lang="en-US" sz="2000" b="1" dirty="0">
              <a:solidFill>
                <a:srgbClr val="002060"/>
              </a:solidFill>
            </a:endParaRPr>
          </a:p>
        </p:txBody>
      </p:sp>
      <p:sp>
        <p:nvSpPr>
          <p:cNvPr id="3" name="Content Placeholder 2"/>
          <p:cNvSpPr>
            <a:spLocks noGrp="1"/>
          </p:cNvSpPr>
          <p:nvPr>
            <p:ph idx="1"/>
          </p:nvPr>
        </p:nvSpPr>
        <p:spPr/>
        <p:txBody>
          <a:bodyPr>
            <a:normAutofit fontScale="77500" lnSpcReduction="20000"/>
          </a:bodyPr>
          <a:lstStyle/>
          <a:p>
            <a:r>
              <a:rPr lang="en-US" b="1" dirty="0" smtClean="0">
                <a:solidFill>
                  <a:srgbClr val="00B0F0"/>
                </a:solidFill>
              </a:rPr>
              <a:t>From the past </a:t>
            </a:r>
            <a:r>
              <a:rPr lang="en-US" b="1" dirty="0" smtClean="0">
                <a:solidFill>
                  <a:schemeClr val="accent1">
                    <a:lumMod val="75000"/>
                  </a:schemeClr>
                </a:solidFill>
              </a:rPr>
              <a:t>5 </a:t>
            </a:r>
            <a:r>
              <a:rPr lang="en-US" b="1" dirty="0" smtClean="0">
                <a:solidFill>
                  <a:srgbClr val="00B0F0"/>
                </a:solidFill>
              </a:rPr>
              <a:t>years ,blue revolution scheme has contributed nearly </a:t>
            </a:r>
            <a:r>
              <a:rPr lang="en-US" b="1" dirty="0" smtClean="0">
                <a:solidFill>
                  <a:schemeClr val="tx2">
                    <a:lumMod val="75000"/>
                  </a:schemeClr>
                </a:solidFill>
              </a:rPr>
              <a:t>16 </a:t>
            </a:r>
            <a:r>
              <a:rPr lang="en-US" b="1" dirty="0" err="1" smtClean="0">
                <a:solidFill>
                  <a:schemeClr val="tx2">
                    <a:lumMod val="75000"/>
                  </a:schemeClr>
                </a:solidFill>
              </a:rPr>
              <a:t>cr</a:t>
            </a:r>
            <a:r>
              <a:rPr lang="en-US" b="1" dirty="0" smtClean="0">
                <a:solidFill>
                  <a:schemeClr val="tx2">
                    <a:lumMod val="75000"/>
                  </a:schemeClr>
                </a:solidFill>
              </a:rPr>
              <a:t> </a:t>
            </a:r>
            <a:r>
              <a:rPr lang="en-US" b="1" dirty="0" smtClean="0">
                <a:solidFill>
                  <a:srgbClr val="00B0F0"/>
                </a:solidFill>
              </a:rPr>
              <a:t>for various fisheries components under the financial assistance from Nfdb with the collaboration of state fisheries department</a:t>
            </a:r>
            <a:r>
              <a:rPr lang="en-US" dirty="0" smtClean="0"/>
              <a:t>.</a:t>
            </a:r>
          </a:p>
          <a:p>
            <a:r>
              <a:rPr lang="en-US" b="1" dirty="0">
                <a:solidFill>
                  <a:srgbClr val="002060"/>
                </a:solidFill>
              </a:rPr>
              <a:t>P</a:t>
            </a:r>
            <a:r>
              <a:rPr lang="en-US" b="1" dirty="0" smtClean="0">
                <a:solidFill>
                  <a:srgbClr val="002060"/>
                </a:solidFill>
              </a:rPr>
              <a:t>roviding financial support to fishermen as an ex-gratia under national scheme for welfare of fishermen communities(group accident, partial disability)</a:t>
            </a:r>
          </a:p>
          <a:p>
            <a:r>
              <a:rPr lang="en-US" b="1" dirty="0" smtClean="0">
                <a:solidFill>
                  <a:srgbClr val="92D050"/>
                </a:solidFill>
              </a:rPr>
              <a:t>Enhancing fish production in the state  by Construction </a:t>
            </a:r>
            <a:r>
              <a:rPr lang="en-US" b="1" dirty="0" smtClean="0">
                <a:solidFill>
                  <a:schemeClr val="accent1">
                    <a:lumMod val="75000"/>
                  </a:schemeClr>
                </a:solidFill>
              </a:rPr>
              <a:t>new fish ponds</a:t>
            </a:r>
            <a:r>
              <a:rPr lang="en-US" b="1" dirty="0" smtClean="0">
                <a:solidFill>
                  <a:srgbClr val="92D050"/>
                </a:solidFill>
              </a:rPr>
              <a:t> ,</a:t>
            </a:r>
            <a:r>
              <a:rPr lang="en-US" b="1" dirty="0">
                <a:solidFill>
                  <a:srgbClr val="FF0000"/>
                </a:solidFill>
              </a:rPr>
              <a:t>H</a:t>
            </a:r>
            <a:r>
              <a:rPr lang="en-US" b="1" dirty="0" smtClean="0">
                <a:solidFill>
                  <a:srgbClr val="FF0000"/>
                </a:solidFill>
              </a:rPr>
              <a:t>atcheries</a:t>
            </a:r>
            <a:r>
              <a:rPr lang="en-US" b="1" dirty="0" smtClean="0">
                <a:solidFill>
                  <a:srgbClr val="92D050"/>
                </a:solidFill>
              </a:rPr>
              <a:t>, </a:t>
            </a:r>
            <a:r>
              <a:rPr lang="en-US" b="1" dirty="0" smtClean="0">
                <a:solidFill>
                  <a:schemeClr val="accent6">
                    <a:lumMod val="50000"/>
                  </a:schemeClr>
                </a:solidFill>
              </a:rPr>
              <a:t>Fish rearing unit ,</a:t>
            </a:r>
            <a:r>
              <a:rPr lang="en-US" b="1" dirty="0">
                <a:solidFill>
                  <a:schemeClr val="accent6">
                    <a:lumMod val="50000"/>
                  </a:schemeClr>
                </a:solidFill>
              </a:rPr>
              <a:t>C</a:t>
            </a:r>
            <a:r>
              <a:rPr lang="en-US" b="1" dirty="0" smtClean="0">
                <a:solidFill>
                  <a:schemeClr val="accent6">
                    <a:lumMod val="50000"/>
                  </a:schemeClr>
                </a:solidFill>
              </a:rPr>
              <a:t>age culture etc</a:t>
            </a:r>
          </a:p>
          <a:p>
            <a:r>
              <a:rPr lang="en-US" b="1" dirty="0" smtClean="0">
                <a:solidFill>
                  <a:srgbClr val="92D050"/>
                </a:solidFill>
              </a:rPr>
              <a:t>Establishment of </a:t>
            </a:r>
            <a:r>
              <a:rPr lang="en-US" b="1" dirty="0">
                <a:solidFill>
                  <a:schemeClr val="accent6"/>
                </a:solidFill>
              </a:rPr>
              <a:t>F</a:t>
            </a:r>
            <a:r>
              <a:rPr lang="en-US" b="1" dirty="0" smtClean="0">
                <a:solidFill>
                  <a:schemeClr val="accent6"/>
                </a:solidFill>
              </a:rPr>
              <a:t>ish canteens </a:t>
            </a:r>
            <a:r>
              <a:rPr lang="en-US" b="1" dirty="0" smtClean="0">
                <a:solidFill>
                  <a:srgbClr val="92D050"/>
                </a:solidFill>
              </a:rPr>
              <a:t>,</a:t>
            </a:r>
            <a:r>
              <a:rPr lang="en-US" b="1" dirty="0" smtClean="0">
                <a:solidFill>
                  <a:schemeClr val="tx2"/>
                </a:solidFill>
              </a:rPr>
              <a:t>Retail fish outlets </a:t>
            </a:r>
            <a:r>
              <a:rPr lang="en-US" b="1" dirty="0" smtClean="0">
                <a:solidFill>
                  <a:srgbClr val="92D050"/>
                </a:solidFill>
              </a:rPr>
              <a:t>and </a:t>
            </a:r>
            <a:r>
              <a:rPr lang="en-US" b="1" dirty="0" smtClean="0">
                <a:solidFill>
                  <a:schemeClr val="tx2">
                    <a:lumMod val="50000"/>
                  </a:schemeClr>
                </a:solidFill>
              </a:rPr>
              <a:t>fishermen community halls  &amp; fish markets create a income generation source to fisher families in </a:t>
            </a:r>
            <a:r>
              <a:rPr lang="en-US" b="1" dirty="0" err="1" smtClean="0">
                <a:solidFill>
                  <a:schemeClr val="tx2">
                    <a:lumMod val="50000"/>
                  </a:schemeClr>
                </a:solidFill>
              </a:rPr>
              <a:t>Telangana</a:t>
            </a:r>
            <a:endParaRPr lang="en-US" b="1" dirty="0" smtClean="0">
              <a:solidFill>
                <a:schemeClr val="tx2">
                  <a:lumMod val="50000"/>
                </a:schemeClr>
              </a:solidFill>
            </a:endParaRPr>
          </a:p>
          <a:p>
            <a:endParaRPr lang="en-US" dirty="0"/>
          </a:p>
        </p:txBody>
      </p:sp>
      <p:pic>
        <p:nvPicPr>
          <p:cNvPr id="3074" name="Picture 2" descr="C:\Users\Shanku\Desktop\friday fresh\fish cur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116632"/>
            <a:ext cx="1872208" cy="122413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Shanku\Desktop\friday fresh\kek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16632"/>
            <a:ext cx="2304256" cy="12241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28759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Is it beneficial to fishermen</a:t>
            </a:r>
            <a:r>
              <a:rPr lang="en-US" dirty="0" smtClean="0"/>
              <a:t>??</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solidFill>
                  <a:srgbClr val="FF0000"/>
                </a:solidFill>
              </a:rPr>
              <a:t>The Neel kranti mission (2016),made a holistic development of fish production by providing free supply of fish seed in Telangana State</a:t>
            </a:r>
          </a:p>
          <a:p>
            <a:r>
              <a:rPr lang="en-US" b="1" dirty="0" smtClean="0">
                <a:solidFill>
                  <a:srgbClr val="0070C0"/>
                </a:solidFill>
              </a:rPr>
              <a:t>Subsidy vehicles (mobile outlets, luggage auto) </a:t>
            </a:r>
          </a:p>
          <a:p>
            <a:r>
              <a:rPr lang="en-US" b="1" dirty="0" smtClean="0">
                <a:solidFill>
                  <a:srgbClr val="00B050"/>
                </a:solidFill>
              </a:rPr>
              <a:t>Insurance scheme (PMSBY)(PMJJBY)</a:t>
            </a:r>
          </a:p>
          <a:p>
            <a:r>
              <a:rPr lang="en-US" b="1" dirty="0" smtClean="0">
                <a:solidFill>
                  <a:schemeClr val="accent2">
                    <a:lumMod val="50000"/>
                  </a:schemeClr>
                </a:solidFill>
              </a:rPr>
              <a:t>Financial assistance (Ponds, RAS &amp; Cages )</a:t>
            </a:r>
          </a:p>
          <a:p>
            <a:r>
              <a:rPr lang="en-US" b="1" dirty="0" smtClean="0">
                <a:solidFill>
                  <a:schemeClr val="accent6">
                    <a:lumMod val="75000"/>
                  </a:schemeClr>
                </a:solidFill>
              </a:rPr>
              <a:t>Training and awareness programmes in fish production and consumption </a:t>
            </a:r>
            <a:endParaRPr lang="en-US" b="1" dirty="0" smtClean="0"/>
          </a:p>
          <a:p>
            <a:r>
              <a:rPr lang="en-US" b="1" dirty="0" smtClean="0">
                <a:solidFill>
                  <a:schemeClr val="accent5"/>
                </a:solidFill>
              </a:rPr>
              <a:t> So, Blue revolution scheme is enriching the socio- economic conditions and improving the livelihood status of fishermen in Telangana State</a:t>
            </a:r>
            <a:endParaRPr lang="en-US" b="1"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60160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b="1" dirty="0">
                <a:solidFill>
                  <a:schemeClr val="tx2">
                    <a:lumMod val="60000"/>
                    <a:lumOff val="40000"/>
                  </a:schemeClr>
                </a:solidFill>
              </a:rPr>
              <a:t>Telangana is the 29th state of India, formed on 2</a:t>
            </a:r>
            <a:r>
              <a:rPr lang="en-US" b="1" baseline="30000" dirty="0">
                <a:solidFill>
                  <a:schemeClr val="tx2">
                    <a:lumMod val="60000"/>
                    <a:lumOff val="40000"/>
                  </a:schemeClr>
                </a:solidFill>
              </a:rPr>
              <a:t>nd</a:t>
            </a:r>
            <a:r>
              <a:rPr lang="en-US" b="1" dirty="0">
                <a:solidFill>
                  <a:schemeClr val="tx2">
                    <a:lumMod val="60000"/>
                    <a:lumOff val="40000"/>
                  </a:schemeClr>
                </a:solidFill>
              </a:rPr>
              <a:t> of June </a:t>
            </a:r>
            <a:r>
              <a:rPr lang="en-US" b="1" dirty="0" smtClean="0">
                <a:solidFill>
                  <a:schemeClr val="tx2">
                    <a:lumMod val="60000"/>
                    <a:lumOff val="40000"/>
                  </a:schemeClr>
                </a:solidFill>
              </a:rPr>
              <a:t>2014</a:t>
            </a:r>
          </a:p>
          <a:p>
            <a:r>
              <a:rPr lang="en-US" b="1" dirty="0">
                <a:solidFill>
                  <a:schemeClr val="accent6">
                    <a:lumMod val="75000"/>
                  </a:schemeClr>
                </a:solidFill>
              </a:rPr>
              <a:t>The state has an area of 1,14,840 </a:t>
            </a:r>
            <a:r>
              <a:rPr lang="en-US" b="1" dirty="0" smtClean="0">
                <a:solidFill>
                  <a:schemeClr val="accent6">
                    <a:lumMod val="75000"/>
                  </a:schemeClr>
                </a:solidFill>
              </a:rPr>
              <a:t>Sq. </a:t>
            </a:r>
            <a:r>
              <a:rPr lang="en-US" b="1" dirty="0">
                <a:solidFill>
                  <a:schemeClr val="accent6">
                    <a:lumMod val="75000"/>
                  </a:schemeClr>
                </a:solidFill>
              </a:rPr>
              <a:t>Km and has a population of 3,52,86,757. </a:t>
            </a:r>
            <a:endParaRPr lang="en-US" b="1" dirty="0" smtClean="0">
              <a:solidFill>
                <a:schemeClr val="accent6">
                  <a:lumMod val="75000"/>
                </a:schemeClr>
              </a:solidFill>
            </a:endParaRPr>
          </a:p>
          <a:p>
            <a:endParaRPr lang="en-US" b="1" dirty="0" smtClean="0">
              <a:solidFill>
                <a:schemeClr val="accent6">
                  <a:lumMod val="75000"/>
                </a:schemeClr>
              </a:solidFill>
            </a:endParaRPr>
          </a:p>
          <a:p>
            <a:r>
              <a:rPr lang="en-US" b="1" dirty="0" smtClean="0">
                <a:solidFill>
                  <a:schemeClr val="accent5"/>
                </a:solidFill>
              </a:rPr>
              <a:t>Fisheries </a:t>
            </a:r>
            <a:r>
              <a:rPr lang="en-US" b="1" dirty="0">
                <a:solidFill>
                  <a:schemeClr val="accent5"/>
                </a:solidFill>
              </a:rPr>
              <a:t>is one of the most important traditional occupation and is providing </a:t>
            </a:r>
            <a:r>
              <a:rPr lang="en-US" b="1" dirty="0" smtClean="0">
                <a:solidFill>
                  <a:schemeClr val="accent5"/>
                </a:solidFill>
              </a:rPr>
              <a:t>livelihood to </a:t>
            </a:r>
            <a:r>
              <a:rPr lang="en-US" b="1" dirty="0">
                <a:solidFill>
                  <a:schemeClr val="accent5"/>
                </a:solidFill>
              </a:rPr>
              <a:t>around </a:t>
            </a:r>
            <a:r>
              <a:rPr lang="en-US" b="1" dirty="0">
                <a:solidFill>
                  <a:srgbClr val="00B050"/>
                </a:solidFill>
              </a:rPr>
              <a:t>5</a:t>
            </a:r>
            <a:r>
              <a:rPr lang="en-US" b="1" dirty="0">
                <a:solidFill>
                  <a:schemeClr val="accent5"/>
                </a:solidFill>
              </a:rPr>
              <a:t> lakh families </a:t>
            </a:r>
            <a:endParaRPr lang="en-US" b="1" dirty="0" smtClean="0">
              <a:solidFill>
                <a:schemeClr val="accent5"/>
              </a:solidFill>
            </a:endParaRPr>
          </a:p>
          <a:p>
            <a:r>
              <a:rPr lang="en-US" b="1" dirty="0" smtClean="0">
                <a:solidFill>
                  <a:schemeClr val="accent6">
                    <a:lumMod val="50000"/>
                  </a:schemeClr>
                </a:solidFill>
              </a:rPr>
              <a:t>  The sector is contributing</a:t>
            </a:r>
            <a:r>
              <a:rPr lang="en-US" b="1" dirty="0" smtClean="0">
                <a:solidFill>
                  <a:srgbClr val="0070C0"/>
                </a:solidFill>
              </a:rPr>
              <a:t> 0.6 </a:t>
            </a:r>
            <a:r>
              <a:rPr lang="en-US" b="1" dirty="0" smtClean="0">
                <a:solidFill>
                  <a:schemeClr val="accent6">
                    <a:lumMod val="50000"/>
                  </a:schemeClr>
                </a:solidFill>
              </a:rPr>
              <a:t>percent to the GSDP. </a:t>
            </a:r>
            <a:endParaRPr lang="en-US" b="1" dirty="0">
              <a:solidFill>
                <a:schemeClr val="accent6">
                  <a:lumMod val="50000"/>
                </a:schemeClr>
              </a:solidFill>
            </a:endParaRPr>
          </a:p>
          <a:p>
            <a:r>
              <a:rPr lang="en-US" b="1" dirty="0" smtClean="0">
                <a:solidFill>
                  <a:schemeClr val="accent6">
                    <a:lumMod val="50000"/>
                  </a:schemeClr>
                </a:solidFill>
              </a:rPr>
              <a:t>It  plays an important role in the overall socio-economic development of fisher families in Telangana by providing nutrition &amp; food security.</a:t>
            </a:r>
          </a:p>
          <a:p>
            <a:r>
              <a:rPr lang="en-US" dirty="0"/>
              <a:t> </a:t>
            </a:r>
            <a:r>
              <a:rPr lang="en-US" b="1" dirty="0">
                <a:solidFill>
                  <a:srgbClr val="00B0F0"/>
                </a:solidFill>
              </a:rPr>
              <a:t>Aquaculture is in more than 1000 ha area. </a:t>
            </a:r>
          </a:p>
          <a:p>
            <a:endParaRPr lang="en-US" b="1" dirty="0" smtClean="0">
              <a:solidFill>
                <a:schemeClr val="accent6">
                  <a:lumMod val="50000"/>
                </a:schemeClr>
              </a:solidFill>
            </a:endParaRPr>
          </a:p>
          <a:p>
            <a:endParaRPr lang="en-US" b="1" dirty="0" smtClean="0">
              <a:solidFill>
                <a:schemeClr val="accent5"/>
              </a:solidFill>
            </a:endParaRPr>
          </a:p>
        </p:txBody>
      </p:sp>
      <p:sp>
        <p:nvSpPr>
          <p:cNvPr id="4" name="Title 1">
            <a:extLst>
              <a:ext uri="{FF2B5EF4-FFF2-40B4-BE49-F238E27FC236}">
                <a16:creationId xmlns:a16="http://schemas.microsoft.com/office/drawing/2014/main" xmlns="" id="{1BEC0EA1-5FFA-47B9-B533-6EFBF8A11B4C}"/>
              </a:ext>
            </a:extLst>
          </p:cNvPr>
          <p:cNvSpPr>
            <a:spLocks noGrp="1"/>
          </p:cNvSpPr>
          <p:nvPr>
            <p:ph type="title"/>
          </p:nvPr>
        </p:nvSpPr>
        <p:spPr>
          <a:xfrm>
            <a:off x="2051720" y="457200"/>
            <a:ext cx="4752528" cy="66754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IN" b="1" dirty="0">
                <a:solidFill>
                  <a:srgbClr val="0070C0"/>
                </a:solidFill>
                <a:latin typeface="Californian FB" pitchFamily="18" charset="0"/>
              </a:rPr>
              <a:t>Introduction</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452320" y="0"/>
            <a:ext cx="1296144" cy="1268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4" name="Picture 2" descr="C:\Users\Shanku\Desktop\friday fresh\telangana ima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0"/>
            <a:ext cx="1944216"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14519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214422"/>
          </a:xfrm>
        </p:spPr>
        <p:txBody>
          <a:bodyPr>
            <a:normAutofit/>
          </a:bodyPr>
          <a:lstStyle/>
          <a:p>
            <a:r>
              <a:rPr lang="en-IN" sz="3200" b="1" dirty="0" smtClean="0">
                <a:solidFill>
                  <a:schemeClr val="accent2">
                    <a:lumMod val="75000"/>
                  </a:schemeClr>
                </a:solidFill>
              </a:rPr>
              <a:t>Centrally Sponsored Scheme on Blue Revolution Pattern of Financial Assistance</a:t>
            </a:r>
            <a:endParaRPr lang="en-IN" sz="3200" b="1" dirty="0">
              <a:solidFill>
                <a:schemeClr val="accent2">
                  <a:lumMod val="75000"/>
                </a:schemeClr>
              </a:solidFill>
            </a:endParaRPr>
          </a:p>
        </p:txBody>
      </p:sp>
      <p:graphicFrame>
        <p:nvGraphicFramePr>
          <p:cNvPr id="4" name="Content Placeholder 3"/>
          <p:cNvGraphicFramePr>
            <a:graphicFrameLocks noGrp="1"/>
          </p:cNvGraphicFramePr>
          <p:nvPr>
            <p:ph idx="1"/>
          </p:nvPr>
        </p:nvGraphicFramePr>
        <p:xfrm>
          <a:off x="357158" y="2071678"/>
          <a:ext cx="8229600" cy="3941460"/>
        </p:xfrm>
        <a:graphic>
          <a:graphicData uri="http://schemas.openxmlformats.org/drawingml/2006/table">
            <a:tbl>
              <a:tblPr firstRow="1" bandRow="1">
                <a:tableStyleId>{5C22544A-7EE6-4342-B048-85BDC9FD1C3A}</a:tableStyleId>
              </a:tblPr>
              <a:tblGrid>
                <a:gridCol w="2786082"/>
                <a:gridCol w="2000264"/>
                <a:gridCol w="2071702"/>
                <a:gridCol w="1371552"/>
              </a:tblGrid>
              <a:tr h="428628">
                <a:tc>
                  <a:txBody>
                    <a:bodyPr/>
                    <a:lstStyle/>
                    <a:p>
                      <a:pPr marL="400050" indent="-400050">
                        <a:buFont typeface="+mj-lt"/>
                        <a:buAutoNum type="alphaUcPeriod"/>
                      </a:pPr>
                      <a:r>
                        <a:rPr lang="en-US" sz="1400" b="1" dirty="0" smtClean="0">
                          <a:solidFill>
                            <a:schemeClr val="accent3">
                              <a:lumMod val="20000"/>
                              <a:lumOff val="80000"/>
                            </a:schemeClr>
                          </a:solidFill>
                          <a:effectLst>
                            <a:outerShdw blurRad="38100" dist="38100" dir="2700000" algn="tl">
                              <a:srgbClr val="000000">
                                <a:alpha val="43137"/>
                              </a:srgbClr>
                            </a:outerShdw>
                          </a:effectLst>
                        </a:rPr>
                        <a:t>APPROVED  PROJECT COST SHARE</a:t>
                      </a:r>
                      <a:endParaRPr lang="en-IN" sz="1400" b="1" dirty="0">
                        <a:solidFill>
                          <a:schemeClr val="accent3">
                            <a:lumMod val="20000"/>
                            <a:lumOff val="80000"/>
                          </a:schemeClr>
                        </a:solidFill>
                        <a:effectLst>
                          <a:outerShdw blurRad="38100" dist="38100" dir="2700000" algn="tl">
                            <a:srgbClr val="000000">
                              <a:alpha val="43137"/>
                            </a:srgbClr>
                          </a:outerShdw>
                        </a:effectLst>
                      </a:endParaRPr>
                    </a:p>
                  </a:txBody>
                  <a:tcPr/>
                </a:tc>
                <a:tc>
                  <a:txBody>
                    <a:bodyPr/>
                    <a:lstStyle/>
                    <a:p>
                      <a:endParaRPr lang="en-IN" dirty="0"/>
                    </a:p>
                  </a:txBody>
                  <a:tcPr/>
                </a:tc>
                <a:tc>
                  <a:txBody>
                    <a:bodyPr/>
                    <a:lstStyle/>
                    <a:p>
                      <a:endParaRPr lang="en-IN" dirty="0"/>
                    </a:p>
                  </a:txBody>
                  <a:tcPr/>
                </a:tc>
                <a:tc>
                  <a:txBody>
                    <a:bodyPr/>
                    <a:lstStyle/>
                    <a:p>
                      <a:endParaRPr lang="en-IN" dirty="0"/>
                    </a:p>
                  </a:txBody>
                  <a:tcPr/>
                </a:tc>
              </a:tr>
              <a:tr h="428628">
                <a:tc>
                  <a:txBody>
                    <a:bodyPr/>
                    <a:lstStyle/>
                    <a:p>
                      <a:r>
                        <a:rPr lang="en-US" dirty="0" smtClean="0"/>
                        <a:t>Category</a:t>
                      </a:r>
                      <a:endParaRPr lang="en-IN" dirty="0"/>
                    </a:p>
                  </a:txBody>
                  <a:tcPr/>
                </a:tc>
                <a:tc>
                  <a:txBody>
                    <a:bodyPr/>
                    <a:lstStyle/>
                    <a:p>
                      <a:r>
                        <a:rPr lang="en-US" dirty="0" smtClean="0"/>
                        <a:t>Govt</a:t>
                      </a:r>
                      <a:r>
                        <a:rPr lang="en-US" baseline="0" dirty="0" smtClean="0"/>
                        <a:t>.assistance</a:t>
                      </a:r>
                      <a:endParaRPr lang="en-IN" dirty="0"/>
                    </a:p>
                  </a:txBody>
                  <a:tcPr/>
                </a:tc>
                <a:tc>
                  <a:txBody>
                    <a:bodyPr/>
                    <a:lstStyle/>
                    <a:p>
                      <a:r>
                        <a:rPr lang="en-US" dirty="0" smtClean="0"/>
                        <a:t>Beneficiaries share</a:t>
                      </a:r>
                      <a:endParaRPr lang="en-IN" dirty="0"/>
                    </a:p>
                  </a:txBody>
                  <a:tcPr/>
                </a:tc>
                <a:tc>
                  <a:txBody>
                    <a:bodyPr/>
                    <a:lstStyle/>
                    <a:p>
                      <a:r>
                        <a:rPr lang="en-US" dirty="0" smtClean="0"/>
                        <a:t>Total</a:t>
                      </a:r>
                      <a:endParaRPr lang="en-IN" dirty="0"/>
                    </a:p>
                  </a:txBody>
                  <a:tcPr/>
                </a:tc>
              </a:tr>
              <a:tr h="428628">
                <a:tc>
                  <a:txBody>
                    <a:bodyPr/>
                    <a:lstStyle/>
                    <a:p>
                      <a:r>
                        <a:rPr lang="en-IN" dirty="0" smtClean="0"/>
                        <a:t>General Category</a:t>
                      </a:r>
                      <a:endParaRPr lang="en-IN" dirty="0"/>
                    </a:p>
                  </a:txBody>
                  <a:tcPr/>
                </a:tc>
                <a:tc>
                  <a:txBody>
                    <a:bodyPr/>
                    <a:lstStyle/>
                    <a:p>
                      <a:r>
                        <a:rPr lang="en-IN" dirty="0" smtClean="0"/>
                        <a:t>40%</a:t>
                      </a:r>
                      <a:endParaRPr lang="en-IN" dirty="0"/>
                    </a:p>
                  </a:txBody>
                  <a:tcPr/>
                </a:tc>
                <a:tc>
                  <a:txBody>
                    <a:bodyPr/>
                    <a:lstStyle/>
                    <a:p>
                      <a:r>
                        <a:rPr lang="en-IN" dirty="0" smtClean="0"/>
                        <a:t>60%</a:t>
                      </a:r>
                      <a:endParaRPr lang="en-IN" dirty="0"/>
                    </a:p>
                  </a:txBody>
                  <a:tcPr/>
                </a:tc>
                <a:tc>
                  <a:txBody>
                    <a:bodyPr/>
                    <a:lstStyle/>
                    <a:p>
                      <a:r>
                        <a:rPr lang="en-IN" dirty="0" smtClean="0"/>
                        <a:t>100%</a:t>
                      </a:r>
                      <a:endParaRPr lang="en-IN" dirty="0"/>
                    </a:p>
                  </a:txBody>
                  <a:tcPr/>
                </a:tc>
              </a:tr>
              <a:tr h="428628">
                <a:tc>
                  <a:txBody>
                    <a:bodyPr/>
                    <a:lstStyle/>
                    <a:p>
                      <a:r>
                        <a:rPr lang="en-IN" dirty="0" smtClean="0"/>
                        <a:t>SC/ ST/ Women &amp; their Cooperatives</a:t>
                      </a:r>
                      <a:endParaRPr lang="en-IN" dirty="0"/>
                    </a:p>
                  </a:txBody>
                  <a:tcPr/>
                </a:tc>
                <a:tc>
                  <a:txBody>
                    <a:bodyPr/>
                    <a:lstStyle/>
                    <a:p>
                      <a:r>
                        <a:rPr lang="en-IN" dirty="0" smtClean="0"/>
                        <a:t>60%</a:t>
                      </a:r>
                      <a:endParaRPr lang="en-IN" dirty="0"/>
                    </a:p>
                  </a:txBody>
                  <a:tcPr/>
                </a:tc>
                <a:tc>
                  <a:txBody>
                    <a:bodyPr/>
                    <a:lstStyle/>
                    <a:p>
                      <a:r>
                        <a:rPr lang="en-IN" dirty="0" smtClean="0"/>
                        <a:t>40%</a:t>
                      </a:r>
                      <a:endParaRPr lang="en-IN" dirty="0"/>
                    </a:p>
                  </a:txBody>
                  <a:tcPr/>
                </a:tc>
                <a:tc>
                  <a:txBody>
                    <a:bodyPr/>
                    <a:lstStyle/>
                    <a:p>
                      <a:r>
                        <a:rPr lang="en-IN" dirty="0" smtClean="0"/>
                        <a:t>100%</a:t>
                      </a:r>
                      <a:endParaRPr lang="en-IN" dirty="0"/>
                    </a:p>
                  </a:txBody>
                  <a:tcPr/>
                </a:tc>
              </a:tr>
              <a:tr h="428628">
                <a:tc>
                  <a:txBody>
                    <a:bodyPr/>
                    <a:lstStyle/>
                    <a:p>
                      <a:r>
                        <a:rPr lang="en-IN" dirty="0" smtClean="0"/>
                        <a:t>(B) Central &amp; State Share of Govt. Assistance</a:t>
                      </a:r>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r>
              <a:tr h="428628">
                <a:tc>
                  <a:txBody>
                    <a:bodyPr/>
                    <a:lstStyle/>
                    <a:p>
                      <a:r>
                        <a:rPr lang="en-IN" dirty="0" smtClean="0"/>
                        <a:t>           Region</a:t>
                      </a:r>
                      <a:endParaRPr lang="en-IN" dirty="0"/>
                    </a:p>
                  </a:txBody>
                  <a:tcPr/>
                </a:tc>
                <a:tc>
                  <a:txBody>
                    <a:bodyPr/>
                    <a:lstStyle/>
                    <a:p>
                      <a:r>
                        <a:rPr lang="en-IN" dirty="0" smtClean="0"/>
                        <a:t>   Central Share</a:t>
                      </a:r>
                      <a:endParaRPr lang="en-IN" dirty="0"/>
                    </a:p>
                  </a:txBody>
                  <a:tcPr/>
                </a:tc>
                <a:tc>
                  <a:txBody>
                    <a:bodyPr/>
                    <a:lstStyle/>
                    <a:p>
                      <a:r>
                        <a:rPr lang="en-IN" dirty="0" smtClean="0"/>
                        <a:t>State Share</a:t>
                      </a:r>
                      <a:endParaRPr lang="en-IN" dirty="0"/>
                    </a:p>
                  </a:txBody>
                  <a:tcPr/>
                </a:tc>
                <a:tc>
                  <a:txBody>
                    <a:bodyPr/>
                    <a:lstStyle/>
                    <a:p>
                      <a:r>
                        <a:rPr lang="en-IN" dirty="0" smtClean="0"/>
                        <a:t>Total</a:t>
                      </a:r>
                      <a:endParaRPr lang="en-IN" dirty="0"/>
                    </a:p>
                  </a:txBody>
                  <a:tcPr/>
                </a:tc>
              </a:tr>
              <a:tr h="428628">
                <a:tc>
                  <a:txBody>
                    <a:bodyPr/>
                    <a:lstStyle/>
                    <a:p>
                      <a:r>
                        <a:rPr lang="en-IN" dirty="0" smtClean="0"/>
                        <a:t>Other States</a:t>
                      </a:r>
                      <a:endParaRPr lang="en-IN" dirty="0"/>
                    </a:p>
                  </a:txBody>
                  <a:tcPr/>
                </a:tc>
                <a:tc>
                  <a:txBody>
                    <a:bodyPr/>
                    <a:lstStyle/>
                    <a:p>
                      <a:r>
                        <a:rPr lang="en-IN" dirty="0" smtClean="0"/>
                        <a:t>60%</a:t>
                      </a:r>
                      <a:endParaRPr lang="en-IN" dirty="0"/>
                    </a:p>
                  </a:txBody>
                  <a:tcPr/>
                </a:tc>
                <a:tc>
                  <a:txBody>
                    <a:bodyPr/>
                    <a:lstStyle/>
                    <a:p>
                      <a:r>
                        <a:rPr lang="en-IN" dirty="0" smtClean="0"/>
                        <a:t>40%</a:t>
                      </a:r>
                      <a:endParaRPr lang="en-IN" dirty="0"/>
                    </a:p>
                  </a:txBody>
                  <a:tcPr/>
                </a:tc>
                <a:tc>
                  <a:txBody>
                    <a:bodyPr/>
                    <a:lstStyle/>
                    <a:p>
                      <a:r>
                        <a:rPr lang="en-IN" dirty="0" smtClean="0"/>
                        <a:t>100%</a:t>
                      </a:r>
                      <a:endParaRPr lang="en-IN" dirty="0"/>
                    </a:p>
                  </a:txBody>
                  <a:tcPr/>
                </a:tc>
              </a:tr>
              <a:tr h="428628">
                <a:tc>
                  <a:txBody>
                    <a:bodyPr/>
                    <a:lstStyle/>
                    <a:p>
                      <a:r>
                        <a:rPr lang="en-IN" dirty="0" smtClean="0"/>
                        <a:t>North East &amp; Hilly States</a:t>
                      </a:r>
                      <a:endParaRPr lang="en-IN" dirty="0"/>
                    </a:p>
                  </a:txBody>
                  <a:tcPr/>
                </a:tc>
                <a:tc>
                  <a:txBody>
                    <a:bodyPr/>
                    <a:lstStyle/>
                    <a:p>
                      <a:r>
                        <a:rPr lang="en-IN" dirty="0" smtClean="0"/>
                        <a:t>90%</a:t>
                      </a:r>
                      <a:endParaRPr lang="en-IN" dirty="0"/>
                    </a:p>
                  </a:txBody>
                  <a:tcPr/>
                </a:tc>
                <a:tc>
                  <a:txBody>
                    <a:bodyPr/>
                    <a:lstStyle/>
                    <a:p>
                      <a:r>
                        <a:rPr lang="en-IN" dirty="0" smtClean="0"/>
                        <a:t>10%</a:t>
                      </a:r>
                      <a:endParaRPr lang="en-IN" dirty="0"/>
                    </a:p>
                  </a:txBody>
                  <a:tcPr/>
                </a:tc>
                <a:tc>
                  <a:txBody>
                    <a:bodyPr/>
                    <a:lstStyle/>
                    <a:p>
                      <a:r>
                        <a:rPr lang="en-IN" dirty="0" smtClean="0"/>
                        <a:t>100%</a:t>
                      </a:r>
                      <a:endParaRPr lang="en-IN" dirty="0"/>
                    </a:p>
                  </a:txBody>
                  <a:tcPr/>
                </a:tc>
              </a:tr>
            </a:tbl>
          </a:graphicData>
        </a:graphic>
      </p:graphicFrame>
      <p:graphicFrame>
        <p:nvGraphicFramePr>
          <p:cNvPr id="7" name="Table 6"/>
          <p:cNvGraphicFramePr>
            <a:graphicFrameLocks noGrp="1"/>
          </p:cNvGraphicFramePr>
          <p:nvPr/>
        </p:nvGraphicFramePr>
        <p:xfrm>
          <a:off x="214282" y="6000768"/>
          <a:ext cx="8358246" cy="437198"/>
        </p:xfrm>
        <a:graphic>
          <a:graphicData uri="http://schemas.openxmlformats.org/drawingml/2006/table">
            <a:tbl>
              <a:tblPr firstRow="1" bandRow="1">
                <a:tableStyleId>{5C22544A-7EE6-4342-B048-85BDC9FD1C3A}</a:tableStyleId>
              </a:tblPr>
              <a:tblGrid>
                <a:gridCol w="2928958"/>
                <a:gridCol w="2000264"/>
                <a:gridCol w="2071702"/>
                <a:gridCol w="1357322"/>
              </a:tblGrid>
              <a:tr h="437198">
                <a:tc>
                  <a:txBody>
                    <a:bodyPr/>
                    <a:lstStyle/>
                    <a:p>
                      <a:r>
                        <a:rPr lang="en-IN" sz="1600" dirty="0" smtClean="0">
                          <a:solidFill>
                            <a:schemeClr val="tx1"/>
                          </a:solidFill>
                        </a:rPr>
                        <a:t>       Union Territories</a:t>
                      </a:r>
                      <a:endParaRPr lang="en-IN" sz="1600" dirty="0">
                        <a:solidFill>
                          <a:schemeClr val="tx1"/>
                        </a:solidFill>
                      </a:endParaRPr>
                    </a:p>
                  </a:txBody>
                  <a:tcPr/>
                </a:tc>
                <a:tc>
                  <a:txBody>
                    <a:bodyPr/>
                    <a:lstStyle/>
                    <a:p>
                      <a:r>
                        <a:rPr lang="en-IN" dirty="0" smtClean="0">
                          <a:solidFill>
                            <a:schemeClr val="tx2">
                              <a:lumMod val="75000"/>
                            </a:schemeClr>
                          </a:solidFill>
                        </a:rPr>
                        <a:t>100%</a:t>
                      </a:r>
                      <a:endParaRPr lang="en-IN" dirty="0">
                        <a:solidFill>
                          <a:schemeClr val="tx2">
                            <a:lumMod val="75000"/>
                          </a:schemeClr>
                        </a:solidFill>
                      </a:endParaRPr>
                    </a:p>
                  </a:txBody>
                  <a:tcPr/>
                </a:tc>
                <a:tc>
                  <a:txBody>
                    <a:bodyPr/>
                    <a:lstStyle/>
                    <a:p>
                      <a:r>
                        <a:rPr lang="en-IN" dirty="0" smtClean="0">
                          <a:solidFill>
                            <a:schemeClr val="tx1">
                              <a:lumMod val="85000"/>
                              <a:lumOff val="15000"/>
                            </a:schemeClr>
                          </a:solidFill>
                        </a:rPr>
                        <a:t>0%</a:t>
                      </a:r>
                      <a:endParaRPr lang="en-IN" dirty="0">
                        <a:solidFill>
                          <a:schemeClr val="tx1">
                            <a:lumMod val="85000"/>
                            <a:lumOff val="15000"/>
                          </a:schemeClr>
                        </a:solidFill>
                      </a:endParaRPr>
                    </a:p>
                  </a:txBody>
                  <a:tcPr/>
                </a:tc>
                <a:tc>
                  <a:txBody>
                    <a:bodyPr/>
                    <a:lstStyle/>
                    <a:p>
                      <a:r>
                        <a:rPr lang="en-IN" dirty="0" smtClean="0">
                          <a:solidFill>
                            <a:schemeClr val="bg2">
                              <a:lumMod val="10000"/>
                            </a:schemeClr>
                          </a:solidFill>
                        </a:rPr>
                        <a:t>100%</a:t>
                      </a:r>
                      <a:endParaRPr lang="en-IN" dirty="0">
                        <a:solidFill>
                          <a:schemeClr val="bg2">
                            <a:lumMod val="10000"/>
                          </a:schemeClr>
                        </a:solidFill>
                      </a:endParaRPr>
                    </a:p>
                  </a:txBody>
                  <a:tcPr/>
                </a:tc>
              </a:tr>
            </a:tbl>
          </a:graphicData>
        </a:graphic>
      </p:graphicFrame>
      <p:sp>
        <p:nvSpPr>
          <p:cNvPr id="8" name="Rectangle 7"/>
          <p:cNvSpPr/>
          <p:nvPr/>
        </p:nvSpPr>
        <p:spPr>
          <a:xfrm>
            <a:off x="785786" y="1428737"/>
            <a:ext cx="6715172" cy="369332"/>
          </a:xfrm>
          <a:prstGeom prst="rect">
            <a:avLst/>
          </a:prstGeom>
        </p:spPr>
        <p:txBody>
          <a:bodyPr wrap="square">
            <a:spAutoFit/>
          </a:bodyPr>
          <a:lstStyle/>
          <a:p>
            <a:r>
              <a:rPr lang="en-IN" dirty="0" smtClean="0"/>
              <a:t>(I) Beneficiary Oriented Projects Funded by DADF, Govt. of India</a:t>
            </a:r>
            <a:endParaRPr lang="en-IN"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CONTINUE…</a:t>
            </a:r>
            <a:endParaRPr lang="en-IN" sz="2800" b="1" dirty="0"/>
          </a:p>
        </p:txBody>
      </p:sp>
      <p:graphicFrame>
        <p:nvGraphicFramePr>
          <p:cNvPr id="4" name="Content Placeholder 3"/>
          <p:cNvGraphicFramePr>
            <a:graphicFrameLocks noGrp="1"/>
          </p:cNvGraphicFramePr>
          <p:nvPr>
            <p:ph idx="1"/>
          </p:nvPr>
        </p:nvGraphicFramePr>
        <p:xfrm>
          <a:off x="0" y="1600200"/>
          <a:ext cx="9144000" cy="7066280"/>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370840">
                <a:tc>
                  <a:txBody>
                    <a:bodyPr/>
                    <a:lstStyle/>
                    <a:p>
                      <a:r>
                        <a:rPr lang="en-IN" dirty="0" smtClean="0"/>
                        <a:t>(C) Project Cost Sharing Percentage</a:t>
                      </a:r>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r>
              <a:tr h="370840">
                <a:tc>
                  <a:txBody>
                    <a:bodyPr/>
                    <a:lstStyle/>
                    <a:p>
                      <a:r>
                        <a:rPr lang="en-IN" dirty="0" smtClean="0"/>
                        <a:t>Region &amp; Category of Beneficiaries</a:t>
                      </a:r>
                      <a:endParaRPr lang="en-IN" dirty="0"/>
                    </a:p>
                  </a:txBody>
                  <a:tcPr/>
                </a:tc>
                <a:tc>
                  <a:txBody>
                    <a:bodyPr/>
                    <a:lstStyle/>
                    <a:p>
                      <a:r>
                        <a:rPr lang="en-IN" dirty="0" smtClean="0"/>
                        <a:t>Govt. of India Share</a:t>
                      </a:r>
                      <a:endParaRPr lang="en-IN" dirty="0"/>
                    </a:p>
                  </a:txBody>
                  <a:tcPr/>
                </a:tc>
                <a:tc>
                  <a:txBody>
                    <a:bodyPr/>
                    <a:lstStyle/>
                    <a:p>
                      <a:r>
                        <a:rPr lang="en-IN" dirty="0" smtClean="0"/>
                        <a:t>State Govt. Share</a:t>
                      </a:r>
                      <a:endParaRPr lang="en-IN" dirty="0"/>
                    </a:p>
                  </a:txBody>
                  <a:tcPr/>
                </a:tc>
                <a:tc>
                  <a:txBody>
                    <a:bodyPr/>
                    <a:lstStyle/>
                    <a:p>
                      <a:r>
                        <a:rPr lang="en-IN" dirty="0" smtClean="0"/>
                        <a:t>Beneficiary Share</a:t>
                      </a:r>
                      <a:endParaRPr lang="en-IN" dirty="0"/>
                    </a:p>
                  </a:txBody>
                  <a:tcPr/>
                </a:tc>
                <a:tc>
                  <a:txBody>
                    <a:bodyPr/>
                    <a:lstStyle/>
                    <a:p>
                      <a:r>
                        <a:rPr lang="en-IN" dirty="0" smtClean="0"/>
                        <a:t>Total</a:t>
                      </a:r>
                      <a:endParaRPr lang="en-IN" dirty="0"/>
                    </a:p>
                  </a:txBody>
                  <a:tcPr/>
                </a:tc>
              </a:tr>
              <a:tr h="370840">
                <a:tc>
                  <a:txBody>
                    <a:bodyPr/>
                    <a:lstStyle/>
                    <a:p>
                      <a:r>
                        <a:rPr lang="en-IN" dirty="0" smtClean="0"/>
                        <a:t>Other States</a:t>
                      </a:r>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r>
              <a:tr h="370840">
                <a:tc>
                  <a:txBody>
                    <a:bodyPr/>
                    <a:lstStyle/>
                    <a:p>
                      <a:r>
                        <a:rPr lang="en-IN" dirty="0" smtClean="0"/>
                        <a:t>General Category</a:t>
                      </a:r>
                      <a:endParaRPr lang="en-IN" dirty="0"/>
                    </a:p>
                  </a:txBody>
                  <a:tcPr/>
                </a:tc>
                <a:tc>
                  <a:txBody>
                    <a:bodyPr/>
                    <a:lstStyle/>
                    <a:p>
                      <a:r>
                        <a:rPr lang="en-IN" dirty="0" smtClean="0"/>
                        <a:t>24%</a:t>
                      </a:r>
                      <a:endParaRPr lang="en-IN" dirty="0"/>
                    </a:p>
                  </a:txBody>
                  <a:tcPr/>
                </a:tc>
                <a:tc>
                  <a:txBody>
                    <a:bodyPr/>
                    <a:lstStyle/>
                    <a:p>
                      <a:r>
                        <a:rPr lang="en-IN" dirty="0" smtClean="0"/>
                        <a:t>16%</a:t>
                      </a:r>
                      <a:endParaRPr lang="en-IN" dirty="0"/>
                    </a:p>
                  </a:txBody>
                  <a:tcPr/>
                </a:tc>
                <a:tc>
                  <a:txBody>
                    <a:bodyPr/>
                    <a:lstStyle/>
                    <a:p>
                      <a:r>
                        <a:rPr lang="en-IN" dirty="0" smtClean="0"/>
                        <a:t>60%</a:t>
                      </a:r>
                      <a:endParaRPr lang="en-IN" dirty="0"/>
                    </a:p>
                  </a:txBody>
                  <a:tcPr/>
                </a:tc>
                <a:tc>
                  <a:txBody>
                    <a:bodyPr/>
                    <a:lstStyle/>
                    <a:p>
                      <a:r>
                        <a:rPr lang="en-IN" dirty="0" smtClean="0"/>
                        <a:t>100%</a:t>
                      </a:r>
                      <a:endParaRPr lang="en-IN" dirty="0"/>
                    </a:p>
                  </a:txBody>
                  <a:tcPr/>
                </a:tc>
              </a:tr>
              <a:tr h="370840">
                <a:tc>
                  <a:txBody>
                    <a:bodyPr/>
                    <a:lstStyle/>
                    <a:p>
                      <a:r>
                        <a:rPr lang="en-IN" dirty="0" smtClean="0"/>
                        <a:t>SC/ ST/ Women &amp; their Cooperatives</a:t>
                      </a:r>
                      <a:endParaRPr lang="en-IN" dirty="0"/>
                    </a:p>
                  </a:txBody>
                  <a:tcPr/>
                </a:tc>
                <a:tc>
                  <a:txBody>
                    <a:bodyPr/>
                    <a:lstStyle/>
                    <a:p>
                      <a:r>
                        <a:rPr lang="en-IN" dirty="0" smtClean="0"/>
                        <a:t>36%</a:t>
                      </a:r>
                      <a:endParaRPr lang="en-IN" dirty="0"/>
                    </a:p>
                  </a:txBody>
                  <a:tcPr/>
                </a:tc>
                <a:tc>
                  <a:txBody>
                    <a:bodyPr/>
                    <a:lstStyle/>
                    <a:p>
                      <a:r>
                        <a:rPr lang="en-IN" dirty="0" smtClean="0"/>
                        <a:t>24%</a:t>
                      </a:r>
                      <a:endParaRPr lang="en-IN" dirty="0"/>
                    </a:p>
                  </a:txBody>
                  <a:tcPr/>
                </a:tc>
                <a:tc>
                  <a:txBody>
                    <a:bodyPr/>
                    <a:lstStyle/>
                    <a:p>
                      <a:r>
                        <a:rPr lang="en-IN" dirty="0" smtClean="0"/>
                        <a:t>40%</a:t>
                      </a:r>
                      <a:endParaRPr lang="en-IN" dirty="0"/>
                    </a:p>
                  </a:txBody>
                  <a:tcPr/>
                </a:tc>
                <a:tc>
                  <a:txBody>
                    <a:bodyPr/>
                    <a:lstStyle/>
                    <a:p>
                      <a:r>
                        <a:rPr lang="en-IN" dirty="0" smtClean="0"/>
                        <a:t>100%</a:t>
                      </a:r>
                      <a:endParaRPr lang="en-IN" dirty="0"/>
                    </a:p>
                  </a:txBody>
                  <a:tcPr/>
                </a:tc>
              </a:tr>
              <a:tr h="370840">
                <a:tc>
                  <a:txBody>
                    <a:bodyPr/>
                    <a:lstStyle/>
                    <a:p>
                      <a:r>
                        <a:rPr lang="en-IN" dirty="0" smtClean="0"/>
                        <a:t>North East &amp; Hilly States</a:t>
                      </a:r>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r>
              <a:tr h="370840">
                <a:tc>
                  <a:txBody>
                    <a:bodyPr/>
                    <a:lstStyle/>
                    <a:p>
                      <a:r>
                        <a:rPr lang="en-IN" dirty="0" smtClean="0"/>
                        <a:t>General Category</a:t>
                      </a:r>
                      <a:endParaRPr lang="en-IN" dirty="0"/>
                    </a:p>
                  </a:txBody>
                  <a:tcPr/>
                </a:tc>
                <a:tc>
                  <a:txBody>
                    <a:bodyPr/>
                    <a:lstStyle/>
                    <a:p>
                      <a:r>
                        <a:rPr lang="en-IN" dirty="0" smtClean="0"/>
                        <a:t>36%</a:t>
                      </a:r>
                      <a:endParaRPr lang="en-IN" dirty="0"/>
                    </a:p>
                  </a:txBody>
                  <a:tcPr/>
                </a:tc>
                <a:tc>
                  <a:txBody>
                    <a:bodyPr/>
                    <a:lstStyle/>
                    <a:p>
                      <a:r>
                        <a:rPr lang="en-IN" dirty="0" smtClean="0"/>
                        <a:t>4%</a:t>
                      </a:r>
                      <a:endParaRPr lang="en-IN" dirty="0"/>
                    </a:p>
                  </a:txBody>
                  <a:tcPr/>
                </a:tc>
                <a:tc>
                  <a:txBody>
                    <a:bodyPr/>
                    <a:lstStyle/>
                    <a:p>
                      <a:r>
                        <a:rPr lang="en-IN" dirty="0" smtClean="0"/>
                        <a:t>60%</a:t>
                      </a:r>
                      <a:endParaRPr lang="en-IN" dirty="0"/>
                    </a:p>
                  </a:txBody>
                  <a:tcPr/>
                </a:tc>
                <a:tc>
                  <a:txBody>
                    <a:bodyPr/>
                    <a:lstStyle/>
                    <a:p>
                      <a:r>
                        <a:rPr lang="en-IN" dirty="0" smtClean="0"/>
                        <a:t>100%</a:t>
                      </a:r>
                      <a:endParaRPr lang="en-IN" dirty="0"/>
                    </a:p>
                  </a:txBody>
                  <a:tcPr/>
                </a:tc>
              </a:tr>
              <a:tr h="370840">
                <a:tc>
                  <a:txBody>
                    <a:bodyPr/>
                    <a:lstStyle/>
                    <a:p>
                      <a:r>
                        <a:rPr lang="en-IN" dirty="0" smtClean="0"/>
                        <a:t>SC/ ST/ Women &amp; their Cooperatives</a:t>
                      </a:r>
                      <a:endParaRPr lang="en-IN" dirty="0"/>
                    </a:p>
                  </a:txBody>
                  <a:tcPr/>
                </a:tc>
                <a:tc>
                  <a:txBody>
                    <a:bodyPr/>
                    <a:lstStyle/>
                    <a:p>
                      <a:r>
                        <a:rPr lang="en-IN" dirty="0" smtClean="0"/>
                        <a:t>54%</a:t>
                      </a:r>
                      <a:endParaRPr lang="en-IN" dirty="0"/>
                    </a:p>
                  </a:txBody>
                  <a:tcPr/>
                </a:tc>
                <a:tc>
                  <a:txBody>
                    <a:bodyPr/>
                    <a:lstStyle/>
                    <a:p>
                      <a:r>
                        <a:rPr lang="en-IN" dirty="0" smtClean="0"/>
                        <a:t>6%</a:t>
                      </a:r>
                      <a:endParaRPr lang="en-IN" dirty="0"/>
                    </a:p>
                  </a:txBody>
                  <a:tcPr/>
                </a:tc>
                <a:tc>
                  <a:txBody>
                    <a:bodyPr/>
                    <a:lstStyle/>
                    <a:p>
                      <a:r>
                        <a:rPr lang="en-IN" dirty="0" smtClean="0"/>
                        <a:t>40%</a:t>
                      </a:r>
                      <a:endParaRPr lang="en-IN" dirty="0"/>
                    </a:p>
                  </a:txBody>
                  <a:tcPr/>
                </a:tc>
                <a:tc>
                  <a:txBody>
                    <a:bodyPr/>
                    <a:lstStyle/>
                    <a:p>
                      <a:r>
                        <a:rPr lang="en-IN" dirty="0" smtClean="0"/>
                        <a:t>100%</a:t>
                      </a:r>
                      <a:endParaRPr lang="en-IN" dirty="0"/>
                    </a:p>
                  </a:txBody>
                  <a:tcPr/>
                </a:tc>
              </a:tr>
              <a:tr h="370840">
                <a:tc>
                  <a:txBody>
                    <a:bodyPr/>
                    <a:lstStyle/>
                    <a:p>
                      <a:r>
                        <a:rPr lang="en-IN" dirty="0" smtClean="0"/>
                        <a:t>Union Territories</a:t>
                      </a:r>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r>
              <a:tr h="370840">
                <a:tc>
                  <a:txBody>
                    <a:bodyPr/>
                    <a:lstStyle/>
                    <a:p>
                      <a:r>
                        <a:rPr lang="en-IN" dirty="0" smtClean="0"/>
                        <a:t>General Category</a:t>
                      </a:r>
                      <a:endParaRPr lang="en-IN" dirty="0"/>
                    </a:p>
                  </a:txBody>
                  <a:tcPr/>
                </a:tc>
                <a:tc>
                  <a:txBody>
                    <a:bodyPr/>
                    <a:lstStyle/>
                    <a:p>
                      <a:r>
                        <a:rPr lang="en-IN" dirty="0" smtClean="0"/>
                        <a:t>40%</a:t>
                      </a:r>
                      <a:endParaRPr lang="en-IN" dirty="0"/>
                    </a:p>
                  </a:txBody>
                  <a:tcPr/>
                </a:tc>
                <a:tc>
                  <a:txBody>
                    <a:bodyPr/>
                    <a:lstStyle/>
                    <a:p>
                      <a:r>
                        <a:rPr lang="en-IN" dirty="0" smtClean="0"/>
                        <a:t>0%</a:t>
                      </a:r>
                      <a:endParaRPr lang="en-IN" dirty="0"/>
                    </a:p>
                  </a:txBody>
                  <a:tcPr/>
                </a:tc>
                <a:tc>
                  <a:txBody>
                    <a:bodyPr/>
                    <a:lstStyle/>
                    <a:p>
                      <a:r>
                        <a:rPr lang="en-IN" dirty="0" smtClean="0"/>
                        <a:t>60%</a:t>
                      </a:r>
                      <a:endParaRPr lang="en-IN" dirty="0"/>
                    </a:p>
                  </a:txBody>
                  <a:tcPr/>
                </a:tc>
                <a:tc>
                  <a:txBody>
                    <a:bodyPr/>
                    <a:lstStyle/>
                    <a:p>
                      <a:r>
                        <a:rPr lang="en-IN" dirty="0" smtClean="0"/>
                        <a:t>100%</a:t>
                      </a:r>
                      <a:endParaRPr lang="en-IN" dirty="0"/>
                    </a:p>
                  </a:txBody>
                  <a:tcPr/>
                </a:tc>
              </a:tr>
              <a:tr h="370840">
                <a:tc>
                  <a:txBody>
                    <a:bodyPr/>
                    <a:lstStyle/>
                    <a:p>
                      <a:r>
                        <a:rPr lang="en-IN" dirty="0" smtClean="0"/>
                        <a:t>SC/ ST/ Women &amp; their Cooperatives</a:t>
                      </a:r>
                      <a:endParaRPr lang="en-IN" dirty="0"/>
                    </a:p>
                  </a:txBody>
                  <a:tcPr/>
                </a:tc>
                <a:tc>
                  <a:txBody>
                    <a:bodyPr/>
                    <a:lstStyle/>
                    <a:p>
                      <a:r>
                        <a:rPr lang="en-IN" dirty="0" smtClean="0"/>
                        <a:t>60%</a:t>
                      </a:r>
                      <a:endParaRPr lang="en-IN" dirty="0"/>
                    </a:p>
                  </a:txBody>
                  <a:tcPr/>
                </a:tc>
                <a:tc>
                  <a:txBody>
                    <a:bodyPr/>
                    <a:lstStyle/>
                    <a:p>
                      <a:r>
                        <a:rPr lang="en-IN" dirty="0" smtClean="0"/>
                        <a:t>0%</a:t>
                      </a:r>
                      <a:endParaRPr lang="en-IN" dirty="0"/>
                    </a:p>
                  </a:txBody>
                  <a:tcPr/>
                </a:tc>
                <a:tc>
                  <a:txBody>
                    <a:bodyPr/>
                    <a:lstStyle/>
                    <a:p>
                      <a:r>
                        <a:rPr lang="en-IN" dirty="0" smtClean="0"/>
                        <a:t>40%</a:t>
                      </a:r>
                      <a:endParaRPr lang="en-IN" dirty="0"/>
                    </a:p>
                  </a:txBody>
                  <a:tcPr/>
                </a:tc>
                <a:tc>
                  <a:txBody>
                    <a:bodyPr/>
                    <a:lstStyle/>
                    <a:p>
                      <a:r>
                        <a:rPr lang="en-IN" dirty="0" smtClean="0"/>
                        <a:t>100%</a:t>
                      </a:r>
                      <a:endParaRPr lang="en-IN" dirty="0"/>
                    </a:p>
                  </a:txBody>
                  <a:tcPr/>
                </a:tc>
              </a:tr>
            </a:tbl>
          </a:graphicData>
        </a:graphic>
      </p:graphicFrame>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IN" dirty="0"/>
          </a:p>
        </p:txBody>
      </p:sp>
      <p:graphicFrame>
        <p:nvGraphicFramePr>
          <p:cNvPr id="4" name="Content Placeholder 3"/>
          <p:cNvGraphicFramePr>
            <a:graphicFrameLocks noGrp="1"/>
          </p:cNvGraphicFramePr>
          <p:nvPr>
            <p:ph idx="1"/>
          </p:nvPr>
        </p:nvGraphicFramePr>
        <p:xfrm>
          <a:off x="457200" y="1600200"/>
          <a:ext cx="8229600" cy="3966220"/>
        </p:xfrm>
        <a:graphic>
          <a:graphicData uri="http://schemas.openxmlformats.org/drawingml/2006/table">
            <a:tbl>
              <a:tblPr firstRow="1" bandRow="1">
                <a:tableStyleId>{5C22544A-7EE6-4342-B048-85BDC9FD1C3A}</a:tableStyleId>
              </a:tblPr>
              <a:tblGrid>
                <a:gridCol w="2057400"/>
                <a:gridCol w="2057400"/>
                <a:gridCol w="2057400"/>
                <a:gridCol w="2057400"/>
              </a:tblGrid>
              <a:tr h="694375">
                <a:tc>
                  <a:txBody>
                    <a:bodyPr/>
                    <a:lstStyle/>
                    <a:p>
                      <a:r>
                        <a:rPr lang="en-IN" dirty="0" smtClean="0"/>
                        <a:t>Central &amp; State Share</a:t>
                      </a:r>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r>
              <a:tr h="694375">
                <a:tc>
                  <a:txBody>
                    <a:bodyPr/>
                    <a:lstStyle/>
                    <a:p>
                      <a:r>
                        <a:rPr lang="en-IN" dirty="0" smtClean="0"/>
                        <a:t>Region</a:t>
                      </a:r>
                      <a:endParaRPr lang="en-IN" dirty="0"/>
                    </a:p>
                  </a:txBody>
                  <a:tcPr/>
                </a:tc>
                <a:tc>
                  <a:txBody>
                    <a:bodyPr/>
                    <a:lstStyle/>
                    <a:p>
                      <a:r>
                        <a:rPr lang="en-IN" dirty="0" smtClean="0"/>
                        <a:t>Central/ NFDB Assistance</a:t>
                      </a:r>
                      <a:endParaRPr lang="en-IN" dirty="0"/>
                    </a:p>
                  </a:txBody>
                  <a:tcPr/>
                </a:tc>
                <a:tc>
                  <a:txBody>
                    <a:bodyPr/>
                    <a:lstStyle/>
                    <a:p>
                      <a:r>
                        <a:rPr lang="en-IN" dirty="0" smtClean="0"/>
                        <a:t>State / UT Share</a:t>
                      </a:r>
                      <a:endParaRPr lang="en-IN" dirty="0"/>
                    </a:p>
                  </a:txBody>
                  <a:tcPr/>
                </a:tc>
                <a:tc>
                  <a:txBody>
                    <a:bodyPr/>
                    <a:lstStyle/>
                    <a:p>
                      <a:r>
                        <a:rPr lang="en-IN" dirty="0" smtClean="0"/>
                        <a:t>Total</a:t>
                      </a:r>
                      <a:endParaRPr lang="en-IN" dirty="0"/>
                    </a:p>
                  </a:txBody>
                  <a:tcPr/>
                </a:tc>
              </a:tr>
              <a:tr h="694375">
                <a:tc>
                  <a:txBody>
                    <a:bodyPr/>
                    <a:lstStyle/>
                    <a:p>
                      <a:r>
                        <a:rPr lang="en-IN" dirty="0" smtClean="0"/>
                        <a:t>Other States</a:t>
                      </a:r>
                      <a:endParaRPr lang="en-IN" dirty="0"/>
                    </a:p>
                  </a:txBody>
                  <a:tcPr/>
                </a:tc>
                <a:tc>
                  <a:txBody>
                    <a:bodyPr/>
                    <a:lstStyle/>
                    <a:p>
                      <a:r>
                        <a:rPr lang="en-IN" dirty="0" smtClean="0"/>
                        <a:t>50%</a:t>
                      </a:r>
                      <a:endParaRPr lang="en-IN" dirty="0"/>
                    </a:p>
                  </a:txBody>
                  <a:tcPr/>
                </a:tc>
                <a:tc>
                  <a:txBody>
                    <a:bodyPr/>
                    <a:lstStyle/>
                    <a:p>
                      <a:r>
                        <a:rPr lang="en-IN" dirty="0" smtClean="0"/>
                        <a:t>50%</a:t>
                      </a:r>
                      <a:endParaRPr lang="en-IN" dirty="0"/>
                    </a:p>
                  </a:txBody>
                  <a:tcPr/>
                </a:tc>
                <a:tc>
                  <a:txBody>
                    <a:bodyPr/>
                    <a:lstStyle/>
                    <a:p>
                      <a:r>
                        <a:rPr lang="en-IN" dirty="0" smtClean="0"/>
                        <a:t>100%</a:t>
                      </a:r>
                      <a:endParaRPr lang="en-IN" dirty="0"/>
                    </a:p>
                  </a:txBody>
                  <a:tcPr/>
                </a:tc>
              </a:tr>
              <a:tr h="694375">
                <a:tc>
                  <a:txBody>
                    <a:bodyPr/>
                    <a:lstStyle/>
                    <a:p>
                      <a:r>
                        <a:rPr lang="en-IN" dirty="0" smtClean="0"/>
                        <a:t>North East &amp; Hilly States</a:t>
                      </a:r>
                      <a:endParaRPr lang="en-IN" dirty="0"/>
                    </a:p>
                  </a:txBody>
                  <a:tcPr/>
                </a:tc>
                <a:tc>
                  <a:txBody>
                    <a:bodyPr/>
                    <a:lstStyle/>
                    <a:p>
                      <a:r>
                        <a:rPr lang="en-IN" dirty="0" smtClean="0"/>
                        <a:t>80%</a:t>
                      </a:r>
                      <a:endParaRPr lang="en-IN" dirty="0"/>
                    </a:p>
                  </a:txBody>
                  <a:tcPr/>
                </a:tc>
                <a:tc>
                  <a:txBody>
                    <a:bodyPr/>
                    <a:lstStyle/>
                    <a:p>
                      <a:r>
                        <a:rPr lang="en-IN" dirty="0" smtClean="0"/>
                        <a:t>20%</a:t>
                      </a:r>
                      <a:endParaRPr lang="en-IN" dirty="0"/>
                    </a:p>
                  </a:txBody>
                  <a:tcPr/>
                </a:tc>
                <a:tc>
                  <a:txBody>
                    <a:bodyPr/>
                    <a:lstStyle/>
                    <a:p>
                      <a:r>
                        <a:rPr lang="en-IN" dirty="0" smtClean="0"/>
                        <a:t>100%</a:t>
                      </a:r>
                      <a:endParaRPr lang="en-IN" dirty="0"/>
                    </a:p>
                  </a:txBody>
                  <a:tcPr/>
                </a:tc>
              </a:tr>
              <a:tr h="694375">
                <a:tc>
                  <a:txBody>
                    <a:bodyPr/>
                    <a:lstStyle/>
                    <a:p>
                      <a:r>
                        <a:rPr lang="en-IN" dirty="0" smtClean="0"/>
                        <a:t>Union Territories/ Govt. of India Organizations/ Institutes</a:t>
                      </a:r>
                      <a:endParaRPr lang="en-IN" dirty="0"/>
                    </a:p>
                  </a:txBody>
                  <a:tcPr/>
                </a:tc>
                <a:tc>
                  <a:txBody>
                    <a:bodyPr/>
                    <a:lstStyle/>
                    <a:p>
                      <a:r>
                        <a:rPr lang="en-IN" dirty="0" smtClean="0"/>
                        <a:t>100%</a:t>
                      </a:r>
                      <a:endParaRPr lang="en-IN" dirty="0"/>
                    </a:p>
                  </a:txBody>
                  <a:tcPr/>
                </a:tc>
                <a:tc>
                  <a:txBody>
                    <a:bodyPr/>
                    <a:lstStyle/>
                    <a:p>
                      <a:r>
                        <a:rPr lang="en-IN" dirty="0" smtClean="0"/>
                        <a:t>0%</a:t>
                      </a:r>
                      <a:endParaRPr lang="en-IN" dirty="0"/>
                    </a:p>
                  </a:txBody>
                  <a:tcPr/>
                </a:tc>
                <a:tc>
                  <a:txBody>
                    <a:bodyPr/>
                    <a:lstStyle/>
                    <a:p>
                      <a:r>
                        <a:rPr lang="en-US" dirty="0" smtClean="0"/>
                        <a:t>100%</a:t>
                      </a:r>
                      <a:endParaRPr lang="en-IN" dirty="0"/>
                    </a:p>
                  </a:txBody>
                  <a:tcPr/>
                </a:tc>
              </a:tr>
            </a:tbl>
          </a:graphicData>
        </a:graphic>
      </p:graphicFrame>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14290"/>
            <a:ext cx="8229600" cy="1143000"/>
          </a:xfrm>
        </p:spPr>
        <p:txBody>
          <a:bodyPr>
            <a:normAutofit/>
          </a:bodyPr>
          <a:lstStyle/>
          <a:p>
            <a:r>
              <a:rPr lang="en-US" dirty="0" smtClean="0"/>
              <a:t>Continue..</a:t>
            </a:r>
            <a:endParaRPr lang="en-IN" dirty="0"/>
          </a:p>
        </p:txBody>
      </p:sp>
      <p:graphicFrame>
        <p:nvGraphicFramePr>
          <p:cNvPr id="5" name="Content Placeholder 4"/>
          <p:cNvGraphicFramePr>
            <a:graphicFrameLocks noGrp="1"/>
          </p:cNvGraphicFramePr>
          <p:nvPr>
            <p:ph idx="1"/>
          </p:nvPr>
        </p:nvGraphicFramePr>
        <p:xfrm>
          <a:off x="457200" y="1500173"/>
          <a:ext cx="8401080" cy="5013431"/>
        </p:xfrm>
        <a:graphic>
          <a:graphicData uri="http://schemas.openxmlformats.org/drawingml/2006/table">
            <a:tbl>
              <a:tblPr firstRow="1" bandRow="1">
                <a:tableStyleId>{5C22544A-7EE6-4342-B048-85BDC9FD1C3A}</a:tableStyleId>
              </a:tblPr>
              <a:tblGrid>
                <a:gridCol w="1257280"/>
                <a:gridCol w="3429024"/>
                <a:gridCol w="1614506"/>
                <a:gridCol w="2100270"/>
              </a:tblGrid>
              <a:tr h="762563">
                <a:tc>
                  <a:txBody>
                    <a:bodyPr/>
                    <a:lstStyle/>
                    <a:p>
                      <a:pPr fontAlgn="t"/>
                      <a:r>
                        <a:rPr lang="en-IN" dirty="0" smtClean="0"/>
                        <a:t>       </a:t>
                      </a:r>
                    </a:p>
                    <a:p>
                      <a:pPr fontAlgn="t"/>
                      <a:r>
                        <a:rPr lang="en-IN" dirty="0" smtClean="0"/>
                        <a:t>             S</a:t>
                      </a:r>
                      <a:r>
                        <a:rPr lang="en-IN" dirty="0"/>
                        <a:t>. </a:t>
                      </a:r>
                      <a:r>
                        <a:rPr lang="en-IN" dirty="0" smtClean="0"/>
                        <a:t>No </a:t>
                      </a:r>
                      <a:endParaRPr lang="en-IN" dirty="0"/>
                    </a:p>
                  </a:txBody>
                  <a:tcPr marL="47625" marR="47625" marT="47625" marB="47625"/>
                </a:tc>
                <a:tc>
                  <a:txBody>
                    <a:bodyPr/>
                    <a:lstStyle/>
                    <a:p>
                      <a:r>
                        <a:rPr lang="en-IN" sz="1800" b="0" i="0" kern="1200" baseline="0" dirty="0" smtClean="0">
                          <a:solidFill>
                            <a:schemeClr val="lt1"/>
                          </a:solidFill>
                          <a:latin typeface="+mn-lt"/>
                          <a:ea typeface="+mn-ea"/>
                          <a:cs typeface="+mn-cs"/>
                        </a:rPr>
                        <a:t>                             </a:t>
                      </a:r>
                      <a:r>
                        <a:rPr lang="en-IN" sz="1800" b="0" i="0" kern="1200" dirty="0" smtClean="0">
                          <a:solidFill>
                            <a:schemeClr val="lt1"/>
                          </a:solidFill>
                          <a:latin typeface="+mn-lt"/>
                          <a:ea typeface="+mn-ea"/>
                          <a:cs typeface="+mn-cs"/>
                        </a:rPr>
                        <a:t>Name of the Project</a:t>
                      </a:r>
                      <a:endParaRPr lang="en-IN" dirty="0"/>
                    </a:p>
                  </a:txBody>
                  <a:tcPr/>
                </a:tc>
                <a:tc>
                  <a:txBody>
                    <a:bodyPr/>
                    <a:lstStyle/>
                    <a:p>
                      <a:r>
                        <a:rPr lang="en-IN" sz="1800" b="0" i="0" kern="1200" dirty="0" smtClean="0">
                          <a:solidFill>
                            <a:schemeClr val="lt1"/>
                          </a:solidFill>
                          <a:latin typeface="+mn-lt"/>
                          <a:ea typeface="+mn-ea"/>
                          <a:cs typeface="+mn-cs"/>
                        </a:rPr>
                        <a:t>           </a:t>
                      </a:r>
                    </a:p>
                    <a:p>
                      <a:r>
                        <a:rPr lang="en-IN" sz="1800" b="0" i="0" kern="1200" dirty="0" smtClean="0">
                          <a:solidFill>
                            <a:schemeClr val="lt1"/>
                          </a:solidFill>
                          <a:latin typeface="+mn-lt"/>
                          <a:ea typeface="+mn-ea"/>
                          <a:cs typeface="+mn-cs"/>
                        </a:rPr>
                        <a:t>           </a:t>
                      </a:r>
                      <a:r>
                        <a:rPr lang="en-IN" sz="1800" b="0" i="0" kern="1200" dirty="0" err="1" smtClean="0">
                          <a:solidFill>
                            <a:schemeClr val="lt1"/>
                          </a:solidFill>
                          <a:latin typeface="+mn-lt"/>
                          <a:ea typeface="+mn-ea"/>
                          <a:cs typeface="+mn-cs"/>
                        </a:rPr>
                        <a:t>Phy</a:t>
                      </a:r>
                      <a:r>
                        <a:rPr lang="en-IN" sz="1800" b="0" i="0" kern="1200" dirty="0" smtClean="0">
                          <a:solidFill>
                            <a:schemeClr val="lt1"/>
                          </a:solidFill>
                          <a:latin typeface="+mn-lt"/>
                          <a:ea typeface="+mn-ea"/>
                          <a:cs typeface="+mn-cs"/>
                        </a:rPr>
                        <a:t>.</a:t>
                      </a:r>
                      <a:endParaRPr lang="en-IN" dirty="0"/>
                    </a:p>
                  </a:txBody>
                  <a:tcPr/>
                </a:tc>
                <a:tc>
                  <a:txBody>
                    <a:bodyPr/>
                    <a:lstStyle/>
                    <a:p>
                      <a:r>
                        <a:rPr lang="en-US" dirty="0" smtClean="0"/>
                        <a:t>    </a:t>
                      </a:r>
                    </a:p>
                    <a:p>
                      <a:r>
                        <a:rPr lang="en-US" dirty="0" smtClean="0"/>
                        <a:t>    </a:t>
                      </a:r>
                      <a:r>
                        <a:rPr lang="en-IN" sz="1800" b="0" i="0" kern="1200" dirty="0" smtClean="0">
                          <a:solidFill>
                            <a:schemeClr val="lt1"/>
                          </a:solidFill>
                          <a:latin typeface="+mn-lt"/>
                          <a:ea typeface="+mn-ea"/>
                          <a:cs typeface="+mn-cs"/>
                        </a:rPr>
                        <a:t>Fin.(Rs. in Lakhs</a:t>
                      </a:r>
                      <a:endParaRPr lang="en-IN" dirty="0"/>
                    </a:p>
                  </a:txBody>
                  <a:tcPr/>
                </a:tc>
              </a:tr>
              <a:tr h="1110886">
                <a:tc>
                  <a:txBody>
                    <a:bodyPr/>
                    <a:lstStyle/>
                    <a:p>
                      <a:r>
                        <a:rPr lang="en-US" dirty="0" smtClean="0"/>
                        <a:t>1</a:t>
                      </a:r>
                      <a:endParaRPr lang="en-IN" dirty="0"/>
                    </a:p>
                  </a:txBody>
                  <a:tcPr/>
                </a:tc>
                <a:tc>
                  <a:txBody>
                    <a:bodyPr/>
                    <a:lstStyle/>
                    <a:p>
                      <a:r>
                        <a:rPr lang="en-IN" sz="1800" b="0" i="0" kern="1200" dirty="0" smtClean="0">
                          <a:solidFill>
                            <a:schemeClr val="dk1"/>
                          </a:solidFill>
                          <a:latin typeface="+mn-lt"/>
                          <a:ea typeface="+mn-ea"/>
                          <a:cs typeface="+mn-cs"/>
                        </a:rPr>
                        <a:t>Up gradation of Inland Fisheries Training Centre {IFTC) Warangal</a:t>
                      </a:r>
                      <a:endParaRPr lang="en-IN" dirty="0"/>
                    </a:p>
                  </a:txBody>
                  <a:tcPr/>
                </a:tc>
                <a:tc>
                  <a:txBody>
                    <a:bodyPr/>
                    <a:lstStyle/>
                    <a:p>
                      <a:r>
                        <a:rPr lang="en-IN" sz="1800" b="0" i="0" kern="1200" dirty="0" smtClean="0">
                          <a:solidFill>
                            <a:schemeClr val="dk1"/>
                          </a:solidFill>
                          <a:latin typeface="+mn-lt"/>
                          <a:ea typeface="+mn-ea"/>
                          <a:cs typeface="+mn-cs"/>
                        </a:rPr>
                        <a:t>                </a:t>
                      </a:r>
                    </a:p>
                    <a:p>
                      <a:endParaRPr lang="en-IN" sz="1800" b="0" i="0" kern="1200" dirty="0" smtClean="0">
                        <a:solidFill>
                          <a:schemeClr val="dk1"/>
                        </a:solidFill>
                        <a:latin typeface="+mn-lt"/>
                        <a:ea typeface="+mn-ea"/>
                        <a:cs typeface="+mn-cs"/>
                      </a:endParaRPr>
                    </a:p>
                    <a:p>
                      <a:r>
                        <a:rPr lang="en-IN" sz="1800" b="0" i="0" kern="1200" dirty="0" smtClean="0">
                          <a:solidFill>
                            <a:schemeClr val="dk1"/>
                          </a:solidFill>
                          <a:latin typeface="+mn-lt"/>
                          <a:ea typeface="+mn-ea"/>
                          <a:cs typeface="+mn-cs"/>
                        </a:rPr>
                        <a:t>                 1</a:t>
                      </a:r>
                      <a:endParaRPr lang="en-IN" dirty="0"/>
                    </a:p>
                  </a:txBody>
                  <a:tcPr/>
                </a:tc>
                <a:tc>
                  <a:txBody>
                    <a:bodyPr/>
                    <a:lstStyle/>
                    <a:p>
                      <a:r>
                        <a:rPr lang="en-IN" sz="1800" b="0" i="0" kern="1200" dirty="0" smtClean="0">
                          <a:solidFill>
                            <a:schemeClr val="dk1"/>
                          </a:solidFill>
                          <a:latin typeface="+mn-lt"/>
                          <a:ea typeface="+mn-ea"/>
                          <a:cs typeface="+mn-cs"/>
                        </a:rPr>
                        <a:t>100.00</a:t>
                      </a:r>
                      <a:endParaRPr lang="en-IN" dirty="0"/>
                    </a:p>
                  </a:txBody>
                  <a:tcPr/>
                </a:tc>
              </a:tr>
              <a:tr h="1110886">
                <a:tc>
                  <a:txBody>
                    <a:bodyPr/>
                    <a:lstStyle/>
                    <a:p>
                      <a:r>
                        <a:rPr lang="en-US" dirty="0" smtClean="0"/>
                        <a:t>2</a:t>
                      </a:r>
                      <a:endParaRPr lang="en-IN" dirty="0"/>
                    </a:p>
                  </a:txBody>
                  <a:tcPr/>
                </a:tc>
                <a:tc>
                  <a:txBody>
                    <a:bodyPr/>
                    <a:lstStyle/>
                    <a:p>
                      <a:r>
                        <a:rPr lang="en-IN" sz="1800" b="0" i="0" kern="1200" dirty="0" smtClean="0">
                          <a:solidFill>
                            <a:schemeClr val="dk1"/>
                          </a:solidFill>
                          <a:latin typeface="+mn-lt"/>
                          <a:ea typeface="+mn-ea"/>
                          <a:cs typeface="+mn-cs"/>
                        </a:rPr>
                        <a:t>Construction of Re-circulatory Aquaculture System (RAS)</a:t>
                      </a:r>
                      <a:endParaRPr lang="en-IN" dirty="0"/>
                    </a:p>
                  </a:txBody>
                  <a:tcPr/>
                </a:tc>
                <a:tc>
                  <a:txBody>
                    <a:bodyPr/>
                    <a:lstStyle/>
                    <a:p>
                      <a:pPr algn="ctr" fontAlgn="t"/>
                      <a:endParaRPr lang="en-IN" dirty="0" smtClean="0"/>
                    </a:p>
                    <a:p>
                      <a:pPr algn="ctr" fontAlgn="t"/>
                      <a:r>
                        <a:rPr lang="en-IN" baseline="0" dirty="0" smtClean="0"/>
                        <a:t> </a:t>
                      </a:r>
                      <a:r>
                        <a:rPr lang="en-IN" dirty="0" smtClean="0"/>
                        <a:t>10</a:t>
                      </a:r>
                      <a:endParaRPr lang="en-IN" dirty="0"/>
                    </a:p>
                  </a:txBody>
                  <a:tcPr marL="47625" marR="47625" marT="47625" marB="47625"/>
                </a:tc>
                <a:tc>
                  <a:txBody>
                    <a:bodyPr/>
                    <a:lstStyle/>
                    <a:p>
                      <a:pPr fontAlgn="t"/>
                      <a:r>
                        <a:rPr lang="en-IN" sz="1800" b="0" i="0" kern="1200" dirty="0" smtClean="0">
                          <a:solidFill>
                            <a:schemeClr val="dk1"/>
                          </a:solidFill>
                          <a:latin typeface="+mn-lt"/>
                          <a:ea typeface="+mn-ea"/>
                          <a:cs typeface="+mn-cs"/>
                        </a:rPr>
                        <a:t>250.00</a:t>
                      </a:r>
                      <a:endParaRPr lang="en-IN" dirty="0"/>
                    </a:p>
                  </a:txBody>
                  <a:tcPr marL="47625" marR="47625" marT="47625" marB="47625"/>
                </a:tc>
              </a:tr>
              <a:tr h="1110886">
                <a:tc>
                  <a:txBody>
                    <a:bodyPr/>
                    <a:lstStyle/>
                    <a:p>
                      <a:r>
                        <a:rPr lang="en-US" dirty="0" smtClean="0"/>
                        <a:t>3</a:t>
                      </a:r>
                      <a:endParaRPr lang="en-IN" dirty="0"/>
                    </a:p>
                  </a:txBody>
                  <a:tcPr/>
                </a:tc>
                <a:tc>
                  <a:txBody>
                    <a:bodyPr/>
                    <a:lstStyle/>
                    <a:p>
                      <a:r>
                        <a:rPr lang="en-IN" sz="1800" b="0" i="0" kern="1200" dirty="0" smtClean="0">
                          <a:solidFill>
                            <a:schemeClr val="dk1"/>
                          </a:solidFill>
                          <a:latin typeface="+mn-lt"/>
                          <a:ea typeface="+mn-ea"/>
                          <a:cs typeface="+mn-cs"/>
                        </a:rPr>
                        <a:t>Establishment of Fish Seed Rearing Ponds with input subsidy</a:t>
                      </a:r>
                      <a:endParaRPr lang="en-IN" dirty="0"/>
                    </a:p>
                  </a:txBody>
                  <a:tcPr/>
                </a:tc>
                <a:tc>
                  <a:txBody>
                    <a:bodyPr/>
                    <a:lstStyle/>
                    <a:p>
                      <a:r>
                        <a:rPr lang="en-IN" sz="1800" b="0" i="0" kern="1200" dirty="0" smtClean="0">
                          <a:solidFill>
                            <a:schemeClr val="dk1"/>
                          </a:solidFill>
                          <a:latin typeface="+mn-lt"/>
                          <a:ea typeface="+mn-ea"/>
                          <a:cs typeface="+mn-cs"/>
                        </a:rPr>
                        <a:t>             </a:t>
                      </a:r>
                    </a:p>
                    <a:p>
                      <a:r>
                        <a:rPr lang="en-IN" sz="1800" b="0" i="0" kern="1200" dirty="0" smtClean="0">
                          <a:solidFill>
                            <a:schemeClr val="dk1"/>
                          </a:solidFill>
                          <a:latin typeface="+mn-lt"/>
                          <a:ea typeface="+mn-ea"/>
                          <a:cs typeface="+mn-cs"/>
                        </a:rPr>
                        <a:t>                26</a:t>
                      </a:r>
                      <a:endParaRPr lang="en-IN" dirty="0"/>
                    </a:p>
                  </a:txBody>
                  <a:tcPr/>
                </a:tc>
                <a:tc>
                  <a:txBody>
                    <a:bodyPr/>
                    <a:lstStyle/>
                    <a:p>
                      <a:r>
                        <a:rPr lang="en-IN" sz="1800" b="0" i="0" kern="1200" dirty="0" smtClean="0">
                          <a:solidFill>
                            <a:schemeClr val="dk1"/>
                          </a:solidFill>
                          <a:latin typeface="+mn-lt"/>
                          <a:ea typeface="+mn-ea"/>
                          <a:cs typeface="+mn-cs"/>
                        </a:rPr>
                        <a:t>79.00</a:t>
                      </a:r>
                      <a:endParaRPr lang="en-IN" dirty="0"/>
                    </a:p>
                  </a:txBody>
                  <a:tcPr/>
                </a:tc>
              </a:tr>
              <a:tr h="762563">
                <a:tc>
                  <a:txBody>
                    <a:bodyPr/>
                    <a:lstStyle/>
                    <a:p>
                      <a:endParaRPr lang="en-IN"/>
                    </a:p>
                  </a:txBody>
                  <a:tcPr/>
                </a:tc>
                <a:tc>
                  <a:txBody>
                    <a:bodyPr/>
                    <a:lstStyle/>
                    <a:p>
                      <a:r>
                        <a:rPr lang="en-IN" sz="1800" b="1" i="0" kern="1200" dirty="0" smtClean="0">
                          <a:solidFill>
                            <a:schemeClr val="dk1"/>
                          </a:solidFill>
                          <a:latin typeface="+mn-lt"/>
                          <a:ea typeface="+mn-ea"/>
                          <a:cs typeface="+mn-cs"/>
                        </a:rPr>
                        <a:t>Total</a:t>
                      </a:r>
                      <a:endParaRPr lang="en-IN" dirty="0"/>
                    </a:p>
                  </a:txBody>
                  <a:tcPr/>
                </a:tc>
                <a:tc>
                  <a:txBody>
                    <a:bodyPr/>
                    <a:lstStyle/>
                    <a:p>
                      <a:endParaRPr lang="en-IN"/>
                    </a:p>
                  </a:txBody>
                  <a:tcPr/>
                </a:tc>
                <a:tc>
                  <a:txBody>
                    <a:bodyPr/>
                    <a:lstStyle/>
                    <a:p>
                      <a:r>
                        <a:rPr lang="en-IN" sz="1800" b="1" i="0" kern="1200" dirty="0" smtClean="0">
                          <a:solidFill>
                            <a:schemeClr val="dk1"/>
                          </a:solidFill>
                          <a:latin typeface="+mn-lt"/>
                          <a:ea typeface="+mn-ea"/>
                          <a:cs typeface="+mn-cs"/>
                        </a:rPr>
                        <a:t>429.00</a:t>
                      </a:r>
                      <a:endParaRPr lang="en-IN" dirty="0"/>
                    </a:p>
                  </a:txBody>
                  <a:tcPr/>
                </a:tc>
              </a:tr>
            </a:tbl>
          </a:graphicData>
        </a:graphic>
      </p:graphicFrame>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u="sng" dirty="0" smtClean="0"/>
              <a:t>Promotion of cage culture in the State:</a:t>
            </a:r>
            <a:endParaRPr lang="en-IN" dirty="0"/>
          </a:p>
        </p:txBody>
      </p:sp>
      <p:sp>
        <p:nvSpPr>
          <p:cNvPr id="3" name="Content Placeholder 2"/>
          <p:cNvSpPr>
            <a:spLocks noGrp="1"/>
          </p:cNvSpPr>
          <p:nvPr>
            <p:ph idx="1"/>
          </p:nvPr>
        </p:nvSpPr>
        <p:spPr/>
        <p:txBody>
          <a:bodyPr>
            <a:normAutofit/>
          </a:bodyPr>
          <a:lstStyle/>
          <a:p>
            <a:pPr marL="0" indent="0">
              <a:buNone/>
            </a:pPr>
            <a:endParaRPr lang="en-IN" sz="1900" b="1" dirty="0" smtClean="0"/>
          </a:p>
          <a:p>
            <a:r>
              <a:rPr lang="en-IN" sz="2000" b="1" dirty="0" smtClean="0">
                <a:solidFill>
                  <a:schemeClr val="accent6">
                    <a:lumMod val="75000"/>
                  </a:schemeClr>
                </a:solidFill>
              </a:rPr>
              <a:t> Under this initiative, </a:t>
            </a:r>
            <a:r>
              <a:rPr lang="en-IN" sz="2000" b="1" dirty="0" smtClean="0">
                <a:solidFill>
                  <a:schemeClr val="accent1">
                    <a:lumMod val="75000"/>
                  </a:schemeClr>
                </a:solidFill>
              </a:rPr>
              <a:t>72 </a:t>
            </a:r>
            <a:r>
              <a:rPr lang="en-IN" sz="2000" b="1" dirty="0" smtClean="0">
                <a:solidFill>
                  <a:schemeClr val="accent6">
                    <a:lumMod val="75000"/>
                  </a:schemeClr>
                </a:solidFill>
              </a:rPr>
              <a:t>demo cages, </a:t>
            </a:r>
            <a:r>
              <a:rPr lang="en-IN" sz="2000" b="1" dirty="0" smtClean="0">
                <a:solidFill>
                  <a:srgbClr val="0070C0"/>
                </a:solidFill>
              </a:rPr>
              <a:t>510</a:t>
            </a:r>
            <a:r>
              <a:rPr lang="en-IN" sz="2000" b="1" dirty="0" smtClean="0">
                <a:solidFill>
                  <a:schemeClr val="accent6">
                    <a:lumMod val="75000"/>
                  </a:schemeClr>
                </a:solidFill>
              </a:rPr>
              <a:t> cages by fishermen Cooperative Societies &amp; </a:t>
            </a:r>
            <a:r>
              <a:rPr lang="en-IN" sz="2000" b="1" dirty="0" smtClean="0">
                <a:solidFill>
                  <a:srgbClr val="00B0F0"/>
                </a:solidFill>
              </a:rPr>
              <a:t>160</a:t>
            </a:r>
            <a:r>
              <a:rPr lang="en-IN" sz="2000" b="1" dirty="0" smtClean="0">
                <a:solidFill>
                  <a:schemeClr val="accent6">
                    <a:lumMod val="75000"/>
                  </a:schemeClr>
                </a:solidFill>
              </a:rPr>
              <a:t> cages by Private Entrepreneurs were installed. </a:t>
            </a:r>
          </a:p>
          <a:p>
            <a:endParaRPr lang="en-IN" sz="2000" b="1" dirty="0">
              <a:solidFill>
                <a:schemeClr val="accent6">
                  <a:lumMod val="75000"/>
                </a:schemeClr>
              </a:solidFill>
            </a:endParaRPr>
          </a:p>
        </p:txBody>
      </p:sp>
      <p:pic>
        <p:nvPicPr>
          <p:cNvPr id="4098" name="Picture 2" descr="C:\Users\Shanku\Desktop\friday fresh\cage cultu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212976"/>
            <a:ext cx="7848872" cy="33843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3600" b="1" dirty="0" smtClean="0">
                <a:solidFill>
                  <a:srgbClr val="00B050"/>
                </a:solidFill>
              </a:rPr>
              <a:t>Integrated Fisheries Development Scheme (IFDS)</a:t>
            </a:r>
            <a:endParaRPr lang="en-US" sz="3600" dirty="0">
              <a:solidFill>
                <a:srgbClr val="00B050"/>
              </a:solidFill>
            </a:endParaRPr>
          </a:p>
        </p:txBody>
      </p:sp>
      <p:sp>
        <p:nvSpPr>
          <p:cNvPr id="3" name="Content Placeholder 2"/>
          <p:cNvSpPr>
            <a:spLocks noGrp="1"/>
          </p:cNvSpPr>
          <p:nvPr>
            <p:ph idx="1"/>
          </p:nvPr>
        </p:nvSpPr>
        <p:spPr/>
        <p:txBody>
          <a:bodyPr>
            <a:normAutofit fontScale="85000" lnSpcReduction="20000"/>
          </a:bodyPr>
          <a:lstStyle/>
          <a:p>
            <a:r>
              <a:rPr lang="en-IN" sz="2800" b="1" dirty="0" smtClean="0">
                <a:solidFill>
                  <a:schemeClr val="accent5"/>
                </a:solidFill>
              </a:rPr>
              <a:t> (</a:t>
            </a:r>
            <a:r>
              <a:rPr lang="en-IN" sz="2800" b="1" dirty="0" smtClean="0">
                <a:solidFill>
                  <a:schemeClr val="accent6">
                    <a:lumMod val="50000"/>
                  </a:schemeClr>
                </a:solidFill>
              </a:rPr>
              <a:t>NCDC</a:t>
            </a:r>
            <a:r>
              <a:rPr lang="en-IN" sz="2800" b="1" dirty="0" smtClean="0">
                <a:solidFill>
                  <a:schemeClr val="accent5"/>
                </a:solidFill>
              </a:rPr>
              <a:t>), has sanctioned Financial Assistance to Telangana St (TSFCOF), Hyderabad in </a:t>
            </a:r>
            <a:r>
              <a:rPr lang="en-IN" sz="2800" b="1" dirty="0" smtClean="0">
                <a:solidFill>
                  <a:schemeClr val="accent6">
                    <a:lumMod val="50000"/>
                  </a:schemeClr>
                </a:solidFill>
              </a:rPr>
              <a:t>2017-18</a:t>
            </a:r>
            <a:r>
              <a:rPr lang="en-IN" sz="2800" b="1" dirty="0" smtClean="0">
                <a:solidFill>
                  <a:schemeClr val="accent5"/>
                </a:solidFill>
              </a:rPr>
              <a:t> for development of Fisheries Sector in Telangana State with an outlay of Rs.</a:t>
            </a:r>
            <a:r>
              <a:rPr lang="en-IN" sz="2800" b="1" dirty="0" smtClean="0">
                <a:solidFill>
                  <a:schemeClr val="accent2">
                    <a:lumMod val="50000"/>
                  </a:schemeClr>
                </a:solidFill>
              </a:rPr>
              <a:t>1000.00 </a:t>
            </a:r>
            <a:r>
              <a:rPr lang="en-IN" sz="2800" b="1" dirty="0" smtClean="0">
                <a:solidFill>
                  <a:schemeClr val="accent5"/>
                </a:solidFill>
              </a:rPr>
              <a:t>crores for the benefit of members :</a:t>
            </a:r>
          </a:p>
          <a:p>
            <a:pPr>
              <a:buFont typeface="Wingdings" pitchFamily="2" charset="2"/>
              <a:buChar char="Ø"/>
            </a:pPr>
            <a:r>
              <a:rPr lang="en-IN" sz="2800" b="1" dirty="0" smtClean="0">
                <a:solidFill>
                  <a:schemeClr val="accent5"/>
                </a:solidFill>
              </a:rPr>
              <a:t> </a:t>
            </a:r>
            <a:r>
              <a:rPr lang="en-IN" sz="2800" b="1" dirty="0" smtClean="0">
                <a:solidFill>
                  <a:srgbClr val="00B0F0"/>
                </a:solidFill>
              </a:rPr>
              <a:t>Primary Fishermen Cooperative Societies (PFCSs)</a:t>
            </a:r>
          </a:p>
          <a:p>
            <a:pPr>
              <a:buFont typeface="Wingdings" pitchFamily="2" charset="2"/>
              <a:buChar char="Ø"/>
            </a:pPr>
            <a:r>
              <a:rPr lang="en-IN" sz="2800" b="1" dirty="0" smtClean="0">
                <a:solidFill>
                  <a:srgbClr val="00B050"/>
                </a:solidFill>
              </a:rPr>
              <a:t>Fisherwomen co-operative Societies, </a:t>
            </a:r>
          </a:p>
          <a:p>
            <a:pPr>
              <a:buFont typeface="Wingdings" pitchFamily="2" charset="2"/>
              <a:buChar char="Ø"/>
            </a:pPr>
            <a:r>
              <a:rPr lang="en-IN" sz="2800" b="1" dirty="0" smtClean="0">
                <a:solidFill>
                  <a:schemeClr val="accent6">
                    <a:lumMod val="50000"/>
                  </a:schemeClr>
                </a:solidFill>
              </a:rPr>
              <a:t>Fishermen Marketing Societies, </a:t>
            </a:r>
          </a:p>
          <a:p>
            <a:r>
              <a:rPr lang="en-IN" sz="2800" b="1" dirty="0" smtClean="0">
                <a:solidFill>
                  <a:schemeClr val="tx2"/>
                </a:solidFill>
              </a:rPr>
              <a:t>District Fishermen Co-operative Societies </a:t>
            </a:r>
            <a:r>
              <a:rPr lang="en-IN" sz="2800" b="1" dirty="0" smtClean="0">
                <a:solidFill>
                  <a:schemeClr val="accent5"/>
                </a:solidFill>
              </a:rPr>
              <a:t>and </a:t>
            </a:r>
            <a:r>
              <a:rPr lang="en-IN" sz="2800" b="1" dirty="0" smtClean="0">
                <a:solidFill>
                  <a:srgbClr val="FF0000"/>
                </a:solidFill>
              </a:rPr>
              <a:t>TSFCOF</a:t>
            </a:r>
            <a:r>
              <a:rPr lang="en-IN" sz="2800" b="1" dirty="0" smtClean="0">
                <a:solidFill>
                  <a:schemeClr val="accent5"/>
                </a:solidFill>
              </a:rPr>
              <a:t> in all 31 districts of Telangana State for implementation in two years</a:t>
            </a:r>
            <a:r>
              <a:rPr lang="en-IN" dirty="0" smtClean="0">
                <a:solidFill>
                  <a:schemeClr val="accent5"/>
                </a:solidFill>
              </a:rPr>
              <a:t>.</a:t>
            </a:r>
          </a:p>
          <a:p>
            <a:r>
              <a:rPr lang="en-US" b="1" dirty="0">
                <a:solidFill>
                  <a:schemeClr val="accent2">
                    <a:lumMod val="75000"/>
                  </a:schemeClr>
                </a:solidFill>
              </a:rPr>
              <a:t>Out of it</a:t>
            </a:r>
            <a:r>
              <a:rPr lang="en-US" b="1" dirty="0">
                <a:solidFill>
                  <a:srgbClr val="FF0000"/>
                </a:solidFill>
              </a:rPr>
              <a:t> 800 </a:t>
            </a:r>
            <a:r>
              <a:rPr lang="en-US" b="1" dirty="0">
                <a:solidFill>
                  <a:schemeClr val="accent2">
                    <a:lumMod val="75000"/>
                  </a:schemeClr>
                </a:solidFill>
              </a:rPr>
              <a:t>cr by central government and </a:t>
            </a:r>
            <a:r>
              <a:rPr lang="en-US" b="1" dirty="0">
                <a:solidFill>
                  <a:srgbClr val="002060"/>
                </a:solidFill>
              </a:rPr>
              <a:t>200 </a:t>
            </a:r>
            <a:r>
              <a:rPr lang="en-US" b="1" dirty="0">
                <a:solidFill>
                  <a:schemeClr val="accent2">
                    <a:lumMod val="75000"/>
                  </a:schemeClr>
                </a:solidFill>
              </a:rPr>
              <a:t>cr by state government</a:t>
            </a:r>
            <a:r>
              <a:rPr lang="en-US" dirty="0"/>
              <a:t>.</a:t>
            </a:r>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78542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OBJECTIVES</a:t>
            </a:r>
            <a:endParaRPr lang="en-US" sz="3200" dirty="0"/>
          </a:p>
        </p:txBody>
      </p:sp>
      <p:sp>
        <p:nvSpPr>
          <p:cNvPr id="3" name="Content Placeholder 2"/>
          <p:cNvSpPr>
            <a:spLocks noGrp="1"/>
          </p:cNvSpPr>
          <p:nvPr>
            <p:ph idx="1"/>
          </p:nvPr>
        </p:nvSpPr>
        <p:spPr/>
        <p:txBody>
          <a:bodyPr>
            <a:normAutofit fontScale="85000" lnSpcReduction="20000"/>
          </a:bodyPr>
          <a:lstStyle/>
          <a:p>
            <a:r>
              <a:rPr lang="en-IN" b="1" dirty="0" smtClean="0">
                <a:solidFill>
                  <a:srgbClr val="FF0000"/>
                </a:solidFill>
              </a:rPr>
              <a:t>Year-round fishing activity &amp; supply of local fish in Telangana throughout the year.</a:t>
            </a:r>
          </a:p>
          <a:p>
            <a:r>
              <a:rPr lang="en-IN" b="1" dirty="0" smtClean="0">
                <a:solidFill>
                  <a:schemeClr val="accent5">
                    <a:lumMod val="50000"/>
                  </a:schemeClr>
                </a:solidFill>
              </a:rPr>
              <a:t>Saturation approach in fish rearing in water bodies - Minor, Medium &amp; Major Reservoirs.</a:t>
            </a:r>
          </a:p>
          <a:p>
            <a:r>
              <a:rPr lang="en-IN" b="1" dirty="0" smtClean="0">
                <a:solidFill>
                  <a:srgbClr val="00B050"/>
                </a:solidFill>
              </a:rPr>
              <a:t>Diversification of fish rearing activity by introducing cage culture, pond culture &amp; prawn culture etc.</a:t>
            </a:r>
          </a:p>
          <a:p>
            <a:r>
              <a:rPr lang="en-IN" b="1" dirty="0" smtClean="0">
                <a:solidFill>
                  <a:schemeClr val="accent2"/>
                </a:solidFill>
              </a:rPr>
              <a:t>Every practicing Fisherman should enjoy improved livelihood &amp; enhanced incomes.</a:t>
            </a:r>
          </a:p>
          <a:p>
            <a:r>
              <a:rPr lang="en-IN" b="1" dirty="0" smtClean="0">
                <a:solidFill>
                  <a:schemeClr val="accent4">
                    <a:lumMod val="75000"/>
                  </a:schemeClr>
                </a:solidFill>
              </a:rPr>
              <a:t>Sustainability of Fisheries sector through increasing production and productivity by providing backward and forward linkages and achieving self- sufficiency in production of fish seed</a:t>
            </a:r>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8" name="Picture 2" descr="C:\Users\Shanku\Desktop\friday fresh\korramen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32656"/>
            <a:ext cx="2600325"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5441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fontScale="90000"/>
          </a:bodyPr>
          <a:lstStyle/>
          <a:p>
            <a:r>
              <a:rPr lang="en-US" dirty="0" smtClean="0"/>
              <a:t>IFDS SELECTION PROCESS</a:t>
            </a:r>
            <a:endParaRPr lang="en-US" dirty="0"/>
          </a:p>
        </p:txBody>
      </p:sp>
      <p:pic>
        <p:nvPicPr>
          <p:cNvPr id="1027" name="Picture 3" descr="C:\Users\LIBRARY\Documents\Downloads\ifds pakka.png"/>
          <p:cNvPicPr>
            <a:picLocks noGrp="1" noChangeAspect="1" noChangeArrowheads="1"/>
          </p:cNvPicPr>
          <p:nvPr>
            <p:ph idx="1"/>
          </p:nvPr>
        </p:nvPicPr>
        <p:blipFill>
          <a:blip r:embed="rId2"/>
          <a:srcRect/>
          <a:stretch>
            <a:fillRect/>
          </a:stretch>
        </p:blipFill>
        <p:spPr bwMode="auto">
          <a:xfrm>
            <a:off x="0" y="928670"/>
            <a:ext cx="9144000" cy="5643602"/>
          </a:xfrm>
          <a:prstGeom prst="rect">
            <a:avLst/>
          </a:prstGeom>
          <a:noFill/>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12329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116632"/>
            <a:ext cx="7500990" cy="720080"/>
          </a:xfrm>
        </p:spPr>
        <p:txBody>
          <a:bodyPr>
            <a:normAutofit fontScale="90000"/>
          </a:bodyPr>
          <a:lstStyle/>
          <a:p>
            <a:r>
              <a:rPr lang="en-IN" b="1" dirty="0" smtClean="0">
                <a:solidFill>
                  <a:schemeClr val="accent2">
                    <a:lumMod val="75000"/>
                  </a:schemeClr>
                </a:solidFill>
              </a:rPr>
              <a:t> Salient features of the scheme:</a:t>
            </a:r>
            <a:endParaRPr lang="en-US" b="1" dirty="0">
              <a:solidFill>
                <a:schemeClr val="accent2">
                  <a:lumMod val="75000"/>
                </a:schemeClr>
              </a:solidFill>
            </a:endParaRPr>
          </a:p>
        </p:txBody>
      </p:sp>
      <p:sp>
        <p:nvSpPr>
          <p:cNvPr id="3" name="Content Placeholder 2"/>
          <p:cNvSpPr>
            <a:spLocks noGrp="1"/>
          </p:cNvSpPr>
          <p:nvPr>
            <p:ph idx="1"/>
          </p:nvPr>
        </p:nvSpPr>
        <p:spPr>
          <a:xfrm>
            <a:off x="457200" y="908720"/>
            <a:ext cx="8229600" cy="5688632"/>
          </a:xfrm>
        </p:spPr>
        <p:txBody>
          <a:bodyPr>
            <a:noAutofit/>
          </a:bodyPr>
          <a:lstStyle/>
          <a:p>
            <a:r>
              <a:rPr lang="en-IN" sz="2100" b="1" dirty="0" smtClean="0">
                <a:solidFill>
                  <a:srgbClr val="00B050"/>
                </a:solidFill>
              </a:rPr>
              <a:t>Scheme shall be implemented by TSFCOF and connected cooperatives in coordination with Department of Fisheries.</a:t>
            </a:r>
          </a:p>
          <a:p>
            <a:r>
              <a:rPr lang="en-IN" sz="2100" dirty="0" smtClean="0"/>
              <a:t>  </a:t>
            </a:r>
            <a:r>
              <a:rPr lang="en-IN" sz="2100" b="1" dirty="0" smtClean="0">
                <a:solidFill>
                  <a:schemeClr val="accent3">
                    <a:lumMod val="50000"/>
                  </a:schemeClr>
                </a:solidFill>
              </a:rPr>
              <a:t>The scope of the scheme is to enhance the fish production, creation of infrastructure for fish seed production, processing and marketing and to develop trained / skilled manpower.</a:t>
            </a:r>
          </a:p>
          <a:p>
            <a:r>
              <a:rPr lang="en-IN" sz="2100" dirty="0" smtClean="0"/>
              <a:t> </a:t>
            </a:r>
            <a:r>
              <a:rPr lang="en-IN" sz="2100" b="1" dirty="0" smtClean="0">
                <a:solidFill>
                  <a:schemeClr val="accent2">
                    <a:lumMod val="75000"/>
                  </a:schemeClr>
                </a:solidFill>
              </a:rPr>
              <a:t>The benefits can be availed as a member of the society, group of members within a society, Society or District Fisheries Cooperative Society (DFCS) depending on the component.</a:t>
            </a:r>
          </a:p>
          <a:p>
            <a:r>
              <a:rPr lang="en-IN" sz="2100" dirty="0" smtClean="0"/>
              <a:t>  </a:t>
            </a:r>
            <a:r>
              <a:rPr lang="en-IN" sz="2100" b="1" dirty="0" smtClean="0">
                <a:solidFill>
                  <a:schemeClr val="accent4"/>
                </a:solidFill>
              </a:rPr>
              <a:t>Flexibility is provided in the unit cost and design of few components based on the need (Retail Fish Markets, Landing Centers, Training Centers and Pen Culture, etc) to be undertaken on 100% grant basis.</a:t>
            </a:r>
          </a:p>
          <a:p>
            <a:r>
              <a:rPr lang="en-IN" sz="2100" b="1" dirty="0" smtClean="0">
                <a:solidFill>
                  <a:schemeClr val="accent5"/>
                </a:solidFill>
              </a:rPr>
              <a:t>  In case of other activities where subsidy and beneficiary contribution are involved, the activity shall be taken up based on technical &amp; financial viability of the proposal and the capacity of the beneficiary to bear the beneficiary contribution. </a:t>
            </a:r>
            <a:endParaRPr lang="en-US" sz="2100" b="1" dirty="0">
              <a:solidFill>
                <a:schemeClr val="accent5"/>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6859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b="1" dirty="0" smtClean="0">
                <a:solidFill>
                  <a:schemeClr val="accent3"/>
                </a:solidFill>
              </a:rPr>
              <a:t>Administrative Set up for implementation of the scheme</a:t>
            </a:r>
            <a:endParaRPr lang="en-IN"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9754028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Resources</a:t>
            </a:r>
            <a:endParaRPr lang="en-IN" b="1" dirty="0">
              <a:solidFill>
                <a:srgbClr val="002060"/>
              </a:solidFill>
            </a:endParaRPr>
          </a:p>
        </p:txBody>
      </p:sp>
      <p:graphicFrame>
        <p:nvGraphicFramePr>
          <p:cNvPr id="4" name="Content Placeholder 3"/>
          <p:cNvGraphicFramePr>
            <a:graphicFrameLocks noGrp="1"/>
          </p:cNvGraphicFramePr>
          <p:nvPr>
            <p:ph idx="1"/>
          </p:nvPr>
        </p:nvGraphicFramePr>
        <p:xfrm>
          <a:off x="457200" y="1600200"/>
          <a:ext cx="8229600" cy="4900635"/>
        </p:xfrm>
        <a:graphic>
          <a:graphicData uri="http://schemas.openxmlformats.org/drawingml/2006/table">
            <a:tbl>
              <a:tblPr firstRow="1" bandRow="1">
                <a:tableStyleId>{5C22544A-7EE6-4342-B048-85BDC9FD1C3A}</a:tableStyleId>
              </a:tblPr>
              <a:tblGrid>
                <a:gridCol w="2743200"/>
                <a:gridCol w="2743200"/>
                <a:gridCol w="2743200"/>
              </a:tblGrid>
              <a:tr h="980127">
                <a:tc>
                  <a:txBody>
                    <a:bodyPr/>
                    <a:lstStyle/>
                    <a:p>
                      <a:r>
                        <a:rPr lang="en-US" dirty="0" smtClean="0"/>
                        <a:t>Type</a:t>
                      </a:r>
                      <a:r>
                        <a:rPr lang="en-US" baseline="0" dirty="0" smtClean="0"/>
                        <a:t> of water resource</a:t>
                      </a:r>
                      <a:endParaRPr lang="en-IN" dirty="0"/>
                    </a:p>
                  </a:txBody>
                  <a:tcPr/>
                </a:tc>
                <a:tc>
                  <a:txBody>
                    <a:bodyPr/>
                    <a:lstStyle/>
                    <a:p>
                      <a:r>
                        <a:rPr lang="en-US" dirty="0" smtClean="0"/>
                        <a:t>Nos</a:t>
                      </a:r>
                      <a:endParaRPr lang="en-IN" dirty="0"/>
                    </a:p>
                  </a:txBody>
                  <a:tcPr/>
                </a:tc>
                <a:tc>
                  <a:txBody>
                    <a:bodyPr/>
                    <a:lstStyle/>
                    <a:p>
                      <a:r>
                        <a:rPr lang="en-US" dirty="0" smtClean="0"/>
                        <a:t>Water</a:t>
                      </a:r>
                      <a:r>
                        <a:rPr lang="en-US" baseline="0" dirty="0" smtClean="0"/>
                        <a:t> spread Area</a:t>
                      </a:r>
                      <a:endParaRPr lang="en-IN" dirty="0"/>
                    </a:p>
                  </a:txBody>
                  <a:tcPr/>
                </a:tc>
              </a:tr>
              <a:tr h="980127">
                <a:tc>
                  <a:txBody>
                    <a:bodyPr/>
                    <a:lstStyle/>
                    <a:p>
                      <a:r>
                        <a:rPr lang="en-US" dirty="0" smtClean="0"/>
                        <a:t>Reservoirs</a:t>
                      </a:r>
                      <a:endParaRPr lang="en-IN" dirty="0"/>
                    </a:p>
                  </a:txBody>
                  <a:tcPr/>
                </a:tc>
                <a:tc>
                  <a:txBody>
                    <a:bodyPr/>
                    <a:lstStyle/>
                    <a:p>
                      <a:r>
                        <a:rPr lang="en-US" dirty="0" smtClean="0"/>
                        <a:t>77</a:t>
                      </a:r>
                      <a:endParaRPr lang="en-IN" dirty="0"/>
                    </a:p>
                  </a:txBody>
                  <a:tcPr/>
                </a:tc>
                <a:tc>
                  <a:txBody>
                    <a:bodyPr/>
                    <a:lstStyle/>
                    <a:p>
                      <a:r>
                        <a:rPr lang="en-US" dirty="0" smtClean="0"/>
                        <a:t>1,67,914</a:t>
                      </a:r>
                      <a:r>
                        <a:rPr lang="en-US" baseline="0" dirty="0" smtClean="0"/>
                        <a:t> Ha</a:t>
                      </a:r>
                      <a:endParaRPr lang="en-IN" dirty="0"/>
                    </a:p>
                  </a:txBody>
                  <a:tcPr/>
                </a:tc>
              </a:tr>
              <a:tr h="980127">
                <a:tc>
                  <a:txBody>
                    <a:bodyPr/>
                    <a:lstStyle/>
                    <a:p>
                      <a:r>
                        <a:rPr lang="en-US" dirty="0" smtClean="0"/>
                        <a:t>Tanks vested with</a:t>
                      </a:r>
                      <a:r>
                        <a:rPr lang="en-US" baseline="0" dirty="0" smtClean="0"/>
                        <a:t> </a:t>
                      </a:r>
                      <a:r>
                        <a:rPr lang="en-US" dirty="0" smtClean="0"/>
                        <a:t>Fisheries Department </a:t>
                      </a:r>
                      <a:endParaRPr lang="en-IN" dirty="0"/>
                    </a:p>
                  </a:txBody>
                  <a:tcPr/>
                </a:tc>
                <a:tc>
                  <a:txBody>
                    <a:bodyPr/>
                    <a:lstStyle/>
                    <a:p>
                      <a:r>
                        <a:rPr lang="en-US" dirty="0" smtClean="0"/>
                        <a:t>4,647</a:t>
                      </a:r>
                      <a:endParaRPr lang="en-IN" dirty="0"/>
                    </a:p>
                  </a:txBody>
                  <a:tcPr/>
                </a:tc>
                <a:tc>
                  <a:txBody>
                    <a:bodyPr/>
                    <a:lstStyle/>
                    <a:p>
                      <a:r>
                        <a:rPr lang="en-US" dirty="0" smtClean="0"/>
                        <a:t>3,04,160 Ha</a:t>
                      </a:r>
                      <a:endParaRPr lang="en-IN" dirty="0"/>
                    </a:p>
                  </a:txBody>
                  <a:tcPr/>
                </a:tc>
              </a:tr>
              <a:tr h="980127">
                <a:tc>
                  <a:txBody>
                    <a:bodyPr/>
                    <a:lstStyle/>
                    <a:p>
                      <a:r>
                        <a:rPr lang="en-US" dirty="0" smtClean="0"/>
                        <a:t>Total vested</a:t>
                      </a:r>
                      <a:r>
                        <a:rPr lang="en-US" baseline="0" dirty="0" smtClean="0"/>
                        <a:t> with Gram Panchayats</a:t>
                      </a:r>
                      <a:endParaRPr lang="en-IN" dirty="0"/>
                    </a:p>
                  </a:txBody>
                  <a:tcPr/>
                </a:tc>
                <a:tc>
                  <a:txBody>
                    <a:bodyPr/>
                    <a:lstStyle/>
                    <a:p>
                      <a:r>
                        <a:rPr lang="en-US" dirty="0" smtClean="0"/>
                        <a:t>19,465</a:t>
                      </a:r>
                      <a:endParaRPr lang="en-IN" dirty="0"/>
                    </a:p>
                  </a:txBody>
                  <a:tcPr/>
                </a:tc>
                <a:tc>
                  <a:txBody>
                    <a:bodyPr/>
                    <a:lstStyle/>
                    <a:p>
                      <a:r>
                        <a:rPr lang="en-US" dirty="0" smtClean="0"/>
                        <a:t>1,00,093 Ha</a:t>
                      </a:r>
                      <a:endParaRPr lang="en-IN" dirty="0"/>
                    </a:p>
                  </a:txBody>
                  <a:tcPr/>
                </a:tc>
              </a:tr>
              <a:tr h="980127">
                <a:tc>
                  <a:txBody>
                    <a:bodyPr/>
                    <a:lstStyle/>
                    <a:p>
                      <a:r>
                        <a:rPr lang="en-US" b="1" dirty="0" smtClean="0"/>
                        <a:t>Total</a:t>
                      </a:r>
                      <a:endParaRPr lang="en-IN" b="1" dirty="0"/>
                    </a:p>
                  </a:txBody>
                  <a:tcPr/>
                </a:tc>
                <a:tc>
                  <a:txBody>
                    <a:bodyPr/>
                    <a:lstStyle/>
                    <a:p>
                      <a:r>
                        <a:rPr lang="en-US" dirty="0" smtClean="0"/>
                        <a:t>24,189</a:t>
                      </a:r>
                      <a:endParaRPr lang="en-IN" dirty="0"/>
                    </a:p>
                  </a:txBody>
                  <a:tcPr/>
                </a:tc>
                <a:tc>
                  <a:txBody>
                    <a:bodyPr/>
                    <a:lstStyle/>
                    <a:p>
                      <a:r>
                        <a:rPr lang="en-US" dirty="0" smtClean="0"/>
                        <a:t>5,72,167 Ha</a:t>
                      </a:r>
                      <a:endParaRPr lang="en-IN" dirty="0"/>
                    </a:p>
                  </a:txBody>
                  <a:tcPr/>
                </a:tc>
              </a:tr>
            </a:tbl>
          </a:graphicData>
        </a:graphic>
      </p:graphicFrame>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596336" y="0"/>
            <a:ext cx="1152128" cy="112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6" name="Picture 2" descr="C:\Users\Shanku\Desktop\cs images\stocikng.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52400"/>
            <a:ext cx="2952328" cy="1355973"/>
          </a:xfrm>
          <a:prstGeom prst="rect">
            <a:avLst/>
          </a:prstGeom>
          <a:noFill/>
          <a:extLst>
            <a:ext uri="{909E8E84-426E-40DD-AFC4-6F175D3DCCD1}">
              <a14:hiddenFill xmlns:a14="http://schemas.microsoft.com/office/drawing/2010/main">
                <a:solidFill>
                  <a:srgbClr val="FFFFFF"/>
                </a:solidFill>
              </a14:hiddenFill>
            </a:ext>
          </a:extLst>
        </p:spPr>
      </p:pic>
      <p:pic>
        <p:nvPicPr>
          <p:cNvPr id="16387" name="Picture 3" descr="C:\Users\Shanku\Desktop\monday cs\till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318650"/>
            <a:ext cx="1800200" cy="10234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US" dirty="0" smtClean="0">
                <a:solidFill>
                  <a:schemeClr val="accent1">
                    <a:lumMod val="50000"/>
                  </a:schemeClr>
                </a:solidFill>
              </a:rPr>
              <a:t>DLSC (Roles and responsibilities)</a:t>
            </a:r>
            <a:endParaRPr lang="en-IN" dirty="0">
              <a:solidFill>
                <a:schemeClr val="accent1">
                  <a:lumMod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8236483"/>
              </p:ext>
            </p:extLst>
          </p:nvPr>
        </p:nvGraphicFramePr>
        <p:xfrm>
          <a:off x="-108520" y="1052736"/>
          <a:ext cx="979308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50000"/>
                  </a:schemeClr>
                </a:solidFill>
              </a:rPr>
              <a:t>SLSC (Roles and responsibilities)</a:t>
            </a:r>
            <a:endParaRPr lang="en-IN" b="1" dirty="0">
              <a:solidFill>
                <a:schemeClr val="accent6">
                  <a:lumMod val="50000"/>
                </a:schemeClr>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37094103"/>
              </p:ext>
            </p:extLst>
          </p:nvPr>
        </p:nvGraphicFramePr>
        <p:xfrm>
          <a:off x="457200" y="1600200"/>
          <a:ext cx="843528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571184" cy="1143000"/>
          </a:xfrm>
        </p:spPr>
        <p:txBody>
          <a:bodyPr>
            <a:normAutofit/>
          </a:bodyPr>
          <a:lstStyle/>
          <a:p>
            <a:r>
              <a:rPr lang="en-IN" sz="2000" b="1" dirty="0" smtClean="0">
                <a:solidFill>
                  <a:srgbClr val="00B0F0"/>
                </a:solidFill>
              </a:rPr>
              <a:t>General Eligibility criteria for  Member Societies</a:t>
            </a:r>
            <a:r>
              <a:rPr lang="en-IN" sz="2400" b="1" dirty="0" smtClean="0"/>
              <a:t>:</a:t>
            </a:r>
            <a:endParaRPr lang="en-US" sz="2400" b="1" dirty="0"/>
          </a:p>
        </p:txBody>
      </p:sp>
      <p:sp>
        <p:nvSpPr>
          <p:cNvPr id="3" name="Content Placeholder 2"/>
          <p:cNvSpPr>
            <a:spLocks noGrp="1"/>
          </p:cNvSpPr>
          <p:nvPr>
            <p:ph idx="1"/>
          </p:nvPr>
        </p:nvSpPr>
        <p:spPr>
          <a:xfrm>
            <a:off x="457200" y="1600200"/>
            <a:ext cx="8229600" cy="4781128"/>
          </a:xfrm>
        </p:spPr>
        <p:txBody>
          <a:bodyPr>
            <a:noAutofit/>
          </a:bodyPr>
          <a:lstStyle/>
          <a:p>
            <a:r>
              <a:rPr lang="en-IN" sz="2000" b="1" dirty="0" smtClean="0">
                <a:solidFill>
                  <a:schemeClr val="accent4"/>
                </a:solidFill>
              </a:rPr>
              <a:t>They should  be the members of Primary Fisheries Cooperative Societies</a:t>
            </a:r>
            <a:r>
              <a:rPr lang="en-IN" sz="2000" b="1" dirty="0">
                <a:solidFill>
                  <a:schemeClr val="accent4"/>
                </a:solidFill>
              </a:rPr>
              <a:t> </a:t>
            </a:r>
            <a:r>
              <a:rPr lang="en-IN" sz="2000" b="1" dirty="0" smtClean="0">
                <a:solidFill>
                  <a:schemeClr val="accent4"/>
                </a:solidFill>
              </a:rPr>
              <a:t>(fcs)</a:t>
            </a:r>
            <a:endParaRPr lang="en-IN" sz="2000" b="1" dirty="0" smtClean="0"/>
          </a:p>
          <a:p>
            <a:r>
              <a:rPr lang="en-IN" sz="2000" b="1" dirty="0" smtClean="0">
                <a:solidFill>
                  <a:schemeClr val="tx2"/>
                </a:solidFill>
              </a:rPr>
              <a:t> The Members age should be 18 years and above.</a:t>
            </a:r>
          </a:p>
          <a:p>
            <a:r>
              <a:rPr lang="en-IN" sz="2000" b="1" dirty="0" smtClean="0">
                <a:solidFill>
                  <a:schemeClr val="accent2"/>
                </a:solidFill>
              </a:rPr>
              <a:t> The Member Societies should have completed audit up to 2016-17 for availing scheme during 2018-19. </a:t>
            </a:r>
          </a:p>
          <a:p>
            <a:r>
              <a:rPr lang="en-IN" sz="2000" b="1" dirty="0">
                <a:solidFill>
                  <a:srgbClr val="00B0F0"/>
                </a:solidFill>
              </a:rPr>
              <a:t>The Members/ Group/ Member Societies should be willing to pay the beneficiary contribution as prescribed for availing schemes</a:t>
            </a:r>
            <a:r>
              <a:rPr lang="en-IN" sz="2000" b="1" dirty="0" smtClean="0"/>
              <a:t>.</a:t>
            </a:r>
          </a:p>
          <a:p>
            <a:r>
              <a:rPr lang="en-IN" sz="2000" b="1" dirty="0">
                <a:solidFill>
                  <a:schemeClr val="tx2"/>
                </a:solidFill>
              </a:rPr>
              <a:t>The Society shall not be a defaulter of any government dues (e.g., Lease amount, seed amount, </a:t>
            </a:r>
            <a:r>
              <a:rPr lang="en-IN" sz="2000" b="1" dirty="0" smtClean="0">
                <a:solidFill>
                  <a:schemeClr val="tx2"/>
                </a:solidFill>
              </a:rPr>
              <a:t>etc</a:t>
            </a:r>
          </a:p>
          <a:p>
            <a:r>
              <a:rPr lang="en-IN" sz="2000" b="1" dirty="0"/>
              <a:t> </a:t>
            </a:r>
            <a:r>
              <a:rPr lang="en-IN" sz="2000" b="1" dirty="0">
                <a:solidFill>
                  <a:schemeClr val="accent2">
                    <a:lumMod val="75000"/>
                  </a:schemeClr>
                </a:solidFill>
              </a:rPr>
              <a:t>The individual beneficiaries who have availed subsidy for the same component under other schemes </a:t>
            </a:r>
            <a:r>
              <a:rPr lang="en-IN" sz="2000" b="1" dirty="0"/>
              <a:t>(like Blue Revolution, Development of Fisheries (Normal State Plan), NFDB, RKVY, </a:t>
            </a:r>
            <a:r>
              <a:rPr lang="en-IN" sz="2000" b="1" dirty="0" smtClean="0"/>
              <a:t>etc.)</a:t>
            </a:r>
          </a:p>
          <a:p>
            <a:r>
              <a:rPr lang="en-IN" sz="2000" b="1" dirty="0" smtClean="0">
                <a:solidFill>
                  <a:schemeClr val="accent2">
                    <a:lumMod val="75000"/>
                  </a:schemeClr>
                </a:solidFill>
              </a:rPr>
              <a:t>The members should be willing to undergo training programs  organised by state government.</a:t>
            </a:r>
            <a:endParaRPr lang="en-IN" sz="2000" b="1" dirty="0">
              <a:solidFill>
                <a:schemeClr val="tx2"/>
              </a:solidFill>
            </a:endParaRPr>
          </a:p>
          <a:p>
            <a:endParaRPr lang="en-IN" sz="2000" b="1" dirty="0">
              <a:solidFill>
                <a:schemeClr val="tx2"/>
              </a:solidFill>
            </a:endParaRPr>
          </a:p>
          <a:p>
            <a:endParaRPr lang="en-IN" sz="2000" b="1" dirty="0"/>
          </a:p>
          <a:p>
            <a:pPr marL="0" indent="0">
              <a:buNone/>
            </a:pPr>
            <a:r>
              <a:rPr lang="en-IN" sz="2000" b="1" dirty="0" smtClean="0">
                <a:solidFill>
                  <a:schemeClr val="accent2"/>
                </a:solidFill>
              </a:rPr>
              <a:t> </a:t>
            </a:r>
            <a:endParaRPr lang="en-US" sz="2000" dirty="0">
              <a:solidFill>
                <a:schemeClr val="accent2"/>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4" name="Picture 2" descr="C:\Users\Shanku\Desktop\cs images\ifds.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6632"/>
            <a:ext cx="1619672" cy="1224136"/>
          </a:xfrm>
          <a:prstGeom prst="rect">
            <a:avLst/>
          </a:prstGeom>
          <a:noFill/>
          <a:extLst>
            <a:ext uri="{909E8E84-426E-40DD-AFC4-6F175D3DCCD1}">
              <a14:hiddenFill xmlns:a14="http://schemas.microsoft.com/office/drawing/2010/main">
                <a:solidFill>
                  <a:srgbClr val="FFFFFF"/>
                </a:solidFill>
              </a14:hiddenFill>
            </a:ext>
          </a:extLst>
        </p:spPr>
      </p:pic>
      <p:pic>
        <p:nvPicPr>
          <p:cNvPr id="23555" name="Picture 3" descr="C:\Users\Shanku\Desktop\ifds monday\Koramenu_declared_as_Telangana_state_fish.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116632"/>
            <a:ext cx="936104"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4884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 </a:t>
            </a:r>
            <a:r>
              <a:rPr lang="en-IN" b="1" dirty="0" smtClean="0"/>
              <a:t>Procedure for Selection of Beneficiaries:</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9978391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9" name="Straight Arrow Connector 18"/>
          <p:cNvCxnSpPr/>
          <p:nvPr/>
        </p:nvCxnSpPr>
        <p:spPr>
          <a:xfrm>
            <a:off x="3929058" y="5429264"/>
            <a:ext cx="357190"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flipV="1">
            <a:off x="4857752" y="5429264"/>
            <a:ext cx="357190"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Curved Down Arrow 22"/>
          <p:cNvSpPr/>
          <p:nvPr/>
        </p:nvSpPr>
        <p:spPr>
          <a:xfrm>
            <a:off x="4071934" y="4857760"/>
            <a:ext cx="785818" cy="42862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pic>
        <p:nvPicPr>
          <p:cNvPr id="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0"/>
            <a:ext cx="6192688" cy="764704"/>
          </a:xfrm>
        </p:spPr>
        <p:txBody>
          <a:bodyPr/>
          <a:lstStyle/>
          <a:p>
            <a:r>
              <a:rPr lang="en-US" b="1" dirty="0">
                <a:solidFill>
                  <a:srgbClr val="0070C0"/>
                </a:solidFill>
              </a:rPr>
              <a:t>Components under IFDS</a:t>
            </a:r>
            <a:endParaRPr lang="en-US" dirty="0"/>
          </a:p>
        </p:txBody>
      </p:sp>
      <p:sp>
        <p:nvSpPr>
          <p:cNvPr id="3" name="Content Placeholder 2"/>
          <p:cNvSpPr>
            <a:spLocks noGrp="1"/>
          </p:cNvSpPr>
          <p:nvPr>
            <p:ph sz="half" idx="1"/>
          </p:nvPr>
        </p:nvSpPr>
        <p:spPr>
          <a:xfrm>
            <a:off x="179512" y="980728"/>
            <a:ext cx="4316288" cy="5616624"/>
          </a:xfrm>
        </p:spPr>
        <p:txBody>
          <a:bodyPr/>
          <a:lstStyle/>
          <a:p>
            <a:pPr marL="0" indent="0">
              <a:buNone/>
            </a:pPr>
            <a:r>
              <a:rPr lang="en-US" sz="2400" b="1" dirty="0" err="1" smtClean="0">
                <a:solidFill>
                  <a:srgbClr val="00B050"/>
                </a:solidFill>
              </a:rPr>
              <a:t>A.Enhancing</a:t>
            </a:r>
            <a:r>
              <a:rPr lang="en-US" sz="2400" b="1" dirty="0" smtClean="0">
                <a:solidFill>
                  <a:srgbClr val="00B050"/>
                </a:solidFill>
              </a:rPr>
              <a:t> Seed production</a:t>
            </a:r>
            <a:r>
              <a:rPr lang="en-US" dirty="0" smtClean="0"/>
              <a:t>:</a:t>
            </a:r>
          </a:p>
          <a:p>
            <a:pPr marL="0" indent="0">
              <a:buNone/>
            </a:pPr>
            <a:r>
              <a:rPr lang="en-US" b="1" dirty="0" smtClean="0">
                <a:solidFill>
                  <a:srgbClr val="0070C0"/>
                </a:solidFill>
              </a:rPr>
              <a:t>1.Construction </a:t>
            </a:r>
            <a:r>
              <a:rPr lang="en-US" b="1" dirty="0">
                <a:solidFill>
                  <a:srgbClr val="0070C0"/>
                </a:solidFill>
              </a:rPr>
              <a:t>of </a:t>
            </a:r>
            <a:r>
              <a:rPr lang="en-US" b="1" dirty="0" smtClean="0">
                <a:solidFill>
                  <a:srgbClr val="0070C0"/>
                </a:solidFill>
              </a:rPr>
              <a:t>fish </a:t>
            </a:r>
            <a:r>
              <a:rPr lang="en-US" b="1" dirty="0">
                <a:solidFill>
                  <a:srgbClr val="0070C0"/>
                </a:solidFill>
              </a:rPr>
              <a:t>seed </a:t>
            </a:r>
            <a:r>
              <a:rPr lang="en-US" b="1" dirty="0" smtClean="0">
                <a:solidFill>
                  <a:srgbClr val="0070C0"/>
                </a:solidFill>
              </a:rPr>
              <a:t>rearing units:</a:t>
            </a:r>
          </a:p>
          <a:p>
            <a:pPr marL="0" indent="0">
              <a:buNone/>
            </a:pPr>
            <a:r>
              <a:rPr lang="en-US" b="1" dirty="0" smtClean="0">
                <a:solidFill>
                  <a:srgbClr val="0070C0"/>
                </a:solidFill>
              </a:rPr>
              <a:t>Units allotted in state:</a:t>
            </a:r>
            <a:r>
              <a:rPr lang="en-US" b="1" dirty="0" smtClean="0">
                <a:solidFill>
                  <a:srgbClr val="FF0000"/>
                </a:solidFill>
              </a:rPr>
              <a:t>200</a:t>
            </a:r>
          </a:p>
          <a:p>
            <a:pPr marL="0" indent="0">
              <a:buNone/>
            </a:pPr>
            <a:r>
              <a:rPr lang="en-US" b="1" dirty="0" smtClean="0">
                <a:solidFill>
                  <a:srgbClr val="0070C0"/>
                </a:solidFill>
              </a:rPr>
              <a:t>Budget:1,500 lakhs</a:t>
            </a:r>
            <a:endParaRPr lang="en-US" b="1" dirty="0">
              <a:solidFill>
                <a:srgbClr val="0070C0"/>
              </a:solidFill>
            </a:endParaRP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endParaRPr lang="en-US" dirty="0"/>
          </a:p>
        </p:txBody>
      </p:sp>
      <p:sp>
        <p:nvSpPr>
          <p:cNvPr id="4" name="Content Placeholder 3"/>
          <p:cNvSpPr>
            <a:spLocks noGrp="1"/>
          </p:cNvSpPr>
          <p:nvPr>
            <p:ph sz="half" idx="2"/>
          </p:nvPr>
        </p:nvSpPr>
        <p:spPr>
          <a:xfrm>
            <a:off x="4648200" y="1124744"/>
            <a:ext cx="4038600" cy="5400600"/>
          </a:xfrm>
        </p:spPr>
        <p:txBody>
          <a:bodyPr/>
          <a:lstStyle/>
          <a:p>
            <a:pPr marL="0" indent="0">
              <a:buNone/>
            </a:pPr>
            <a:r>
              <a:rPr lang="en-US" dirty="0" smtClean="0"/>
              <a:t>2.</a:t>
            </a:r>
            <a:r>
              <a:rPr lang="en-US" b="1" dirty="0" smtClean="0">
                <a:solidFill>
                  <a:srgbClr val="FFC000"/>
                </a:solidFill>
              </a:rPr>
              <a:t>Captive rearing ponds:</a:t>
            </a:r>
          </a:p>
          <a:p>
            <a:pPr marL="0" indent="0">
              <a:buNone/>
            </a:pPr>
            <a:r>
              <a:rPr lang="en-US" b="1" dirty="0" smtClean="0">
                <a:solidFill>
                  <a:schemeClr val="accent2"/>
                </a:solidFill>
              </a:rPr>
              <a:t>Units :1150</a:t>
            </a:r>
          </a:p>
          <a:p>
            <a:pPr marL="0" indent="0">
              <a:buNone/>
            </a:pPr>
            <a:r>
              <a:rPr lang="en-US" b="1" dirty="0" smtClean="0">
                <a:solidFill>
                  <a:srgbClr val="92D050"/>
                </a:solidFill>
              </a:rPr>
              <a:t>Budget:8,625 lakhs</a:t>
            </a:r>
          </a:p>
          <a:p>
            <a:pPr marL="0" indent="0">
              <a:buNone/>
            </a:pPr>
            <a:endParaRPr lang="en-US" b="1" dirty="0">
              <a:solidFill>
                <a:srgbClr val="92D050"/>
              </a:solidFill>
            </a:endParaRPr>
          </a:p>
        </p:txBody>
      </p:sp>
      <p:pic>
        <p:nvPicPr>
          <p:cNvPr id="4099" name="Picture 3" descr="C:\Users\Shanku\Desktop\friday fresh\rearing uni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3429000"/>
            <a:ext cx="4248472" cy="33123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Shanku\Desktop\friday fresh\reaer mal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429000"/>
            <a:ext cx="4032448" cy="33123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60843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74638"/>
            <a:ext cx="5256584" cy="850106"/>
          </a:xfrm>
        </p:spPr>
        <p:txBody>
          <a:bodyPr/>
          <a:lstStyle/>
          <a:p>
            <a:r>
              <a:rPr lang="en-US" b="1" dirty="0" smtClean="0">
                <a:solidFill>
                  <a:srgbClr val="00B050"/>
                </a:solidFill>
              </a:rPr>
              <a:t>Components…</a:t>
            </a:r>
            <a:endParaRPr lang="en-US" b="1" dirty="0">
              <a:solidFill>
                <a:srgbClr val="00B050"/>
              </a:solidFill>
            </a:endParaRPr>
          </a:p>
        </p:txBody>
      </p:sp>
      <p:sp>
        <p:nvSpPr>
          <p:cNvPr id="3" name="Content Placeholder 2"/>
          <p:cNvSpPr>
            <a:spLocks noGrp="1"/>
          </p:cNvSpPr>
          <p:nvPr>
            <p:ph sz="half" idx="1"/>
          </p:nvPr>
        </p:nvSpPr>
        <p:spPr>
          <a:xfrm>
            <a:off x="457200" y="1268760"/>
            <a:ext cx="4038600" cy="5112568"/>
          </a:xfrm>
        </p:spPr>
        <p:txBody>
          <a:bodyPr/>
          <a:lstStyle/>
          <a:p>
            <a:r>
              <a:rPr lang="en-US" b="1" dirty="0" smtClean="0">
                <a:solidFill>
                  <a:srgbClr val="00B0F0"/>
                </a:solidFill>
              </a:rPr>
              <a:t>3.Pen culture:</a:t>
            </a:r>
          </a:p>
          <a:p>
            <a:r>
              <a:rPr lang="en-US" b="1" dirty="0" smtClean="0">
                <a:solidFill>
                  <a:srgbClr val="00B0F0"/>
                </a:solidFill>
              </a:rPr>
              <a:t>Units alloted:200</a:t>
            </a:r>
          </a:p>
          <a:p>
            <a:r>
              <a:rPr lang="en-US" b="1" dirty="0" smtClean="0">
                <a:solidFill>
                  <a:srgbClr val="0070C0"/>
                </a:solidFill>
              </a:rPr>
              <a:t>Budget :100 lakhs</a:t>
            </a:r>
          </a:p>
          <a:p>
            <a:endParaRPr lang="en-US" b="1" dirty="0">
              <a:solidFill>
                <a:srgbClr val="0070C0"/>
              </a:solidFill>
            </a:endParaRPr>
          </a:p>
        </p:txBody>
      </p:sp>
      <p:sp>
        <p:nvSpPr>
          <p:cNvPr id="4" name="Content Placeholder 3"/>
          <p:cNvSpPr>
            <a:spLocks noGrp="1"/>
          </p:cNvSpPr>
          <p:nvPr>
            <p:ph sz="half" idx="2"/>
          </p:nvPr>
        </p:nvSpPr>
        <p:spPr>
          <a:xfrm>
            <a:off x="4648200" y="1124744"/>
            <a:ext cx="4038600" cy="5400600"/>
          </a:xfrm>
        </p:spPr>
        <p:txBody>
          <a:bodyPr/>
          <a:lstStyle/>
          <a:p>
            <a:pPr marL="0" indent="0">
              <a:buNone/>
            </a:pPr>
            <a:r>
              <a:rPr lang="en-US" b="1" dirty="0" smtClean="0">
                <a:solidFill>
                  <a:schemeClr val="accent6">
                    <a:lumMod val="50000"/>
                  </a:schemeClr>
                </a:solidFill>
              </a:rPr>
              <a:t>B. Enhancing fish production:</a:t>
            </a:r>
          </a:p>
          <a:p>
            <a:pPr marL="0" indent="0">
              <a:buNone/>
            </a:pPr>
            <a:r>
              <a:rPr lang="en-US" b="1" dirty="0" smtClean="0">
                <a:solidFill>
                  <a:schemeClr val="tx2"/>
                </a:solidFill>
              </a:rPr>
              <a:t>4.Construction of new fish ponds:</a:t>
            </a:r>
          </a:p>
          <a:p>
            <a:pPr marL="0" indent="0">
              <a:buNone/>
            </a:pPr>
            <a:r>
              <a:rPr lang="en-US" b="1" dirty="0" smtClean="0">
                <a:solidFill>
                  <a:srgbClr val="00B050"/>
                </a:solidFill>
              </a:rPr>
              <a:t>Units:400</a:t>
            </a:r>
          </a:p>
          <a:p>
            <a:pPr marL="0" indent="0">
              <a:buNone/>
            </a:pPr>
            <a:r>
              <a:rPr lang="en-US" b="1" dirty="0" smtClean="0">
                <a:solidFill>
                  <a:srgbClr val="C00000"/>
                </a:solidFill>
              </a:rPr>
              <a:t>Budget:3,400.0 lakhs</a:t>
            </a:r>
          </a:p>
          <a:p>
            <a:pPr marL="0" indent="0">
              <a:buNone/>
            </a:pPr>
            <a:endParaRPr lang="en-US" b="1" dirty="0">
              <a:solidFill>
                <a:schemeClr val="tx2"/>
              </a:solidFill>
            </a:endParaRPr>
          </a:p>
        </p:txBody>
      </p:sp>
      <p:pic>
        <p:nvPicPr>
          <p:cNvPr id="5122" name="Picture 2" descr="C:\Users\Shanku\Desktop\friday fresh\p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212976"/>
            <a:ext cx="4104456" cy="338437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Shanku\Desktop\ifds monday\new p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4005064"/>
            <a:ext cx="4248472" cy="273630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24563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50000"/>
                  </a:schemeClr>
                </a:solidFill>
              </a:rPr>
              <a:t>Continue…</a:t>
            </a:r>
            <a:endParaRPr lang="en-US" b="1" dirty="0">
              <a:solidFill>
                <a:schemeClr val="accent2">
                  <a:lumMod val="50000"/>
                </a:schemeClr>
              </a:solidFill>
            </a:endParaRPr>
          </a:p>
        </p:txBody>
      </p:sp>
      <p:sp>
        <p:nvSpPr>
          <p:cNvPr id="3" name="Content Placeholder 2"/>
          <p:cNvSpPr>
            <a:spLocks noGrp="1"/>
          </p:cNvSpPr>
          <p:nvPr>
            <p:ph sz="half" idx="1"/>
          </p:nvPr>
        </p:nvSpPr>
        <p:spPr/>
        <p:txBody>
          <a:bodyPr/>
          <a:lstStyle/>
          <a:p>
            <a:r>
              <a:rPr lang="en-US" b="1" dirty="0" smtClean="0">
                <a:solidFill>
                  <a:srgbClr val="C00000"/>
                </a:solidFill>
              </a:rPr>
              <a:t>5. </a:t>
            </a:r>
            <a:r>
              <a:rPr lang="en-US" b="1" dirty="0">
                <a:solidFill>
                  <a:srgbClr val="C00000"/>
                </a:solidFill>
              </a:rPr>
              <a:t>I</a:t>
            </a:r>
            <a:r>
              <a:rPr lang="en-US" b="1" dirty="0" smtClean="0">
                <a:solidFill>
                  <a:srgbClr val="C00000"/>
                </a:solidFill>
              </a:rPr>
              <a:t>ntegrated Development of Reservoir fisheries:</a:t>
            </a:r>
          </a:p>
          <a:p>
            <a:r>
              <a:rPr lang="en-US" b="1" dirty="0" smtClean="0">
                <a:solidFill>
                  <a:srgbClr val="00B050"/>
                </a:solidFill>
              </a:rPr>
              <a:t>Units:30</a:t>
            </a:r>
          </a:p>
          <a:p>
            <a:r>
              <a:rPr lang="en-US" b="1" dirty="0" smtClean="0">
                <a:solidFill>
                  <a:srgbClr val="00B050"/>
                </a:solidFill>
              </a:rPr>
              <a:t>Budegt:6000.0 lakhs</a:t>
            </a:r>
            <a:endParaRPr lang="en-US" b="1" dirty="0">
              <a:solidFill>
                <a:srgbClr val="00B050"/>
              </a:solidFill>
            </a:endParaRPr>
          </a:p>
        </p:txBody>
      </p:sp>
      <p:sp>
        <p:nvSpPr>
          <p:cNvPr id="4" name="Content Placeholder 3"/>
          <p:cNvSpPr>
            <a:spLocks noGrp="1"/>
          </p:cNvSpPr>
          <p:nvPr>
            <p:ph sz="half" idx="2"/>
          </p:nvPr>
        </p:nvSpPr>
        <p:spPr/>
        <p:txBody>
          <a:bodyPr/>
          <a:lstStyle/>
          <a:p>
            <a:pPr marL="0" indent="0">
              <a:buNone/>
            </a:pPr>
            <a:r>
              <a:rPr lang="en-US" b="1" dirty="0" smtClean="0">
                <a:solidFill>
                  <a:srgbClr val="C00000"/>
                </a:solidFill>
              </a:rPr>
              <a:t>C. Harvesting support:</a:t>
            </a:r>
          </a:p>
          <a:p>
            <a:pPr marL="0" indent="0">
              <a:buNone/>
            </a:pPr>
            <a:r>
              <a:rPr lang="en-US" b="1" dirty="0" smtClean="0">
                <a:solidFill>
                  <a:srgbClr val="FFC000"/>
                </a:solidFill>
              </a:rPr>
              <a:t>6.Crafts and nets</a:t>
            </a:r>
          </a:p>
          <a:p>
            <a:pPr marL="0" indent="0">
              <a:buNone/>
            </a:pPr>
            <a:r>
              <a:rPr lang="en-US" b="1" dirty="0" smtClean="0">
                <a:solidFill>
                  <a:srgbClr val="C00000"/>
                </a:solidFill>
              </a:rPr>
              <a:t>Units:20000</a:t>
            </a:r>
          </a:p>
          <a:p>
            <a:pPr marL="0" indent="0">
              <a:buNone/>
            </a:pPr>
            <a:r>
              <a:rPr lang="en-US" b="1" dirty="0" smtClean="0">
                <a:solidFill>
                  <a:schemeClr val="accent4">
                    <a:lumMod val="50000"/>
                  </a:schemeClr>
                </a:solidFill>
              </a:rPr>
              <a:t>Budget:4,000.0 lakhs</a:t>
            </a:r>
            <a:endParaRPr lang="en-US" b="1" dirty="0">
              <a:solidFill>
                <a:schemeClr val="accent4">
                  <a:lumMod val="50000"/>
                </a:schemeClr>
              </a:solidFill>
            </a:endParaRPr>
          </a:p>
        </p:txBody>
      </p:sp>
      <p:pic>
        <p:nvPicPr>
          <p:cNvPr id="6146" name="Picture 2" descr="C:\Users\Shanku\Desktop\monday cs\download (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3573016"/>
            <a:ext cx="4176464" cy="288032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Shanku\Desktop\friday fresh\padav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645024"/>
            <a:ext cx="2880320" cy="280831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Shanku\Desktop\ifds monday\val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596333" y="3645024"/>
            <a:ext cx="1440159" cy="2808312"/>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Shanku\Desktop\ifds monday\atla fi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188640"/>
            <a:ext cx="2952328" cy="1296144"/>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Users\Shanku\Desktop\cs images\cast net.jf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152" y="188640"/>
            <a:ext cx="2952328" cy="129614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4282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8"/>
            <a:ext cx="8219256" cy="1143000"/>
          </a:xfrm>
        </p:spPr>
        <p:txBody>
          <a:bodyPr>
            <a:normAutofit/>
          </a:bodyPr>
          <a:lstStyle/>
          <a:p>
            <a:r>
              <a:rPr lang="en-US" sz="2800" b="1" dirty="0" smtClean="0">
                <a:solidFill>
                  <a:srgbClr val="0070C0"/>
                </a:solidFill>
              </a:rPr>
              <a:t>Marketing support </a:t>
            </a:r>
            <a:endParaRPr lang="en-US" sz="2800" b="1" dirty="0">
              <a:solidFill>
                <a:srgbClr val="0070C0"/>
              </a:solidFill>
            </a:endParaRPr>
          </a:p>
        </p:txBody>
      </p:sp>
      <p:sp>
        <p:nvSpPr>
          <p:cNvPr id="3" name="Content Placeholder 2"/>
          <p:cNvSpPr>
            <a:spLocks noGrp="1"/>
          </p:cNvSpPr>
          <p:nvPr>
            <p:ph sz="half" idx="1"/>
          </p:nvPr>
        </p:nvSpPr>
        <p:spPr/>
        <p:txBody>
          <a:bodyPr/>
          <a:lstStyle/>
          <a:p>
            <a:r>
              <a:rPr lang="en-US" b="1" dirty="0" smtClean="0">
                <a:solidFill>
                  <a:srgbClr val="00B0F0"/>
                </a:solidFill>
              </a:rPr>
              <a:t>7.Plastic fish crates:</a:t>
            </a:r>
          </a:p>
          <a:p>
            <a:r>
              <a:rPr lang="en-US" b="1" dirty="0" smtClean="0">
                <a:solidFill>
                  <a:srgbClr val="00B0F0"/>
                </a:solidFill>
              </a:rPr>
              <a:t>Units:25000</a:t>
            </a:r>
          </a:p>
          <a:p>
            <a:r>
              <a:rPr lang="en-US" b="1" dirty="0" smtClean="0">
                <a:solidFill>
                  <a:srgbClr val="00B050"/>
                </a:solidFill>
              </a:rPr>
              <a:t>Budget:1000.0 lakhs :</a:t>
            </a:r>
          </a:p>
          <a:p>
            <a:endParaRPr lang="en-US" b="1" dirty="0">
              <a:solidFill>
                <a:srgbClr val="00B0F0"/>
              </a:solidFill>
            </a:endParaRPr>
          </a:p>
        </p:txBody>
      </p:sp>
      <p:sp>
        <p:nvSpPr>
          <p:cNvPr id="4" name="Content Placeholder 3"/>
          <p:cNvSpPr>
            <a:spLocks noGrp="1"/>
          </p:cNvSpPr>
          <p:nvPr>
            <p:ph sz="half" idx="2"/>
          </p:nvPr>
        </p:nvSpPr>
        <p:spPr/>
        <p:txBody>
          <a:bodyPr/>
          <a:lstStyle/>
          <a:p>
            <a:r>
              <a:rPr lang="en-US" b="1" dirty="0" smtClean="0">
                <a:solidFill>
                  <a:schemeClr val="tx2">
                    <a:lumMod val="50000"/>
                  </a:schemeClr>
                </a:solidFill>
              </a:rPr>
              <a:t>8. Portable fish vending kiosks:</a:t>
            </a:r>
          </a:p>
          <a:p>
            <a:r>
              <a:rPr lang="en-US" b="1" dirty="0" smtClean="0">
                <a:solidFill>
                  <a:srgbClr val="00B050"/>
                </a:solidFill>
              </a:rPr>
              <a:t>Units :4000</a:t>
            </a:r>
          </a:p>
          <a:p>
            <a:r>
              <a:rPr lang="en-US" b="1" dirty="0" smtClean="0">
                <a:solidFill>
                  <a:schemeClr val="tx2">
                    <a:lumMod val="50000"/>
                  </a:schemeClr>
                </a:solidFill>
              </a:rPr>
              <a:t>Budget:800.0 lakhs</a:t>
            </a:r>
            <a:endParaRPr lang="en-US" b="1" dirty="0">
              <a:solidFill>
                <a:schemeClr val="tx2">
                  <a:lumMod val="50000"/>
                </a:schemeClr>
              </a:solidFill>
            </a:endParaRPr>
          </a:p>
        </p:txBody>
      </p:sp>
      <p:pic>
        <p:nvPicPr>
          <p:cNvPr id="7170" name="Picture 2" descr="C:\Users\Shanku\Desktop\friday fresh\ice dabb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832" y="3429000"/>
            <a:ext cx="3384376" cy="324036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Shanku\Desktop\cs images\Portable-kiosk-for-fishermen-793x76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3" y="3645024"/>
            <a:ext cx="4032449" cy="288032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Shanku\Desktop\ifds monday\crct machin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44624"/>
            <a:ext cx="2520280" cy="1368152"/>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C:\Users\Shanku\Desktop\ifds monday\gunju mall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95131" y="44624"/>
            <a:ext cx="1863093"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1816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schemeClr>
                </a:solidFill>
              </a:rPr>
              <a:t>Components …</a:t>
            </a:r>
            <a:endParaRPr lang="en-US" b="1" dirty="0">
              <a:solidFill>
                <a:schemeClr val="accent2">
                  <a:lumMod val="75000"/>
                </a:schemeClr>
              </a:solidFill>
            </a:endParaRPr>
          </a:p>
        </p:txBody>
      </p:sp>
      <p:sp>
        <p:nvSpPr>
          <p:cNvPr id="3" name="Content Placeholder 2"/>
          <p:cNvSpPr>
            <a:spLocks noGrp="1"/>
          </p:cNvSpPr>
          <p:nvPr>
            <p:ph sz="half" idx="1"/>
          </p:nvPr>
        </p:nvSpPr>
        <p:spPr/>
        <p:txBody>
          <a:bodyPr/>
          <a:lstStyle/>
          <a:p>
            <a:r>
              <a:rPr lang="en-US" b="1" dirty="0" smtClean="0">
                <a:solidFill>
                  <a:srgbClr val="C00000"/>
                </a:solidFill>
              </a:rPr>
              <a:t>9.Mobile fish outlets:</a:t>
            </a:r>
          </a:p>
          <a:p>
            <a:r>
              <a:rPr lang="en-US" b="1" dirty="0" smtClean="0">
                <a:solidFill>
                  <a:schemeClr val="accent6"/>
                </a:solidFill>
              </a:rPr>
              <a:t>Units :100</a:t>
            </a:r>
          </a:p>
          <a:p>
            <a:r>
              <a:rPr lang="en-US" b="1" dirty="0" smtClean="0">
                <a:solidFill>
                  <a:schemeClr val="accent1"/>
                </a:solidFill>
              </a:rPr>
              <a:t>Budget:1510.0 lakhs</a:t>
            </a:r>
          </a:p>
          <a:p>
            <a:endParaRPr lang="en-US" b="1" dirty="0">
              <a:solidFill>
                <a:schemeClr val="accent1"/>
              </a:solidFill>
            </a:endParaRPr>
          </a:p>
        </p:txBody>
      </p:sp>
      <p:sp>
        <p:nvSpPr>
          <p:cNvPr id="4" name="Content Placeholder 3"/>
          <p:cNvSpPr>
            <a:spLocks noGrp="1"/>
          </p:cNvSpPr>
          <p:nvPr>
            <p:ph sz="half" idx="2"/>
          </p:nvPr>
        </p:nvSpPr>
        <p:spPr/>
        <p:txBody>
          <a:bodyPr/>
          <a:lstStyle/>
          <a:p>
            <a:r>
              <a:rPr lang="en-US" b="1" dirty="0" smtClean="0">
                <a:solidFill>
                  <a:srgbClr val="0070C0"/>
                </a:solidFill>
              </a:rPr>
              <a:t>10.vending unit with moped:</a:t>
            </a:r>
          </a:p>
          <a:p>
            <a:r>
              <a:rPr lang="en-US" b="1" dirty="0" smtClean="0">
                <a:solidFill>
                  <a:srgbClr val="0070C0"/>
                </a:solidFill>
              </a:rPr>
              <a:t>Units:50000</a:t>
            </a:r>
          </a:p>
          <a:p>
            <a:r>
              <a:rPr lang="en-US" b="1" dirty="0" smtClean="0">
                <a:solidFill>
                  <a:schemeClr val="accent2"/>
                </a:solidFill>
              </a:rPr>
              <a:t>Budget:25,000.0 lakhs</a:t>
            </a:r>
            <a:endParaRPr lang="en-US" b="1" dirty="0">
              <a:solidFill>
                <a:schemeClr val="accent2"/>
              </a:solidFill>
            </a:endParaRPr>
          </a:p>
        </p:txBody>
      </p:sp>
      <p:pic>
        <p:nvPicPr>
          <p:cNvPr id="8194" name="Picture 2" descr="C:\Users\Shanku\Desktop\cs images\truck.jf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140968"/>
            <a:ext cx="3744416" cy="2671737"/>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Shanku\Desktop\cs images\moped.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573016"/>
            <a:ext cx="3744416" cy="223968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Shanku\Desktop\monday cs\Animal Husbandry Dairy Development and Fisheries Department-Annual-Report-2018-1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733425"/>
            <a:ext cx="1872208" cy="751359"/>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C:\Users\Shanku\Desktop\cs images\ae17df646fb85b09fc80e3a7812f487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4208" y="332656"/>
            <a:ext cx="2232248" cy="9361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50532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solidFill>
                  <a:srgbClr val="00B0F0"/>
                </a:solidFill>
              </a:rPr>
              <a:t>M</a:t>
            </a:r>
            <a:r>
              <a:rPr lang="en-US" sz="2400" b="1" dirty="0" smtClean="0">
                <a:solidFill>
                  <a:srgbClr val="00B0F0"/>
                </a:solidFill>
              </a:rPr>
              <a:t>arketing &amp;Transport </a:t>
            </a:r>
            <a:endParaRPr lang="en-US" sz="2400" b="1" dirty="0">
              <a:solidFill>
                <a:srgbClr val="00B0F0"/>
              </a:solidFill>
            </a:endParaRPr>
          </a:p>
        </p:txBody>
      </p:sp>
      <p:sp>
        <p:nvSpPr>
          <p:cNvPr id="3" name="Content Placeholder 2"/>
          <p:cNvSpPr>
            <a:spLocks noGrp="1"/>
          </p:cNvSpPr>
          <p:nvPr>
            <p:ph sz="half" idx="1"/>
          </p:nvPr>
        </p:nvSpPr>
        <p:spPr/>
        <p:txBody>
          <a:bodyPr/>
          <a:lstStyle/>
          <a:p>
            <a:r>
              <a:rPr lang="en-US" b="1" dirty="0" smtClean="0">
                <a:solidFill>
                  <a:schemeClr val="accent4"/>
                </a:solidFill>
              </a:rPr>
              <a:t>11.Vending unit with Luggage Auto:</a:t>
            </a:r>
          </a:p>
          <a:p>
            <a:r>
              <a:rPr lang="en-US" b="1" dirty="0" smtClean="0">
                <a:solidFill>
                  <a:srgbClr val="00B050"/>
                </a:solidFill>
              </a:rPr>
              <a:t>Units:1000</a:t>
            </a:r>
          </a:p>
          <a:p>
            <a:r>
              <a:rPr lang="en-US" b="1" dirty="0" smtClean="0">
                <a:solidFill>
                  <a:srgbClr val="FF0000"/>
                </a:solidFill>
              </a:rPr>
              <a:t>Budget:5.000.0 lakhs</a:t>
            </a:r>
            <a:endParaRPr lang="en-US" b="1" dirty="0">
              <a:solidFill>
                <a:srgbClr val="FF0000"/>
              </a:solidFill>
            </a:endParaRPr>
          </a:p>
        </p:txBody>
      </p:sp>
      <p:sp>
        <p:nvSpPr>
          <p:cNvPr id="4" name="Content Placeholder 3"/>
          <p:cNvSpPr>
            <a:spLocks noGrp="1"/>
          </p:cNvSpPr>
          <p:nvPr>
            <p:ph sz="half" idx="2"/>
          </p:nvPr>
        </p:nvSpPr>
        <p:spPr/>
        <p:txBody>
          <a:bodyPr/>
          <a:lstStyle/>
          <a:p>
            <a:r>
              <a:rPr lang="en-US" b="1" dirty="0" smtClean="0">
                <a:solidFill>
                  <a:schemeClr val="accent1"/>
                </a:solidFill>
              </a:rPr>
              <a:t>12.Hygienic transport vehicle:</a:t>
            </a:r>
          </a:p>
          <a:p>
            <a:r>
              <a:rPr lang="en-US" b="1" dirty="0" smtClean="0">
                <a:solidFill>
                  <a:schemeClr val="accent1"/>
                </a:solidFill>
              </a:rPr>
              <a:t>Units:200</a:t>
            </a:r>
          </a:p>
          <a:p>
            <a:r>
              <a:rPr lang="en-US" b="1" dirty="0" smtClean="0">
                <a:solidFill>
                  <a:schemeClr val="accent2"/>
                </a:solidFill>
              </a:rPr>
              <a:t>Budget:2,000. lakhs</a:t>
            </a:r>
            <a:endParaRPr lang="en-US" b="1" dirty="0">
              <a:solidFill>
                <a:schemeClr val="accent2"/>
              </a:solidFill>
            </a:endParaRPr>
          </a:p>
        </p:txBody>
      </p:sp>
      <p:pic>
        <p:nvPicPr>
          <p:cNvPr id="9218" name="Picture 2" descr="C:\Users\Shanku\Desktop\cs images\tata.jf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717032"/>
            <a:ext cx="4320480" cy="2952328"/>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Shanku\Desktop\friday fresh\hygienic vehic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717032"/>
            <a:ext cx="4176464" cy="295232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Shanku\Desktop\monday cs\3822_TS_Fish_Product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512" y="188641"/>
            <a:ext cx="2160240" cy="1440159"/>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descr="C:\Users\Shanku\Desktop\monday cs\fish.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56176" y="188641"/>
            <a:ext cx="1656184" cy="115212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8014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b="1" dirty="0">
              <a:solidFill>
                <a:schemeClr val="accent2">
                  <a:lumMod val="75000"/>
                </a:schemeClr>
              </a:solidFill>
            </a:endParaRPr>
          </a:p>
        </p:txBody>
      </p:sp>
      <p:sp>
        <p:nvSpPr>
          <p:cNvPr id="3" name="Content Placeholder 2"/>
          <p:cNvSpPr>
            <a:spLocks noGrp="1"/>
          </p:cNvSpPr>
          <p:nvPr>
            <p:ph idx="1"/>
          </p:nvPr>
        </p:nvSpPr>
        <p:spPr/>
        <p:txBody>
          <a:bodyPr>
            <a:normAutofit fontScale="70000" lnSpcReduction="20000"/>
          </a:bodyPr>
          <a:lstStyle/>
          <a:p>
            <a:r>
              <a:rPr lang="en-US" b="1" dirty="0" smtClean="0">
                <a:solidFill>
                  <a:schemeClr val="tx2">
                    <a:lumMod val="60000"/>
                    <a:lumOff val="40000"/>
                  </a:schemeClr>
                </a:solidFill>
              </a:rPr>
              <a:t>Telangana is  a inland state with about 5.73lakh ha</a:t>
            </a:r>
            <a:r>
              <a:rPr lang="en-US" b="1" dirty="0">
                <a:solidFill>
                  <a:schemeClr val="tx2">
                    <a:lumMod val="60000"/>
                    <a:lumOff val="40000"/>
                  </a:schemeClr>
                </a:solidFill>
              </a:rPr>
              <a:t> </a:t>
            </a:r>
            <a:r>
              <a:rPr lang="en-US" b="1" dirty="0" smtClean="0">
                <a:solidFill>
                  <a:schemeClr val="tx2">
                    <a:lumMod val="60000"/>
                    <a:lumOff val="40000"/>
                  </a:schemeClr>
                </a:solidFill>
              </a:rPr>
              <a:t>wsa .It stands 3</a:t>
            </a:r>
            <a:r>
              <a:rPr lang="en-US" b="1" baseline="30000" dirty="0" smtClean="0">
                <a:solidFill>
                  <a:schemeClr val="tx2">
                    <a:lumMod val="60000"/>
                    <a:lumOff val="40000"/>
                  </a:schemeClr>
                </a:solidFill>
              </a:rPr>
              <a:t>rd</a:t>
            </a:r>
            <a:r>
              <a:rPr lang="en-US" b="1" dirty="0" smtClean="0">
                <a:solidFill>
                  <a:schemeClr val="tx2">
                    <a:lumMod val="60000"/>
                    <a:lumOff val="40000"/>
                  </a:schemeClr>
                </a:solidFill>
              </a:rPr>
              <a:t> in wsa &amp;6</a:t>
            </a:r>
            <a:r>
              <a:rPr lang="en-US" b="1" baseline="30000" dirty="0" smtClean="0">
                <a:solidFill>
                  <a:schemeClr val="tx2">
                    <a:lumMod val="60000"/>
                    <a:lumOff val="40000"/>
                  </a:schemeClr>
                </a:solidFill>
              </a:rPr>
              <a:t>th</a:t>
            </a:r>
            <a:r>
              <a:rPr lang="en-US" b="1" dirty="0" smtClean="0">
                <a:solidFill>
                  <a:schemeClr val="tx2">
                    <a:lumMod val="60000"/>
                    <a:lumOff val="40000"/>
                  </a:schemeClr>
                </a:solidFill>
              </a:rPr>
              <a:t> in inland fish production.3.5 lakh tonnes fish production in 2018</a:t>
            </a:r>
          </a:p>
          <a:p>
            <a:r>
              <a:rPr lang="en-US" b="1" dirty="0" smtClean="0">
                <a:solidFill>
                  <a:schemeClr val="accent2"/>
                </a:solidFill>
              </a:rPr>
              <a:t>It has been observed that there is a tremendous increase in fisheries sector in terms of production, consumption &amp;marketing  from past five years.</a:t>
            </a:r>
          </a:p>
          <a:p>
            <a:r>
              <a:rPr lang="en-US" b="1" dirty="0" smtClean="0">
                <a:solidFill>
                  <a:srgbClr val="7030A0"/>
                </a:solidFill>
              </a:rPr>
              <a:t>By implementation of </a:t>
            </a:r>
            <a:r>
              <a:rPr lang="en-US" b="1" dirty="0" smtClean="0">
                <a:solidFill>
                  <a:srgbClr val="00B050"/>
                </a:solidFill>
              </a:rPr>
              <a:t>IFDS</a:t>
            </a:r>
            <a:r>
              <a:rPr lang="en-US" b="1" dirty="0" smtClean="0">
                <a:solidFill>
                  <a:srgbClr val="7030A0"/>
                </a:solidFill>
              </a:rPr>
              <a:t> and </a:t>
            </a:r>
            <a:r>
              <a:rPr lang="en-US" b="1" dirty="0" smtClean="0">
                <a:solidFill>
                  <a:srgbClr val="00B0F0"/>
                </a:solidFill>
              </a:rPr>
              <a:t>BLUE REVOLUTION  </a:t>
            </a:r>
            <a:r>
              <a:rPr lang="en-US" b="1" dirty="0" smtClean="0">
                <a:solidFill>
                  <a:srgbClr val="7030A0"/>
                </a:solidFill>
              </a:rPr>
              <a:t>welfare schemes to fish farmers a holistic development of the sector has been observed by  free supply  of fish seed and other components which improve the socio-economic and livelihood status fish farmers in Telangana state.</a:t>
            </a:r>
          </a:p>
          <a:p>
            <a:r>
              <a:rPr lang="en-US" b="1" dirty="0" smtClean="0">
                <a:solidFill>
                  <a:schemeClr val="accent2"/>
                </a:solidFill>
              </a:rPr>
              <a:t>Fish production in the state is estimated to be </a:t>
            </a:r>
            <a:r>
              <a:rPr lang="en-US" b="1" dirty="0" smtClean="0">
                <a:solidFill>
                  <a:srgbClr val="00B050"/>
                </a:solidFill>
              </a:rPr>
              <a:t>195,000 (MT) </a:t>
            </a:r>
            <a:r>
              <a:rPr lang="en-US" b="1" dirty="0" smtClean="0">
                <a:solidFill>
                  <a:schemeClr val="accent2"/>
                </a:solidFill>
              </a:rPr>
              <a:t>in 2016-2017 ,at present 2018-19 its crossed</a:t>
            </a:r>
            <a:r>
              <a:rPr lang="en-US" b="1" dirty="0" smtClean="0">
                <a:solidFill>
                  <a:srgbClr val="FF0000"/>
                </a:solidFill>
              </a:rPr>
              <a:t> 3.5 </a:t>
            </a:r>
            <a:r>
              <a:rPr lang="en-US" b="1" dirty="0" smtClean="0">
                <a:solidFill>
                  <a:schemeClr val="accent2"/>
                </a:solidFill>
              </a:rPr>
              <a:t>lakh tonnes by 2020 its estimated to be </a:t>
            </a:r>
            <a:r>
              <a:rPr lang="en-US" b="1" dirty="0" smtClean="0">
                <a:solidFill>
                  <a:schemeClr val="accent4"/>
                </a:solidFill>
              </a:rPr>
              <a:t>4</a:t>
            </a:r>
            <a:r>
              <a:rPr lang="en-US" b="1" dirty="0" smtClean="0">
                <a:solidFill>
                  <a:schemeClr val="accent2"/>
                </a:solidFill>
              </a:rPr>
              <a:t> lakh tonnes in fish production .</a:t>
            </a:r>
          </a:p>
          <a:p>
            <a:endParaRPr lang="en-US" dirty="0" smtClean="0"/>
          </a:p>
          <a:p>
            <a:endParaRPr lang="en-US" dirty="0"/>
          </a:p>
        </p:txBody>
      </p:sp>
      <p:pic>
        <p:nvPicPr>
          <p:cNvPr id="2050" name="Picture 2" descr="C:\Users\LIBRARY\Desktop\q.jpg"/>
          <p:cNvPicPr>
            <a:picLocks noChangeAspect="1" noChangeArrowheads="1"/>
          </p:cNvPicPr>
          <p:nvPr/>
        </p:nvPicPr>
        <p:blipFill>
          <a:blip r:embed="rId2"/>
          <a:srcRect/>
          <a:stretch>
            <a:fillRect/>
          </a:stretch>
        </p:blipFill>
        <p:spPr bwMode="auto">
          <a:xfrm>
            <a:off x="4786314" y="214291"/>
            <a:ext cx="4357686" cy="1071570"/>
          </a:xfrm>
          <a:prstGeom prst="rect">
            <a:avLst/>
          </a:prstGeom>
          <a:noFill/>
        </p:spPr>
      </p:pic>
      <p:pic>
        <p:nvPicPr>
          <p:cNvPr id="2053" name="Picture 5" descr="C:\Users\LIBRARY\Documents\Downloads\why.jpg"/>
          <p:cNvPicPr>
            <a:picLocks noChangeAspect="1" noChangeArrowheads="1"/>
          </p:cNvPicPr>
          <p:nvPr/>
        </p:nvPicPr>
        <p:blipFill>
          <a:blip r:embed="rId3"/>
          <a:srcRect/>
          <a:stretch>
            <a:fillRect/>
          </a:stretch>
        </p:blipFill>
        <p:spPr bwMode="auto">
          <a:xfrm>
            <a:off x="357159" y="0"/>
            <a:ext cx="4929222" cy="1428736"/>
          </a:xfrm>
          <a:prstGeom prst="rect">
            <a:avLst/>
          </a:prstGeom>
          <a:noFill/>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596336" y="0"/>
            <a:ext cx="1152128" cy="112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31928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2">
                    <a:lumMod val="60000"/>
                    <a:lumOff val="40000"/>
                  </a:schemeClr>
                </a:solidFill>
              </a:rPr>
              <a:t>Marketing assistance </a:t>
            </a:r>
            <a:endParaRPr lang="en-US" sz="2400" b="1" dirty="0">
              <a:solidFill>
                <a:schemeClr val="tx2">
                  <a:lumMod val="60000"/>
                  <a:lumOff val="40000"/>
                </a:schemeClr>
              </a:solidFill>
            </a:endParaRPr>
          </a:p>
        </p:txBody>
      </p:sp>
      <p:sp>
        <p:nvSpPr>
          <p:cNvPr id="3" name="Content Placeholder 2"/>
          <p:cNvSpPr>
            <a:spLocks noGrp="1"/>
          </p:cNvSpPr>
          <p:nvPr>
            <p:ph sz="half" idx="1"/>
          </p:nvPr>
        </p:nvSpPr>
        <p:spPr>
          <a:xfrm>
            <a:off x="457200" y="1600200"/>
            <a:ext cx="4038600" cy="5257800"/>
          </a:xfrm>
        </p:spPr>
        <p:txBody>
          <a:bodyPr>
            <a:normAutofit/>
          </a:bodyPr>
          <a:lstStyle/>
          <a:p>
            <a:r>
              <a:rPr lang="en-US" sz="2400" b="1" dirty="0" smtClean="0">
                <a:solidFill>
                  <a:srgbClr val="00B050"/>
                </a:solidFill>
              </a:rPr>
              <a:t>About 74 </a:t>
            </a:r>
            <a:r>
              <a:rPr lang="en-US" sz="2400" b="1" dirty="0" err="1" smtClean="0">
                <a:solidFill>
                  <a:srgbClr val="00B050"/>
                </a:solidFill>
              </a:rPr>
              <a:t>fwcs</a:t>
            </a:r>
            <a:r>
              <a:rPr lang="en-US" sz="2400" b="1" dirty="0" smtClean="0">
                <a:solidFill>
                  <a:srgbClr val="00B050"/>
                </a:solidFill>
              </a:rPr>
              <a:t> are present in </a:t>
            </a:r>
            <a:r>
              <a:rPr lang="en-US" sz="2400" b="1" dirty="0" err="1" smtClean="0">
                <a:solidFill>
                  <a:srgbClr val="00B050"/>
                </a:solidFill>
              </a:rPr>
              <a:t>Telangana</a:t>
            </a:r>
            <a:r>
              <a:rPr lang="en-US" sz="2400" b="1" dirty="0" smtClean="0">
                <a:solidFill>
                  <a:srgbClr val="00B050"/>
                </a:solidFill>
              </a:rPr>
              <a:t> state.</a:t>
            </a:r>
          </a:p>
          <a:p>
            <a:r>
              <a:rPr lang="en-US" sz="2400" b="1" dirty="0" smtClean="0">
                <a:solidFill>
                  <a:schemeClr val="accent2">
                    <a:lumMod val="50000"/>
                  </a:schemeClr>
                </a:solidFill>
              </a:rPr>
              <a:t>Developing marketing sector by constructing  retail and whole sale markets </a:t>
            </a:r>
            <a:r>
              <a:rPr lang="en-US" sz="2400" b="1" dirty="0" smtClean="0"/>
              <a:t>.</a:t>
            </a:r>
          </a:p>
          <a:p>
            <a:r>
              <a:rPr lang="en-US" sz="2400" b="1" dirty="0" smtClean="0">
                <a:solidFill>
                  <a:srgbClr val="C00000"/>
                </a:solidFill>
              </a:rPr>
              <a:t>Revolving fund :800.0 lakhs </a:t>
            </a:r>
            <a:endParaRPr lang="en-US" sz="2400" b="1" dirty="0">
              <a:solidFill>
                <a:srgbClr val="C00000"/>
              </a:solidFill>
            </a:endParaRPr>
          </a:p>
        </p:txBody>
      </p:sp>
      <p:pic>
        <p:nvPicPr>
          <p:cNvPr id="10242" name="Picture 2" descr="C:\Users\Shanku\Desktop\friday fresh\avva marke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365104"/>
            <a:ext cx="4176464" cy="2376264"/>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Shanku\Desktop\ifds monday\RETAIL MARKET.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8200" y="1556792"/>
            <a:ext cx="4038600" cy="5184577"/>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C:\Users\Shanku\Desktop\friday fresh\marke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260648"/>
            <a:ext cx="2664296" cy="129614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Shanku\Desktop\friday fresh\fwcs.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0152" y="116633"/>
            <a:ext cx="1872208" cy="129614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48467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rmAutofit/>
          </a:bodyPr>
          <a:lstStyle/>
          <a:p>
            <a:r>
              <a:rPr lang="en-US" sz="2800" b="1" dirty="0" smtClean="0">
                <a:solidFill>
                  <a:schemeClr val="accent2">
                    <a:lumMod val="75000"/>
                  </a:schemeClr>
                </a:solidFill>
              </a:rPr>
              <a:t>Infrastructure development projects</a:t>
            </a:r>
            <a:endParaRPr lang="en-US" sz="2800" b="1" dirty="0">
              <a:solidFill>
                <a:schemeClr val="accent2">
                  <a:lumMod val="75000"/>
                </a:schemeClr>
              </a:solidFill>
            </a:endParaRPr>
          </a:p>
        </p:txBody>
      </p:sp>
      <p:sp>
        <p:nvSpPr>
          <p:cNvPr id="3" name="Content Placeholder 2"/>
          <p:cNvSpPr>
            <a:spLocks noGrp="1"/>
          </p:cNvSpPr>
          <p:nvPr>
            <p:ph idx="1"/>
          </p:nvPr>
        </p:nvSpPr>
        <p:spPr/>
        <p:txBody>
          <a:bodyPr>
            <a:normAutofit/>
          </a:bodyPr>
          <a:lstStyle/>
          <a:p>
            <a:r>
              <a:rPr lang="en-US" sz="2800" b="1" dirty="0" smtClean="0">
                <a:solidFill>
                  <a:srgbClr val="00B0F0"/>
                </a:solidFill>
              </a:rPr>
              <a:t>Construction of </a:t>
            </a:r>
            <a:r>
              <a:rPr lang="en-US" sz="2800" b="1" dirty="0" smtClean="0">
                <a:solidFill>
                  <a:schemeClr val="tx2"/>
                </a:solidFill>
              </a:rPr>
              <a:t>Retail fish markets </a:t>
            </a:r>
            <a:r>
              <a:rPr lang="en-US" sz="2800" b="1" dirty="0" smtClean="0">
                <a:solidFill>
                  <a:srgbClr val="00B0F0"/>
                </a:solidFill>
              </a:rPr>
              <a:t>:units </a:t>
            </a:r>
            <a:r>
              <a:rPr lang="en-US" sz="2800" b="1" dirty="0" smtClean="0">
                <a:solidFill>
                  <a:schemeClr val="accent6">
                    <a:lumMod val="50000"/>
                  </a:schemeClr>
                </a:solidFill>
              </a:rPr>
              <a:t>250</a:t>
            </a:r>
            <a:r>
              <a:rPr lang="en-US" sz="2800" b="1" dirty="0" smtClean="0">
                <a:solidFill>
                  <a:srgbClr val="00B0F0"/>
                </a:solidFill>
              </a:rPr>
              <a:t>&amp;budget </a:t>
            </a:r>
            <a:r>
              <a:rPr lang="en-US" sz="2800" b="1" dirty="0" smtClean="0">
                <a:solidFill>
                  <a:srgbClr val="FF0000"/>
                </a:solidFill>
              </a:rPr>
              <a:t>2,500.0</a:t>
            </a:r>
            <a:r>
              <a:rPr lang="en-US" sz="2800" b="1" dirty="0" smtClean="0">
                <a:solidFill>
                  <a:srgbClr val="00B0F0"/>
                </a:solidFill>
              </a:rPr>
              <a:t> lakhs </a:t>
            </a:r>
          </a:p>
          <a:p>
            <a:r>
              <a:rPr lang="en-US" sz="2800" b="1" dirty="0" smtClean="0">
                <a:solidFill>
                  <a:srgbClr val="00B050"/>
                </a:solidFill>
              </a:rPr>
              <a:t>Each district about  </a:t>
            </a:r>
            <a:r>
              <a:rPr lang="en-US" sz="2800" b="1" dirty="0" err="1" smtClean="0">
                <a:solidFill>
                  <a:srgbClr val="00B050"/>
                </a:solidFill>
              </a:rPr>
              <a:t>Rs</a:t>
            </a:r>
            <a:r>
              <a:rPr lang="en-US" sz="2800" b="1" dirty="0" smtClean="0">
                <a:solidFill>
                  <a:srgbClr val="00B050"/>
                </a:solidFill>
              </a:rPr>
              <a:t> .10 lakh is allotted for construction </a:t>
            </a:r>
          </a:p>
          <a:p>
            <a:r>
              <a:rPr lang="en-US" sz="2800" b="1" dirty="0" smtClean="0">
                <a:solidFill>
                  <a:srgbClr val="00B050"/>
                </a:solidFill>
              </a:rPr>
              <a:t>Processing plants-SLSC-DPR-Layout –units-4</a:t>
            </a:r>
          </a:p>
          <a:p>
            <a:r>
              <a:rPr lang="en-US" sz="2800" b="1" dirty="0" smtClean="0">
                <a:solidFill>
                  <a:srgbClr val="00B050"/>
                </a:solidFill>
              </a:rPr>
              <a:t>Ice plants(10 ton)-SLSC -DPR-Layout-50 unit</a:t>
            </a:r>
          </a:p>
          <a:p>
            <a:r>
              <a:rPr lang="en-US" sz="2800" b="1" dirty="0" smtClean="0">
                <a:solidFill>
                  <a:srgbClr val="00B050"/>
                </a:solidFill>
              </a:rPr>
              <a:t>Fish feed mills </a:t>
            </a:r>
          </a:p>
          <a:p>
            <a:r>
              <a:rPr lang="en-US" sz="2800" b="1" dirty="0" smtClean="0">
                <a:solidFill>
                  <a:srgbClr val="00B050"/>
                </a:solidFill>
              </a:rPr>
              <a:t>Net mending and putti fabrication units </a:t>
            </a:r>
            <a:endParaRPr lang="en-US" sz="2800" b="1" dirty="0">
              <a:solidFill>
                <a:srgbClr val="00B050"/>
              </a:solidFill>
            </a:endParaRPr>
          </a:p>
        </p:txBody>
      </p:sp>
      <p:pic>
        <p:nvPicPr>
          <p:cNvPr id="3074" name="Picture 2" descr="C:\Users\Shanku\Desktop\friday fresh\ice pla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188641"/>
            <a:ext cx="1702918" cy="122413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Shanku\Desktop\monday cs\download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8641"/>
            <a:ext cx="1584176" cy="122413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Shanku\Desktop\cs images\market.jf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4581128"/>
            <a:ext cx="2016224" cy="1656184"/>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Shanku\Desktop\friday fresh\proces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4328" y="1844824"/>
            <a:ext cx="1558902" cy="23461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33288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Continue..</a:t>
            </a:r>
            <a:endParaRPr lang="en-US" b="1" dirty="0">
              <a:solidFill>
                <a:schemeClr val="accent1"/>
              </a:solidFill>
            </a:endParaRPr>
          </a:p>
        </p:txBody>
      </p:sp>
      <p:sp>
        <p:nvSpPr>
          <p:cNvPr id="3" name="Content Placeholder 2"/>
          <p:cNvSpPr>
            <a:spLocks noGrp="1"/>
          </p:cNvSpPr>
          <p:nvPr>
            <p:ph idx="1"/>
          </p:nvPr>
        </p:nvSpPr>
        <p:spPr/>
        <p:txBody>
          <a:bodyPr/>
          <a:lstStyle/>
          <a:p>
            <a:r>
              <a:rPr lang="en-US" b="1" dirty="0" smtClean="0">
                <a:solidFill>
                  <a:schemeClr val="tx2">
                    <a:lumMod val="60000"/>
                    <a:lumOff val="40000"/>
                  </a:schemeClr>
                </a:solidFill>
              </a:rPr>
              <a:t>Aqua tourism units </a:t>
            </a:r>
          </a:p>
          <a:p>
            <a:r>
              <a:rPr lang="en-US" b="1" dirty="0" smtClean="0">
                <a:solidFill>
                  <a:schemeClr val="accent3">
                    <a:lumMod val="50000"/>
                  </a:schemeClr>
                </a:solidFill>
              </a:rPr>
              <a:t>Establishment of ornamental fish tanks </a:t>
            </a:r>
          </a:p>
          <a:p>
            <a:r>
              <a:rPr lang="en-US" b="1" dirty="0" smtClean="0">
                <a:solidFill>
                  <a:schemeClr val="accent6">
                    <a:lumMod val="50000"/>
                  </a:schemeClr>
                </a:solidFill>
              </a:rPr>
              <a:t>Construction of pellet feed plants </a:t>
            </a:r>
          </a:p>
          <a:p>
            <a:r>
              <a:rPr lang="en-US" b="1" dirty="0" smtClean="0">
                <a:solidFill>
                  <a:schemeClr val="accent6">
                    <a:lumMod val="50000"/>
                  </a:schemeClr>
                </a:solidFill>
              </a:rPr>
              <a:t>Innovative kiosks </a:t>
            </a:r>
            <a:endParaRPr lang="en-US" b="1" dirty="0">
              <a:solidFill>
                <a:schemeClr val="accent6">
                  <a:lumMod val="50000"/>
                </a:schemeClr>
              </a:solidFill>
            </a:endParaRPr>
          </a:p>
        </p:txBody>
      </p:sp>
      <p:pic>
        <p:nvPicPr>
          <p:cNvPr id="5122" name="Picture 2" descr="C:\Users\Shanku\Desktop\friday fresh\feed mi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188640"/>
            <a:ext cx="3168352" cy="144016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Shanku\Desktop\ifds monday\kios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005064"/>
            <a:ext cx="3888432" cy="259228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Shanku\Desktop\friday fresh\Hot-Sale-Fish-Feed-Pellet-Mill%2F%2F0086-137038270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3933056"/>
            <a:ext cx="4104456" cy="2448272"/>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Shanku\Desktop\friday fresh\godusu-narasimh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188640"/>
            <a:ext cx="3096344" cy="144016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Users\Shanku\Desktop\friday fresh\BIRYANI.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264" y="2636912"/>
            <a:ext cx="1800200" cy="129614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86164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Procurement &amp; Fund Flow:</a:t>
            </a:r>
            <a:endParaRPr lang="en-IN" dirty="0"/>
          </a:p>
        </p:txBody>
      </p:sp>
      <p:sp>
        <p:nvSpPr>
          <p:cNvPr id="3" name="Content Placeholder 2"/>
          <p:cNvSpPr>
            <a:spLocks noGrp="1"/>
          </p:cNvSpPr>
          <p:nvPr>
            <p:ph idx="1"/>
          </p:nvPr>
        </p:nvSpPr>
        <p:spPr/>
        <p:txBody>
          <a:bodyPr>
            <a:normAutofit/>
          </a:bodyPr>
          <a:lstStyle/>
          <a:p>
            <a:r>
              <a:rPr lang="en-IN" b="1" dirty="0" smtClean="0"/>
              <a:t> </a:t>
            </a:r>
            <a:r>
              <a:rPr lang="en-IN" b="1" dirty="0" smtClean="0">
                <a:solidFill>
                  <a:schemeClr val="accent2"/>
                </a:solidFill>
              </a:rPr>
              <a:t>A scheme joint account shall be opened to be operated by the District Manager and District Collector. Initially certain amount of funds will be transferred to the scheme joint account for immediate grounding of scheme</a:t>
            </a:r>
            <a:r>
              <a:rPr lang="en-IN" b="1" dirty="0" smtClean="0"/>
              <a:t>.</a:t>
            </a:r>
          </a:p>
          <a:p>
            <a:r>
              <a:rPr lang="en-IN" b="1" dirty="0" smtClean="0"/>
              <a:t> </a:t>
            </a:r>
            <a:r>
              <a:rPr lang="en-IN" b="1" dirty="0" smtClean="0">
                <a:solidFill>
                  <a:srgbClr val="00B050"/>
                </a:solidFill>
              </a:rPr>
              <a:t>Once 80% of the funds already released are utilized, fund request shall be sent to TSFCOF as per requirement</a:t>
            </a:r>
            <a:r>
              <a:rPr lang="en-IN" dirty="0" smtClean="0">
                <a:solidFill>
                  <a:srgbClr val="00B050"/>
                </a:solidFill>
              </a:rPr>
              <a:t>.</a:t>
            </a:r>
          </a:p>
          <a:p>
            <a:pPr marL="0" indent="0">
              <a:buNone/>
            </a:pPr>
            <a:endParaRPr lang="en-IN"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Supply of individual units to beneficiaries:</a:t>
            </a:r>
            <a:endParaRPr lang="en-IN"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fontScale="90000"/>
          </a:bodyPr>
          <a:lstStyle/>
          <a:p>
            <a:r>
              <a:rPr lang="en-US" dirty="0"/>
              <a:t/>
            </a:r>
            <a:br>
              <a:rPr lang="en-US" dirty="0"/>
            </a:br>
            <a:r>
              <a:rPr lang="en-US" b="1" dirty="0"/>
              <a:t>b. </a:t>
            </a:r>
            <a:r>
              <a:rPr lang="en-US" sz="3100" b="1" dirty="0">
                <a:solidFill>
                  <a:srgbClr val="0070C0"/>
                </a:solidFill>
              </a:rPr>
              <a:t>Construction of infrastructure by Government: </a:t>
            </a:r>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8235716"/>
              </p:ext>
            </p:extLst>
          </p:nvPr>
        </p:nvGraphicFramePr>
        <p:xfrm>
          <a:off x="0" y="1124744"/>
          <a:ext cx="91440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13982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 Monitoring: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endParaRPr lang="en-US" dirty="0"/>
          </a:p>
          <a:p>
            <a:r>
              <a:rPr lang="en-US" dirty="0" smtClean="0"/>
              <a:t> </a:t>
            </a:r>
            <a:r>
              <a:rPr lang="en-US" b="1" dirty="0">
                <a:solidFill>
                  <a:schemeClr val="accent6">
                    <a:lumMod val="50000"/>
                  </a:schemeClr>
                </a:solidFill>
              </a:rPr>
              <a:t>At state level, the Managing Director, TSFCOF will coordinate and monitor the scheme as nodal officer. </a:t>
            </a:r>
            <a:endParaRPr lang="en-US" b="1" dirty="0" smtClean="0">
              <a:solidFill>
                <a:schemeClr val="accent6">
                  <a:lumMod val="50000"/>
                </a:schemeClr>
              </a:solidFill>
            </a:endParaRPr>
          </a:p>
          <a:p>
            <a:r>
              <a:rPr lang="en-US" b="1" dirty="0" smtClean="0">
                <a:solidFill>
                  <a:schemeClr val="accent6">
                    <a:lumMod val="50000"/>
                  </a:schemeClr>
                </a:solidFill>
              </a:rPr>
              <a:t>T-</a:t>
            </a:r>
            <a:r>
              <a:rPr lang="en-US" b="1" dirty="0" err="1" smtClean="0">
                <a:solidFill>
                  <a:schemeClr val="accent6">
                    <a:lumMod val="50000"/>
                  </a:schemeClr>
                </a:solidFill>
              </a:rPr>
              <a:t>matysa</a:t>
            </a:r>
            <a:r>
              <a:rPr lang="en-US" b="1" dirty="0" smtClean="0">
                <a:solidFill>
                  <a:schemeClr val="accent6">
                    <a:lumMod val="50000"/>
                  </a:schemeClr>
                </a:solidFill>
              </a:rPr>
              <a:t> website to know ground level activities of components</a:t>
            </a:r>
            <a:endParaRPr lang="en-US" b="1" dirty="0">
              <a:solidFill>
                <a:schemeClr val="accent6">
                  <a:lumMod val="50000"/>
                </a:schemeClr>
              </a:solidFill>
            </a:endParaRPr>
          </a:p>
          <a:p>
            <a:r>
              <a:rPr lang="en-US" b="1" dirty="0" smtClean="0"/>
              <a:t> </a:t>
            </a:r>
            <a:r>
              <a:rPr lang="en-US" b="1" dirty="0" smtClean="0">
                <a:solidFill>
                  <a:srgbClr val="00B050"/>
                </a:solidFill>
              </a:rPr>
              <a:t>Management Information System (MIS) will be put in place in due course of time to monitor the progress of implementation. </a:t>
            </a:r>
          </a:p>
          <a:p>
            <a:endParaRPr lang="en-US" b="1" dirty="0" smtClean="0"/>
          </a:p>
          <a:p>
            <a:r>
              <a:rPr lang="en-US" b="1" dirty="0" smtClean="0">
                <a:solidFill>
                  <a:schemeClr val="accent6">
                    <a:lumMod val="50000"/>
                  </a:schemeClr>
                </a:solidFill>
              </a:rPr>
              <a:t>All </a:t>
            </a:r>
            <a:r>
              <a:rPr lang="en-US" b="1" dirty="0">
                <a:solidFill>
                  <a:schemeClr val="accent6">
                    <a:lumMod val="50000"/>
                  </a:schemeClr>
                </a:solidFill>
              </a:rPr>
              <a:t>measures shall be taken at the district level for ensuring the transparency, accountability and vigilance</a:t>
            </a:r>
            <a:r>
              <a:rPr lang="en-US" b="1" dirty="0"/>
              <a:t>. </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88120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0"/>
            <a:ext cx="5760640" cy="1052736"/>
          </a:xfrm>
        </p:spPr>
        <p:txBody>
          <a:bodyPr>
            <a:noAutofit/>
          </a:bodyPr>
          <a:lstStyle/>
          <a:p>
            <a:r>
              <a:rPr lang="en-US" sz="3600" b="1" dirty="0" smtClean="0">
                <a:solidFill>
                  <a:srgbClr val="00B050"/>
                </a:solidFill>
              </a:rPr>
              <a:t>Grounding survey under IFDS ??</a:t>
            </a:r>
            <a:endParaRPr lang="en-US" sz="3600" b="1" dirty="0">
              <a:solidFill>
                <a:srgbClr val="00B050"/>
              </a:solidFill>
            </a:endParaRPr>
          </a:p>
        </p:txBody>
      </p:sp>
      <p:sp>
        <p:nvSpPr>
          <p:cNvPr id="3" name="Content Placeholder 2"/>
          <p:cNvSpPr>
            <a:spLocks noGrp="1"/>
          </p:cNvSpPr>
          <p:nvPr>
            <p:ph idx="1"/>
          </p:nvPr>
        </p:nvSpPr>
        <p:spPr/>
        <p:txBody>
          <a:bodyPr>
            <a:normAutofit lnSpcReduction="10000"/>
          </a:bodyPr>
          <a:lstStyle/>
          <a:p>
            <a:r>
              <a:rPr lang="en-US" b="1" dirty="0" smtClean="0">
                <a:solidFill>
                  <a:schemeClr val="tx2">
                    <a:lumMod val="60000"/>
                    <a:lumOff val="40000"/>
                  </a:schemeClr>
                </a:solidFill>
              </a:rPr>
              <a:t>Nearly about 42,173 no of vending mopeds </a:t>
            </a:r>
          </a:p>
          <a:p>
            <a:r>
              <a:rPr lang="en-US" b="1" dirty="0" smtClean="0">
                <a:solidFill>
                  <a:schemeClr val="tx2">
                    <a:lumMod val="60000"/>
                    <a:lumOff val="40000"/>
                  </a:schemeClr>
                </a:solidFill>
              </a:rPr>
              <a:t>1,829 Luggage autos </a:t>
            </a:r>
          </a:p>
          <a:p>
            <a:r>
              <a:rPr lang="en-US" b="1" dirty="0" smtClean="0">
                <a:solidFill>
                  <a:schemeClr val="accent6">
                    <a:lumMod val="50000"/>
                  </a:schemeClr>
                </a:solidFill>
              </a:rPr>
              <a:t>323 Mobile fish outlets </a:t>
            </a:r>
          </a:p>
          <a:p>
            <a:r>
              <a:rPr lang="en-US" b="1" dirty="0" smtClean="0">
                <a:solidFill>
                  <a:schemeClr val="accent6">
                    <a:lumMod val="50000"/>
                  </a:schemeClr>
                </a:solidFill>
              </a:rPr>
              <a:t>39 Hygienic transport vehicles</a:t>
            </a:r>
          </a:p>
          <a:p>
            <a:r>
              <a:rPr lang="en-US" b="1" dirty="0" smtClean="0">
                <a:solidFill>
                  <a:srgbClr val="FF0000"/>
                </a:solidFill>
              </a:rPr>
              <a:t>1,836 Nets</a:t>
            </a:r>
          </a:p>
          <a:p>
            <a:r>
              <a:rPr lang="en-US" b="1" dirty="0" smtClean="0">
                <a:solidFill>
                  <a:srgbClr val="FF0000"/>
                </a:solidFill>
              </a:rPr>
              <a:t>3,135 plastic fish crates </a:t>
            </a:r>
          </a:p>
          <a:p>
            <a:r>
              <a:rPr lang="en-US" b="1" dirty="0" smtClean="0"/>
              <a:t>About </a:t>
            </a:r>
            <a:r>
              <a:rPr lang="en-US" b="1" dirty="0" smtClean="0">
                <a:solidFill>
                  <a:schemeClr val="accent2"/>
                </a:solidFill>
              </a:rPr>
              <a:t>44,465</a:t>
            </a:r>
            <a:r>
              <a:rPr lang="en-US" b="1" dirty="0" smtClean="0"/>
              <a:t> beneficiaries have benefited at a cost of about </a:t>
            </a:r>
            <a:r>
              <a:rPr lang="en-US" b="1" dirty="0" err="1" smtClean="0"/>
              <a:t>Rs</a:t>
            </a:r>
            <a:r>
              <a:rPr lang="en-US" b="1" dirty="0" smtClean="0"/>
              <a:t> .</a:t>
            </a:r>
            <a:r>
              <a:rPr lang="en-US" b="1" dirty="0" smtClean="0">
                <a:solidFill>
                  <a:srgbClr val="7030A0"/>
                </a:solidFill>
              </a:rPr>
              <a:t>357.52</a:t>
            </a:r>
            <a:r>
              <a:rPr lang="en-US" b="1" dirty="0" smtClean="0"/>
              <a:t> </a:t>
            </a:r>
            <a:r>
              <a:rPr lang="en-US" b="1" dirty="0" err="1" smtClean="0"/>
              <a:t>crores</a:t>
            </a:r>
            <a:endParaRPr lang="en-US" b="1" dirty="0"/>
          </a:p>
        </p:txBody>
      </p:sp>
      <p:pic>
        <p:nvPicPr>
          <p:cNvPr id="6146" name="Picture 2" descr="C:\Users\Shanku\Desktop\cs images\nalgonda.jf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132857"/>
            <a:ext cx="2664296" cy="2167682"/>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Shanku\Desktop\cs images\commisionar.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6632"/>
            <a:ext cx="1872208" cy="129614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Shanku\Desktop\monday cs\th (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476673"/>
            <a:ext cx="2592288" cy="93610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42815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2">
                    <a:lumMod val="75000"/>
                  </a:schemeClr>
                </a:solidFill>
              </a:rPr>
              <a:t>Benefits </a:t>
            </a:r>
            <a:r>
              <a:rPr lang="en-US" b="1" dirty="0" smtClean="0">
                <a:solidFill>
                  <a:schemeClr val="accent2">
                    <a:lumMod val="75000"/>
                  </a:schemeClr>
                </a:solidFill>
              </a:rPr>
              <a:t>?</a:t>
            </a:r>
            <a:endParaRPr lang="en-US" b="1" dirty="0">
              <a:solidFill>
                <a:schemeClr val="accent2">
                  <a:lumMod val="75000"/>
                </a:schemeClr>
              </a:solidFill>
            </a:endParaRPr>
          </a:p>
        </p:txBody>
      </p:sp>
      <p:sp>
        <p:nvSpPr>
          <p:cNvPr id="3" name="Content Placeholder 2"/>
          <p:cNvSpPr>
            <a:spLocks noGrp="1"/>
          </p:cNvSpPr>
          <p:nvPr>
            <p:ph idx="1"/>
          </p:nvPr>
        </p:nvSpPr>
        <p:spPr/>
        <p:txBody>
          <a:bodyPr>
            <a:normAutofit fontScale="92500" lnSpcReduction="20000"/>
          </a:bodyPr>
          <a:lstStyle/>
          <a:p>
            <a:r>
              <a:rPr lang="en-US" b="1" dirty="0" smtClean="0">
                <a:solidFill>
                  <a:srgbClr val="00B050"/>
                </a:solidFill>
              </a:rPr>
              <a:t>Marketing assistance increased to 3 to 5 lakhs to about 74 FWCS as </a:t>
            </a:r>
            <a:r>
              <a:rPr lang="en-US" b="1" dirty="0">
                <a:solidFill>
                  <a:srgbClr val="00B050"/>
                </a:solidFill>
              </a:rPr>
              <a:t>R</a:t>
            </a:r>
            <a:r>
              <a:rPr lang="en-US" b="1" dirty="0" smtClean="0">
                <a:solidFill>
                  <a:srgbClr val="00B050"/>
                </a:solidFill>
              </a:rPr>
              <a:t>evolving fund</a:t>
            </a:r>
          </a:p>
          <a:p>
            <a:r>
              <a:rPr lang="en-US" b="1" dirty="0" smtClean="0">
                <a:solidFill>
                  <a:schemeClr val="accent6">
                    <a:lumMod val="50000"/>
                  </a:schemeClr>
                </a:solidFill>
              </a:rPr>
              <a:t>Construction of 3 Whole sale fish markets </a:t>
            </a:r>
          </a:p>
          <a:p>
            <a:r>
              <a:rPr lang="en-US" b="1" dirty="0" smtClean="0">
                <a:solidFill>
                  <a:srgbClr val="00B0F0"/>
                </a:solidFill>
              </a:rPr>
              <a:t>2 </a:t>
            </a:r>
            <a:r>
              <a:rPr lang="en-US" b="1" dirty="0">
                <a:solidFill>
                  <a:srgbClr val="00B0F0"/>
                </a:solidFill>
              </a:rPr>
              <a:t>T</a:t>
            </a:r>
            <a:r>
              <a:rPr lang="en-US" b="1" dirty="0" smtClean="0">
                <a:solidFill>
                  <a:srgbClr val="00B0F0"/>
                </a:solidFill>
              </a:rPr>
              <a:t>raining centers </a:t>
            </a:r>
          </a:p>
          <a:p>
            <a:r>
              <a:rPr lang="en-US" b="1" dirty="0" smtClean="0">
                <a:solidFill>
                  <a:srgbClr val="00B0F0"/>
                </a:solidFill>
              </a:rPr>
              <a:t>173 Fish food kiosks </a:t>
            </a:r>
          </a:p>
          <a:p>
            <a:r>
              <a:rPr lang="en-US" b="1" dirty="0" smtClean="0">
                <a:solidFill>
                  <a:schemeClr val="accent4">
                    <a:lumMod val="75000"/>
                  </a:schemeClr>
                </a:solidFill>
              </a:rPr>
              <a:t>9 insulated trucks </a:t>
            </a:r>
          </a:p>
          <a:p>
            <a:r>
              <a:rPr lang="en-US" b="1" dirty="0" smtClean="0">
                <a:solidFill>
                  <a:schemeClr val="accent4">
                    <a:lumMod val="75000"/>
                  </a:schemeClr>
                </a:solidFill>
              </a:rPr>
              <a:t>10 ornamental units </a:t>
            </a:r>
          </a:p>
          <a:p>
            <a:r>
              <a:rPr lang="en-US" b="1" dirty="0" smtClean="0">
                <a:solidFill>
                  <a:schemeClr val="accent4">
                    <a:lumMod val="75000"/>
                  </a:schemeClr>
                </a:solidFill>
              </a:rPr>
              <a:t>11 RAS units </a:t>
            </a:r>
          </a:p>
          <a:p>
            <a:r>
              <a:rPr lang="en-US" b="1" dirty="0" smtClean="0">
                <a:solidFill>
                  <a:srgbClr val="002060"/>
                </a:solidFill>
              </a:rPr>
              <a:t>9 </a:t>
            </a:r>
            <a:r>
              <a:rPr lang="en-US" b="1" dirty="0">
                <a:solidFill>
                  <a:srgbClr val="002060"/>
                </a:solidFill>
              </a:rPr>
              <a:t>I</a:t>
            </a:r>
            <a:r>
              <a:rPr lang="en-US" b="1" dirty="0" smtClean="0">
                <a:solidFill>
                  <a:srgbClr val="002060"/>
                </a:solidFill>
              </a:rPr>
              <a:t>ce plants</a:t>
            </a:r>
          </a:p>
          <a:p>
            <a:r>
              <a:rPr lang="en-US" b="1" dirty="0" smtClean="0">
                <a:solidFill>
                  <a:srgbClr val="002060"/>
                </a:solidFill>
              </a:rPr>
              <a:t>5 small fish feed mills</a:t>
            </a:r>
          </a:p>
          <a:p>
            <a:endParaRPr lang="en-US" dirty="0"/>
          </a:p>
        </p:txBody>
      </p:sp>
      <p:pic>
        <p:nvPicPr>
          <p:cNvPr id="7170" name="Picture 2" descr="C:\Users\Shanku\Desktop\friday fresh\vanaralu.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0"/>
            <a:ext cx="2304256" cy="1484784"/>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Shanku\Desktop\cs images\ammadam.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16632"/>
            <a:ext cx="2664296" cy="122413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Shanku\Desktop\friday fresh\seed raering kund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2924944"/>
            <a:ext cx="3672408" cy="34563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326597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0070C0"/>
                </a:solidFill>
              </a:rPr>
              <a:t>How far its useful ??   </a:t>
            </a:r>
            <a:endParaRPr lang="en-US" sz="2400" b="1" dirty="0">
              <a:solidFill>
                <a:srgbClr val="0070C0"/>
              </a:solidFill>
            </a:endParaRPr>
          </a:p>
        </p:txBody>
      </p:sp>
      <p:sp>
        <p:nvSpPr>
          <p:cNvPr id="3" name="Content Placeholder 2"/>
          <p:cNvSpPr>
            <a:spLocks noGrp="1"/>
          </p:cNvSpPr>
          <p:nvPr>
            <p:ph idx="1"/>
          </p:nvPr>
        </p:nvSpPr>
        <p:spPr/>
        <p:txBody>
          <a:bodyPr>
            <a:normAutofit/>
          </a:bodyPr>
          <a:lstStyle/>
          <a:p>
            <a:r>
              <a:rPr lang="en-US" sz="2400" b="1" dirty="0" smtClean="0">
                <a:solidFill>
                  <a:srgbClr val="00B0F0"/>
                </a:solidFill>
              </a:rPr>
              <a:t>By implementing these schemes the fisheries Economy, Exporting and production has been boost up by fishermen </a:t>
            </a:r>
            <a:r>
              <a:rPr lang="en-US" sz="2400" b="1" dirty="0" smtClean="0"/>
              <a:t>.</a:t>
            </a:r>
          </a:p>
          <a:p>
            <a:r>
              <a:rPr lang="en-US" sz="2400" b="1" dirty="0" smtClean="0">
                <a:solidFill>
                  <a:srgbClr val="FF0000"/>
                </a:solidFill>
              </a:rPr>
              <a:t>Generating a good employment opportunity of marketing fishes and fishery products by innovative projects</a:t>
            </a:r>
          </a:p>
          <a:p>
            <a:r>
              <a:rPr lang="en-US" sz="2400" b="1" dirty="0" smtClean="0">
                <a:solidFill>
                  <a:srgbClr val="FF0000"/>
                </a:solidFill>
              </a:rPr>
              <a:t>Consumption of fishes is highly noticed due to availability of fresh inland   fishes </a:t>
            </a:r>
          </a:p>
          <a:p>
            <a:r>
              <a:rPr lang="en-US" sz="2400" b="1" dirty="0" smtClean="0">
                <a:solidFill>
                  <a:srgbClr val="00B050"/>
                </a:solidFill>
              </a:rPr>
              <a:t>Women sociaties are getting priority in terms of marketing Revolving fund </a:t>
            </a:r>
          </a:p>
          <a:p>
            <a:r>
              <a:rPr lang="en-US" sz="2400" b="1" dirty="0" smtClean="0">
                <a:solidFill>
                  <a:srgbClr val="002060"/>
                </a:solidFill>
              </a:rPr>
              <a:t>Fishermen are practicing culture fisheries(Cages, Nursery ,Seed rearing ) instead capture fisheries</a:t>
            </a:r>
          </a:p>
          <a:p>
            <a:endParaRPr lang="en-US" sz="2400" b="1" dirty="0" smtClean="0"/>
          </a:p>
          <a:p>
            <a:endParaRPr lang="en-US" dirty="0"/>
          </a:p>
        </p:txBody>
      </p:sp>
      <p:pic>
        <p:nvPicPr>
          <p:cNvPr id="8194" name="Picture 2" descr="C:\Users\Shanku\Desktop\friday fresh\BOD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9"/>
            <a:ext cx="2736304" cy="1296144"/>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Shanku\Desktop\monday cs\th (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260649"/>
            <a:ext cx="3059832" cy="1368151"/>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Shanku\Desktop\cs images\newpond.jf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5229200"/>
            <a:ext cx="2339752" cy="1512168"/>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C:\Users\Shanku\Desktop\friday fresh\JUJUB.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5661248"/>
            <a:ext cx="2880320" cy="10081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14584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28600"/>
            <a:ext cx="9067800" cy="1066800"/>
          </a:xfrm>
        </p:spPr>
        <p:txBody>
          <a:bodyPr>
            <a:normAutofit fontScale="90000"/>
          </a:bodyPr>
          <a:lstStyle/>
          <a:p>
            <a:r>
              <a:rPr lang="en-US" sz="4000" b="1" dirty="0" smtClean="0">
                <a:solidFill>
                  <a:schemeClr val="accent2">
                    <a:lumMod val="75000"/>
                  </a:schemeClr>
                </a:solidFill>
              </a:rPr>
              <a:t>Budget allotted for implementation of schemes in </a:t>
            </a:r>
            <a:r>
              <a:rPr lang="en-US" sz="4000" b="1" dirty="0">
                <a:solidFill>
                  <a:schemeClr val="accent2">
                    <a:lumMod val="75000"/>
                  </a:schemeClr>
                </a:solidFill>
              </a:rPr>
              <a:t>T</a:t>
            </a:r>
            <a:r>
              <a:rPr lang="en-US" sz="4000" b="1" dirty="0" smtClean="0">
                <a:solidFill>
                  <a:schemeClr val="accent2">
                    <a:lumMod val="75000"/>
                  </a:schemeClr>
                </a:solidFill>
              </a:rPr>
              <a:t>elangana</a:t>
            </a:r>
            <a:endParaRPr lang="en-US" sz="4000" b="1" dirty="0">
              <a:solidFill>
                <a:schemeClr val="accent2">
                  <a:lumMod val="75000"/>
                </a:schemeClr>
              </a:solidFill>
            </a:endParaRPr>
          </a:p>
        </p:txBody>
      </p:sp>
      <p:graphicFrame>
        <p:nvGraphicFramePr>
          <p:cNvPr id="7" name="Diagram 6"/>
          <p:cNvGraphicFramePr/>
          <p:nvPr>
            <p:extLst>
              <p:ext uri="{D42A27DB-BD31-4B8C-83A1-F6EECF244321}">
                <p14:modId xmlns:p14="http://schemas.microsoft.com/office/powerpoint/2010/main" val="2122424287"/>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extLst>
              <p:ext uri="{D42A27DB-BD31-4B8C-83A1-F6EECF244321}">
                <p14:modId xmlns:p14="http://schemas.microsoft.com/office/powerpoint/2010/main" val="374184618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Diagram 8"/>
          <p:cNvGraphicFramePr/>
          <p:nvPr>
            <p:extLst>
              <p:ext uri="{D42A27DB-BD31-4B8C-83A1-F6EECF244321}">
                <p14:modId xmlns:p14="http://schemas.microsoft.com/office/powerpoint/2010/main" val="482562891"/>
              </p:ext>
            </p:extLst>
          </p:nvPr>
        </p:nvGraphicFramePr>
        <p:xfrm>
          <a:off x="1143000" y="1143000"/>
          <a:ext cx="7239000" cy="58674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6" name="Picture 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flipH="1">
            <a:off x="7596336" y="0"/>
            <a:ext cx="1152128" cy="112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98992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04664"/>
            <a:ext cx="7200800" cy="720080"/>
          </a:xfrm>
        </p:spPr>
        <p:txBody>
          <a:bodyPr>
            <a:normAutofit fontScale="90000"/>
          </a:bodyPr>
          <a:lstStyle/>
          <a:p>
            <a:r>
              <a:rPr lang="en-US" b="1" dirty="0" smtClean="0">
                <a:solidFill>
                  <a:srgbClr val="00B050"/>
                </a:solidFill>
              </a:rPr>
              <a:t>Advantages of IFDS to fishermen</a:t>
            </a:r>
            <a:endParaRPr lang="en-US" b="1" dirty="0">
              <a:solidFill>
                <a:srgbClr val="00B050"/>
              </a:solidFill>
            </a:endParaRPr>
          </a:p>
        </p:txBody>
      </p:sp>
      <p:sp>
        <p:nvSpPr>
          <p:cNvPr id="3" name="Content Placeholder 2"/>
          <p:cNvSpPr>
            <a:spLocks noGrp="1"/>
          </p:cNvSpPr>
          <p:nvPr>
            <p:ph idx="1"/>
          </p:nvPr>
        </p:nvSpPr>
        <p:spPr/>
        <p:txBody>
          <a:bodyPr>
            <a:normAutofit/>
          </a:bodyPr>
          <a:lstStyle/>
          <a:p>
            <a:r>
              <a:rPr lang="en-US" sz="2000" b="1" dirty="0" smtClean="0">
                <a:solidFill>
                  <a:srgbClr val="7030A0"/>
                </a:solidFill>
              </a:rPr>
              <a:t>Generating income source to FCS by providing 75% subsidy components </a:t>
            </a:r>
          </a:p>
          <a:p>
            <a:r>
              <a:rPr lang="en-US" sz="2000" b="1" dirty="0" smtClean="0">
                <a:solidFill>
                  <a:srgbClr val="7030A0"/>
                </a:solidFill>
              </a:rPr>
              <a:t> </a:t>
            </a:r>
            <a:r>
              <a:rPr lang="en-US" sz="2000" b="1" dirty="0">
                <a:solidFill>
                  <a:srgbClr val="7030A0"/>
                </a:solidFill>
              </a:rPr>
              <a:t>E</a:t>
            </a:r>
            <a:r>
              <a:rPr lang="en-US" sz="2000" b="1" dirty="0" smtClean="0">
                <a:solidFill>
                  <a:srgbClr val="7030A0"/>
                </a:solidFill>
              </a:rPr>
              <a:t>ncouraging them with their traditional occupation infrastructure  equipment's (crafts &amp; nets </a:t>
            </a:r>
            <a:r>
              <a:rPr lang="en-US" sz="2000" b="1" dirty="0" smtClean="0"/>
              <a:t>)</a:t>
            </a:r>
          </a:p>
          <a:p>
            <a:r>
              <a:rPr lang="en-US" sz="2000" b="1" dirty="0" smtClean="0">
                <a:solidFill>
                  <a:schemeClr val="accent2"/>
                </a:solidFill>
              </a:rPr>
              <a:t>Marketing ,fish production and exporting make easier to fishermen by providing vehicles</a:t>
            </a:r>
          </a:p>
          <a:p>
            <a:r>
              <a:rPr lang="en-US" sz="2000" b="1" dirty="0" smtClean="0">
                <a:solidFill>
                  <a:schemeClr val="accent2">
                    <a:lumMod val="50000"/>
                  </a:schemeClr>
                </a:solidFill>
              </a:rPr>
              <a:t>Construction of</a:t>
            </a:r>
            <a:r>
              <a:rPr lang="en-US" sz="2000" b="1" dirty="0" smtClean="0">
                <a:solidFill>
                  <a:srgbClr val="0070C0"/>
                </a:solidFill>
              </a:rPr>
              <a:t>( ponds, rearing units ) </a:t>
            </a:r>
            <a:r>
              <a:rPr lang="en-US" sz="2000" b="1" dirty="0" smtClean="0">
                <a:solidFill>
                  <a:schemeClr val="accent2">
                    <a:lumMod val="50000"/>
                  </a:schemeClr>
                </a:solidFill>
              </a:rPr>
              <a:t>and providing training on fish breeding makes fish farmers to produce their own  hatchery seed</a:t>
            </a:r>
          </a:p>
          <a:p>
            <a:r>
              <a:rPr lang="en-US" sz="2000" b="1" dirty="0" smtClean="0">
                <a:solidFill>
                  <a:schemeClr val="accent2">
                    <a:lumMod val="50000"/>
                  </a:schemeClr>
                </a:solidFill>
              </a:rPr>
              <a:t>Providing a special training on </a:t>
            </a:r>
            <a:r>
              <a:rPr lang="en-US" sz="2000" b="1" dirty="0" smtClean="0">
                <a:solidFill>
                  <a:schemeClr val="accent6">
                    <a:lumMod val="50000"/>
                  </a:schemeClr>
                </a:solidFill>
              </a:rPr>
              <a:t>(Net mending )(Putti Fabrication) </a:t>
            </a:r>
            <a:r>
              <a:rPr lang="en-US" sz="2000" b="1" dirty="0" smtClean="0">
                <a:solidFill>
                  <a:schemeClr val="accent2">
                    <a:lumMod val="50000"/>
                  </a:schemeClr>
                </a:solidFill>
              </a:rPr>
              <a:t>gives additional knowledge to fish farmers </a:t>
            </a:r>
          </a:p>
          <a:p>
            <a:r>
              <a:rPr lang="en-US" sz="2000" b="1" dirty="0" smtClean="0">
                <a:solidFill>
                  <a:srgbClr val="00B050"/>
                </a:solidFill>
              </a:rPr>
              <a:t>Installation of Cages in reservoirs leads to higher production if inland fishes in a short period of time</a:t>
            </a:r>
          </a:p>
          <a:p>
            <a:endParaRPr lang="en-US" dirty="0" smtClean="0"/>
          </a:p>
          <a:p>
            <a:endParaRPr lang="en-US" dirty="0" smtClean="0"/>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9640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002060"/>
                </a:solidFill>
              </a:rPr>
              <a:t>Innovative achievement </a:t>
            </a:r>
            <a:endParaRPr lang="en-US" sz="2400" b="1" dirty="0">
              <a:solidFill>
                <a:srgbClr val="002060"/>
              </a:solidFill>
            </a:endParaRPr>
          </a:p>
        </p:txBody>
      </p:sp>
      <p:sp>
        <p:nvSpPr>
          <p:cNvPr id="3" name="Content Placeholder 2"/>
          <p:cNvSpPr>
            <a:spLocks noGrp="1"/>
          </p:cNvSpPr>
          <p:nvPr>
            <p:ph idx="1"/>
          </p:nvPr>
        </p:nvSpPr>
        <p:spPr/>
        <p:txBody>
          <a:bodyPr>
            <a:normAutofit/>
          </a:bodyPr>
          <a:lstStyle/>
          <a:p>
            <a:r>
              <a:rPr lang="en-US" sz="2400" b="1" dirty="0" smtClean="0">
                <a:solidFill>
                  <a:srgbClr val="002060"/>
                </a:solidFill>
              </a:rPr>
              <a:t>Recently </a:t>
            </a:r>
            <a:r>
              <a:rPr lang="en-US" sz="2400" b="1" dirty="0" err="1" smtClean="0">
                <a:solidFill>
                  <a:srgbClr val="002060"/>
                </a:solidFill>
              </a:rPr>
              <a:t>fwcs</a:t>
            </a:r>
            <a:r>
              <a:rPr lang="en-US" sz="2400" b="1" dirty="0" smtClean="0">
                <a:solidFill>
                  <a:srgbClr val="002060"/>
                </a:solidFill>
              </a:rPr>
              <a:t> in </a:t>
            </a:r>
            <a:r>
              <a:rPr lang="en-US" sz="2400" b="1" dirty="0" err="1" smtClean="0">
                <a:solidFill>
                  <a:srgbClr val="002060"/>
                </a:solidFill>
              </a:rPr>
              <a:t>Telangana</a:t>
            </a:r>
            <a:r>
              <a:rPr lang="en-US" sz="2400" b="1" dirty="0" smtClean="0">
                <a:solidFill>
                  <a:srgbClr val="002060"/>
                </a:solidFill>
              </a:rPr>
              <a:t> state have developed a project called “</a:t>
            </a:r>
            <a:r>
              <a:rPr lang="en-US" sz="2400" b="1" dirty="0" err="1" smtClean="0">
                <a:solidFill>
                  <a:srgbClr val="00B0F0"/>
                </a:solidFill>
              </a:rPr>
              <a:t>Telangana</a:t>
            </a:r>
            <a:r>
              <a:rPr lang="en-US" sz="2400" b="1" dirty="0" smtClean="0">
                <a:solidFill>
                  <a:srgbClr val="00B0F0"/>
                </a:solidFill>
              </a:rPr>
              <a:t> </a:t>
            </a:r>
            <a:r>
              <a:rPr lang="en-US" sz="2400" b="1" dirty="0" err="1" smtClean="0">
                <a:solidFill>
                  <a:srgbClr val="00B0F0"/>
                </a:solidFill>
              </a:rPr>
              <a:t>Ruchulu</a:t>
            </a:r>
            <a:r>
              <a:rPr lang="en-US" sz="2400" b="1" dirty="0" smtClean="0">
                <a:solidFill>
                  <a:srgbClr val="00B0F0"/>
                </a:solidFill>
              </a:rPr>
              <a:t> </a:t>
            </a:r>
            <a:r>
              <a:rPr lang="en-US" sz="2400" b="1" dirty="0" smtClean="0">
                <a:solidFill>
                  <a:srgbClr val="002060"/>
                </a:solidFill>
              </a:rPr>
              <a:t>‘’ a innovative item in value addition</a:t>
            </a:r>
          </a:p>
          <a:p>
            <a:r>
              <a:rPr lang="en-US" sz="2400" b="1" dirty="0" smtClean="0">
                <a:solidFill>
                  <a:srgbClr val="00B050"/>
                </a:solidFill>
              </a:rPr>
              <a:t>Fish canteen stalls are launched in metro areas where different varieties fish and fishery products (fish biryani, </a:t>
            </a:r>
            <a:r>
              <a:rPr lang="en-US" sz="2400" b="1" dirty="0" err="1" smtClean="0">
                <a:solidFill>
                  <a:srgbClr val="00B050"/>
                </a:solidFill>
              </a:rPr>
              <a:t>curry&amp;fry</a:t>
            </a:r>
            <a:r>
              <a:rPr lang="en-US" sz="2400" b="1" dirty="0" smtClean="0">
                <a:solidFill>
                  <a:srgbClr val="00B050"/>
                </a:solidFill>
              </a:rPr>
              <a:t> )</a:t>
            </a:r>
          </a:p>
          <a:p>
            <a:r>
              <a:rPr lang="en-US" sz="2400" b="1" dirty="0" smtClean="0">
                <a:solidFill>
                  <a:srgbClr val="0070C0"/>
                </a:solidFill>
              </a:rPr>
              <a:t>RAS system fish production </a:t>
            </a:r>
          </a:p>
          <a:p>
            <a:pPr marL="0" indent="0">
              <a:buNone/>
            </a:pPr>
            <a:endParaRPr lang="en-US" sz="2400" dirty="0">
              <a:solidFill>
                <a:srgbClr val="0070C0"/>
              </a:solidFill>
            </a:endParaRPr>
          </a:p>
        </p:txBody>
      </p:sp>
      <p:pic>
        <p:nvPicPr>
          <p:cNvPr id="9218" name="Picture 2" descr="C:\Users\Shanku\Desktop\friday fresh\FRESH MEA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260648"/>
            <a:ext cx="2016224" cy="1224136"/>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Shanku\Desktop\friday fresh\TAT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998" y="260648"/>
            <a:ext cx="2584810" cy="115212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Shanku\Desktop\friday fresh\BIRYAN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3704754"/>
            <a:ext cx="2952328" cy="9958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140892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rPr>
              <a:t>Agenda of IFDS</a:t>
            </a:r>
            <a:endParaRPr lang="en-US" b="1" dirty="0">
              <a:solidFill>
                <a:srgbClr val="7030A0"/>
              </a:solidFill>
            </a:endParaRPr>
          </a:p>
        </p:txBody>
      </p:sp>
      <p:sp>
        <p:nvSpPr>
          <p:cNvPr id="3" name="Content Placeholder 2"/>
          <p:cNvSpPr>
            <a:spLocks noGrp="1"/>
          </p:cNvSpPr>
          <p:nvPr>
            <p:ph idx="1"/>
          </p:nvPr>
        </p:nvSpPr>
        <p:spPr/>
        <p:txBody>
          <a:bodyPr>
            <a:normAutofit lnSpcReduction="10000"/>
          </a:bodyPr>
          <a:lstStyle/>
          <a:p>
            <a:r>
              <a:rPr lang="en-US" b="1" dirty="0" smtClean="0">
                <a:solidFill>
                  <a:srgbClr val="002060"/>
                </a:solidFill>
              </a:rPr>
              <a:t>To double the production and utilization of natural inland resources of the state</a:t>
            </a:r>
          </a:p>
          <a:p>
            <a:r>
              <a:rPr lang="en-US" b="1" dirty="0" smtClean="0">
                <a:solidFill>
                  <a:srgbClr val="00B0F0"/>
                </a:solidFill>
              </a:rPr>
              <a:t>To develop fishermen communities by small scale fishing activities (RAS, Transportation &amp;marketing sector)</a:t>
            </a:r>
          </a:p>
          <a:p>
            <a:r>
              <a:rPr lang="en-US" b="1" dirty="0" smtClean="0">
                <a:solidFill>
                  <a:schemeClr val="accent2">
                    <a:lumMod val="75000"/>
                  </a:schemeClr>
                </a:solidFill>
              </a:rPr>
              <a:t>To improve the consumption of fish in the state</a:t>
            </a:r>
          </a:p>
          <a:p>
            <a:r>
              <a:rPr lang="en-US" b="1" dirty="0" smtClean="0">
                <a:solidFill>
                  <a:schemeClr val="accent2">
                    <a:lumMod val="75000"/>
                  </a:schemeClr>
                </a:solidFill>
              </a:rPr>
              <a:t>To develop fisheries infrastructure &amp; reservoirs</a:t>
            </a:r>
            <a:endParaRPr lang="en-US" b="1" dirty="0">
              <a:solidFill>
                <a:schemeClr val="accent2">
                  <a:lumMod val="75000"/>
                </a:schemeClr>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23257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2">
                    <a:lumMod val="50000"/>
                  </a:schemeClr>
                </a:solidFill>
              </a:rPr>
              <a:t> A Few Drawbacks of IFDS in extension activities</a:t>
            </a:r>
            <a:endParaRPr lang="en-US" sz="3200" b="1" dirty="0">
              <a:solidFill>
                <a:schemeClr val="tx2">
                  <a:lumMod val="50000"/>
                </a:schemeClr>
              </a:solidFill>
            </a:endParaRPr>
          </a:p>
        </p:txBody>
      </p:sp>
      <p:sp>
        <p:nvSpPr>
          <p:cNvPr id="3" name="Content Placeholder 2"/>
          <p:cNvSpPr>
            <a:spLocks noGrp="1"/>
          </p:cNvSpPr>
          <p:nvPr>
            <p:ph idx="1"/>
          </p:nvPr>
        </p:nvSpPr>
        <p:spPr/>
        <p:txBody>
          <a:bodyPr/>
          <a:lstStyle/>
          <a:p>
            <a:r>
              <a:rPr lang="en-US" b="1" dirty="0" smtClean="0"/>
              <a:t>Due to lack awareness about the schemes .</a:t>
            </a:r>
          </a:p>
          <a:p>
            <a:r>
              <a:rPr lang="en-US" b="1" dirty="0" smtClean="0"/>
              <a:t>Training activities </a:t>
            </a:r>
          </a:p>
          <a:p>
            <a:r>
              <a:rPr lang="en-US" b="1" dirty="0" smtClean="0"/>
              <a:t>Quality of seed </a:t>
            </a:r>
          </a:p>
          <a:p>
            <a:r>
              <a:rPr lang="en-US" b="1" dirty="0" smtClean="0"/>
              <a:t>Less awareness meetings </a:t>
            </a:r>
          </a:p>
          <a:p>
            <a:r>
              <a:rPr lang="en-US" b="1" dirty="0" smtClean="0"/>
              <a:t>Less exposure visits </a:t>
            </a:r>
          </a:p>
          <a:p>
            <a:pPr marL="0" indent="0">
              <a:buNone/>
            </a:pPr>
            <a:endParaRPr lang="en-US" b="1" dirty="0" smtClean="0"/>
          </a:p>
          <a:p>
            <a:endParaRPr lang="en-US" dirty="0" smtClean="0"/>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19046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7030A0"/>
                </a:solidFill>
              </a:rPr>
              <a:t>Outcome of IFDS </a:t>
            </a:r>
            <a:endParaRPr lang="en-IN" sz="2800" b="1" dirty="0">
              <a:solidFill>
                <a:srgbClr val="7030A0"/>
              </a:solidFill>
            </a:endParaRPr>
          </a:p>
        </p:txBody>
      </p:sp>
      <p:sp>
        <p:nvSpPr>
          <p:cNvPr id="3" name="Content Placeholder 2"/>
          <p:cNvSpPr>
            <a:spLocks noGrp="1"/>
          </p:cNvSpPr>
          <p:nvPr>
            <p:ph idx="1"/>
          </p:nvPr>
        </p:nvSpPr>
        <p:spPr/>
        <p:txBody>
          <a:bodyPr>
            <a:normAutofit lnSpcReduction="10000"/>
          </a:bodyPr>
          <a:lstStyle/>
          <a:p>
            <a:r>
              <a:rPr lang="en-US" sz="2400" b="1" dirty="0" smtClean="0">
                <a:solidFill>
                  <a:srgbClr val="FF0000"/>
                </a:solidFill>
              </a:rPr>
              <a:t>Nearly about </a:t>
            </a:r>
            <a:r>
              <a:rPr lang="en-US" sz="2400" b="1" dirty="0" smtClean="0">
                <a:solidFill>
                  <a:srgbClr val="002060"/>
                </a:solidFill>
              </a:rPr>
              <a:t>4000</a:t>
            </a:r>
            <a:r>
              <a:rPr lang="en-US" sz="2400" b="1" dirty="0" smtClean="0">
                <a:solidFill>
                  <a:srgbClr val="FF0000"/>
                </a:solidFill>
              </a:rPr>
              <a:t> fishermen sociaties and </a:t>
            </a:r>
            <a:r>
              <a:rPr lang="en-US" sz="2400" b="1" dirty="0" smtClean="0">
                <a:solidFill>
                  <a:schemeClr val="accent6">
                    <a:lumMod val="50000"/>
                  </a:schemeClr>
                </a:solidFill>
              </a:rPr>
              <a:t>74</a:t>
            </a:r>
            <a:r>
              <a:rPr lang="en-US" sz="2400" b="1" dirty="0" smtClean="0">
                <a:solidFill>
                  <a:srgbClr val="FF0000"/>
                </a:solidFill>
              </a:rPr>
              <a:t> fwcs are getting  benefit through this scheme</a:t>
            </a:r>
          </a:p>
          <a:p>
            <a:r>
              <a:rPr lang="en-US" sz="2400" b="1" dirty="0" smtClean="0">
                <a:solidFill>
                  <a:srgbClr val="002060"/>
                </a:solidFill>
              </a:rPr>
              <a:t>Supply of subsidy vehicles and other components to  around </a:t>
            </a:r>
            <a:r>
              <a:rPr lang="en-US" sz="2400" b="1" dirty="0" smtClean="0">
                <a:solidFill>
                  <a:srgbClr val="FF0000"/>
                </a:solidFill>
              </a:rPr>
              <a:t>3</a:t>
            </a:r>
            <a:r>
              <a:rPr lang="en-US" sz="2400" b="1" dirty="0" smtClean="0">
                <a:solidFill>
                  <a:srgbClr val="002060"/>
                </a:solidFill>
              </a:rPr>
              <a:t> lakh members in the state would improve their economic condition and generating employment opportunities to fishermen communities</a:t>
            </a:r>
          </a:p>
          <a:p>
            <a:r>
              <a:rPr lang="en-US" sz="2400" b="1" dirty="0" smtClean="0">
                <a:solidFill>
                  <a:srgbClr val="C00000"/>
                </a:solidFill>
              </a:rPr>
              <a:t>By implementing this scheme ,there is a tremendous increase in fish production in inland tanks and reservoirs by free supply of fish seed</a:t>
            </a:r>
          </a:p>
          <a:p>
            <a:r>
              <a:rPr lang="en-US" sz="2400" b="1" dirty="0" smtClean="0">
                <a:solidFill>
                  <a:schemeClr val="accent6">
                    <a:lumMod val="50000"/>
                  </a:schemeClr>
                </a:solidFill>
              </a:rPr>
              <a:t>Construction of new fish ponds, hatcheries ,rearing tanks &amp;RAS system will enhance better production and marketing system in Telangana state</a:t>
            </a:r>
          </a:p>
          <a:p>
            <a:endParaRPr lang="en-US" sz="2400" b="1" dirty="0" smtClean="0">
              <a:solidFill>
                <a:srgbClr val="0070C0"/>
              </a:solidFill>
            </a:endParaRPr>
          </a:p>
          <a:p>
            <a:endParaRPr lang="en-IN" dirty="0"/>
          </a:p>
        </p:txBody>
      </p:sp>
      <p:pic>
        <p:nvPicPr>
          <p:cNvPr id="12290" name="Picture 2" descr="C:\Users\Shanku\Desktop\monday cs\Telangana-State-Government-Welfare-Schemes-and-Development-Programs-Policies-in-Telugu-PDF-Free-Downloa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116632"/>
            <a:ext cx="2088232" cy="1368152"/>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C:\Users\Shanku\Desktop\cs images\download.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5" y="125087"/>
            <a:ext cx="2448273" cy="14317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274638"/>
            <a:ext cx="4896544" cy="850106"/>
          </a:xfrm>
        </p:spPr>
        <p:txBody>
          <a:bodyPr/>
          <a:lstStyle/>
          <a:p>
            <a:r>
              <a:rPr lang="en-US" sz="3200" b="1" dirty="0" smtClean="0">
                <a:solidFill>
                  <a:srgbClr val="00B0F0"/>
                </a:solidFill>
              </a:rPr>
              <a:t>Conclusion</a:t>
            </a:r>
            <a:r>
              <a:rPr lang="en-US" dirty="0" smtClean="0"/>
              <a:t> </a:t>
            </a:r>
            <a:endParaRPr lang="en-US" dirty="0"/>
          </a:p>
        </p:txBody>
      </p:sp>
      <p:sp>
        <p:nvSpPr>
          <p:cNvPr id="3" name="Content Placeholder 2"/>
          <p:cNvSpPr>
            <a:spLocks noGrp="1"/>
          </p:cNvSpPr>
          <p:nvPr>
            <p:ph idx="1"/>
          </p:nvPr>
        </p:nvSpPr>
        <p:spPr/>
        <p:txBody>
          <a:bodyPr>
            <a:normAutofit/>
          </a:bodyPr>
          <a:lstStyle/>
          <a:p>
            <a:r>
              <a:rPr lang="en-US" sz="2000" b="1" dirty="0" smtClean="0">
                <a:solidFill>
                  <a:srgbClr val="00B050"/>
                </a:solidFill>
              </a:rPr>
              <a:t>Both IFDS and blue revolution has created a tremendous achievement in fisheries sector of </a:t>
            </a:r>
            <a:r>
              <a:rPr lang="en-US" sz="2000" b="1" dirty="0" err="1" smtClean="0">
                <a:solidFill>
                  <a:srgbClr val="00B050"/>
                </a:solidFill>
              </a:rPr>
              <a:t>Telangana</a:t>
            </a:r>
            <a:r>
              <a:rPr lang="en-US" sz="2000" b="1" dirty="0" smtClean="0">
                <a:solidFill>
                  <a:srgbClr val="00B050"/>
                </a:solidFill>
              </a:rPr>
              <a:t> state </a:t>
            </a:r>
          </a:p>
          <a:p>
            <a:r>
              <a:rPr lang="en-US" sz="2000" b="1" dirty="0" smtClean="0">
                <a:solidFill>
                  <a:srgbClr val="0070C0"/>
                </a:solidFill>
              </a:rPr>
              <a:t>Encouraging  the  traditional occupation of fishermen their   ability in fishing activities and skills can improve standard of living </a:t>
            </a:r>
          </a:p>
          <a:p>
            <a:r>
              <a:rPr lang="en-US" sz="2000" b="1" dirty="0" smtClean="0">
                <a:solidFill>
                  <a:srgbClr val="7030A0"/>
                </a:solidFill>
              </a:rPr>
              <a:t>Implementing new possible methods and techniques in fish culture and innovative projects make  inland fish production and marketing to a greater level  can be able to set as ‘’</a:t>
            </a:r>
            <a:r>
              <a:rPr lang="en-US" sz="2000" b="1" dirty="0" err="1" smtClean="0">
                <a:solidFill>
                  <a:srgbClr val="7030A0"/>
                </a:solidFill>
              </a:rPr>
              <a:t>Bangaru</a:t>
            </a:r>
            <a:r>
              <a:rPr lang="en-US" sz="2000" b="1" dirty="0" smtClean="0">
                <a:solidFill>
                  <a:srgbClr val="7030A0"/>
                </a:solidFill>
              </a:rPr>
              <a:t> </a:t>
            </a:r>
            <a:r>
              <a:rPr lang="en-US" sz="2000" b="1" dirty="0" err="1" smtClean="0">
                <a:solidFill>
                  <a:srgbClr val="7030A0"/>
                </a:solidFill>
              </a:rPr>
              <a:t>Telangana</a:t>
            </a:r>
            <a:r>
              <a:rPr lang="en-US" sz="2000" b="1" dirty="0" smtClean="0">
                <a:solidFill>
                  <a:srgbClr val="7030A0"/>
                </a:solidFill>
              </a:rPr>
              <a:t> ‘’ </a:t>
            </a:r>
          </a:p>
          <a:p>
            <a:r>
              <a:rPr lang="en-US" sz="2000" b="1" dirty="0" smtClean="0">
                <a:solidFill>
                  <a:srgbClr val="00B0F0"/>
                </a:solidFill>
              </a:rPr>
              <a:t>Grant free supply of fish seed is the most initiative step of schemes  in better production in inland sector</a:t>
            </a:r>
          </a:p>
          <a:p>
            <a:r>
              <a:rPr lang="en-US" sz="2000" b="1" dirty="0" smtClean="0">
                <a:solidFill>
                  <a:srgbClr val="FF0000"/>
                </a:solidFill>
              </a:rPr>
              <a:t>To improve the economic-welfare condition of fishermen sociaties , schemes are necessary for their development</a:t>
            </a:r>
          </a:p>
          <a:p>
            <a:r>
              <a:rPr lang="en-US" sz="2000" b="1" dirty="0" smtClean="0">
                <a:solidFill>
                  <a:srgbClr val="00B0F0"/>
                </a:solidFill>
              </a:rPr>
              <a:t>Government of </a:t>
            </a:r>
            <a:r>
              <a:rPr lang="en-US" sz="2000" b="1" dirty="0" err="1" smtClean="0">
                <a:solidFill>
                  <a:srgbClr val="00B0F0"/>
                </a:solidFill>
              </a:rPr>
              <a:t>Telangana</a:t>
            </a:r>
            <a:r>
              <a:rPr lang="en-US" sz="2000" b="1" dirty="0" smtClean="0">
                <a:solidFill>
                  <a:srgbClr val="00B0F0"/>
                </a:solidFill>
              </a:rPr>
              <a:t> should take </a:t>
            </a:r>
            <a:r>
              <a:rPr lang="en-US" sz="2000" b="1" dirty="0" err="1" smtClean="0">
                <a:solidFill>
                  <a:srgbClr val="00B0F0"/>
                </a:solidFill>
              </a:rPr>
              <a:t>initiatve</a:t>
            </a:r>
            <a:r>
              <a:rPr lang="en-US" sz="2000" b="1" dirty="0" smtClean="0">
                <a:solidFill>
                  <a:srgbClr val="00B0F0"/>
                </a:solidFill>
              </a:rPr>
              <a:t> steps in developing fisheries sector &amp;FCS by implementing better schemes in near future</a:t>
            </a:r>
          </a:p>
          <a:p>
            <a:endParaRPr lang="en-US" sz="2400" b="1" dirty="0" smtClean="0">
              <a:solidFill>
                <a:srgbClr val="00B0F0"/>
              </a:solidFill>
            </a:endParaRPr>
          </a:p>
          <a:p>
            <a:endParaRPr lang="en-US" b="1" dirty="0">
              <a:solidFill>
                <a:srgbClr val="00B0F0"/>
              </a:solidFill>
            </a:endParaRPr>
          </a:p>
        </p:txBody>
      </p:sp>
      <p:pic>
        <p:nvPicPr>
          <p:cNvPr id="11266" name="Picture 2" descr="C:\Users\Shanku\Desktop\friday fresh\Telangana-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0"/>
            <a:ext cx="2592288" cy="1556792"/>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C:\Users\Shanku\Desktop\friday fresh\kek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188640"/>
            <a:ext cx="2448272" cy="136815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186940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lstStyle/>
          <a:p>
            <a:pPr>
              <a:buNone/>
            </a:pPr>
            <a:r>
              <a:rPr lang="en-US" dirty="0" smtClean="0"/>
              <a:t>                       </a:t>
            </a:r>
          </a:p>
          <a:p>
            <a:pPr>
              <a:buNone/>
            </a:pPr>
            <a:r>
              <a:rPr lang="en-US" sz="5400" b="1" dirty="0" smtClean="0">
                <a:solidFill>
                  <a:srgbClr val="7030A0"/>
                </a:solidFill>
              </a:rPr>
              <a:t>Thank you</a:t>
            </a:r>
            <a:endParaRPr lang="en-IN" sz="5400" b="1" dirty="0">
              <a:solidFill>
                <a:srgbClr val="7030A0"/>
              </a:solidFill>
            </a:endParaRPr>
          </a:p>
        </p:txBody>
      </p:sp>
      <p:pic>
        <p:nvPicPr>
          <p:cNvPr id="10242" name="Picture 2" descr="C:\Users\Shanku\Desktop\blr\bl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429000"/>
            <a:ext cx="5544616" cy="20882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812360" y="-2043608"/>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812360" y="0"/>
            <a:ext cx="1331640"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6030" y="274638"/>
            <a:ext cx="5734322" cy="850106"/>
          </a:xfrm>
        </p:spPr>
        <p:txBody>
          <a:bodyPr>
            <a:normAutofit fontScale="90000"/>
          </a:bodyPr>
          <a:lstStyle/>
          <a:p>
            <a:pPr marL="742950" indent="-742950">
              <a:buFont typeface="+mj-lt"/>
              <a:buAutoNum type="arabicPeriod"/>
            </a:pPr>
            <a:r>
              <a:rPr lang="en-US" b="1" dirty="0" smtClean="0">
                <a:solidFill>
                  <a:srgbClr val="002060"/>
                </a:solidFill>
              </a:rPr>
              <a:t>Blue revolution(</a:t>
            </a:r>
            <a:r>
              <a:rPr lang="en-US" b="1" dirty="0">
                <a:solidFill>
                  <a:srgbClr val="002060"/>
                </a:solidFill>
              </a:rPr>
              <a:t>N</a:t>
            </a:r>
            <a:r>
              <a:rPr lang="en-US" b="1" dirty="0" smtClean="0">
                <a:solidFill>
                  <a:srgbClr val="002060"/>
                </a:solidFill>
              </a:rPr>
              <a:t>eel kranti</a:t>
            </a:r>
            <a:r>
              <a:rPr lang="en-US" b="1" dirty="0">
                <a:solidFill>
                  <a:srgbClr val="002060"/>
                </a:solidFill>
              </a:rPr>
              <a:t>)</a:t>
            </a:r>
          </a:p>
        </p:txBody>
      </p:sp>
      <p:sp>
        <p:nvSpPr>
          <p:cNvPr id="3" name="Content Placeholder 2"/>
          <p:cNvSpPr>
            <a:spLocks noGrp="1"/>
          </p:cNvSpPr>
          <p:nvPr>
            <p:ph idx="1"/>
          </p:nvPr>
        </p:nvSpPr>
        <p:spPr/>
        <p:txBody>
          <a:bodyPr>
            <a:normAutofit lnSpcReduction="10000"/>
          </a:bodyPr>
          <a:lstStyle/>
          <a:p>
            <a:r>
              <a:rPr lang="en-US" sz="2400" b="1" dirty="0" smtClean="0">
                <a:solidFill>
                  <a:schemeClr val="tx2">
                    <a:lumMod val="60000"/>
                    <a:lumOff val="40000"/>
                  </a:schemeClr>
                </a:solidFill>
              </a:rPr>
              <a:t> </a:t>
            </a:r>
            <a:r>
              <a:rPr lang="en-IN" sz="2400" b="1" dirty="0" smtClean="0">
                <a:solidFill>
                  <a:schemeClr val="accent2"/>
                </a:solidFill>
              </a:rPr>
              <a:t>The Blue Revolution in India was launched during the 7th Five Year Plan (1985-1990) during the sponsorship of the Fish Farmers Development Agency (FFDA) by the Central Government of India. Later, during the 8th Five Year Plan (1992-97) .</a:t>
            </a:r>
          </a:p>
          <a:p>
            <a:r>
              <a:rPr lang="en-IN" sz="2400" b="1" dirty="0" smtClean="0">
                <a:solidFill>
                  <a:srgbClr val="7030A0"/>
                </a:solidFill>
              </a:rPr>
              <a:t>The </a:t>
            </a:r>
            <a:r>
              <a:rPr lang="en-IN" sz="2400" b="1" i="1" dirty="0" smtClean="0">
                <a:solidFill>
                  <a:srgbClr val="00B0F0"/>
                </a:solidFill>
              </a:rPr>
              <a:t>Neel Kranti Mission</a:t>
            </a:r>
            <a:r>
              <a:rPr lang="en-IN" sz="2400" b="1" dirty="0" smtClean="0">
                <a:solidFill>
                  <a:srgbClr val="7030A0"/>
                </a:solidFill>
              </a:rPr>
              <a:t>, 2016 (NKM 16), being the year in which the Vision has been given by the Prime Minister will have multi-dimensional approach to all activities concerned with development of the fisheries sector as modern world class industry in India.</a:t>
            </a:r>
          </a:p>
          <a:p>
            <a:r>
              <a:rPr lang="en-IN" sz="2400" b="1" dirty="0" smtClean="0">
                <a:solidFill>
                  <a:schemeClr val="accent6">
                    <a:lumMod val="75000"/>
                  </a:schemeClr>
                </a:solidFill>
              </a:rPr>
              <a:t>This scheme focused on the development and management of fisheries controlled by the National Fisheries Development Board (NFDB).</a:t>
            </a:r>
            <a:endParaRPr lang="en-IN" sz="2400" b="1" dirty="0" smtClean="0">
              <a:solidFill>
                <a:srgbClr val="7030A0"/>
              </a:solidFill>
            </a:endParaRPr>
          </a:p>
          <a:p>
            <a:endParaRPr lang="en-IN" sz="2400" b="1" dirty="0" smtClean="0">
              <a:solidFill>
                <a:schemeClr val="accent2"/>
              </a:solidFill>
            </a:endParaRPr>
          </a:p>
          <a:p>
            <a:endParaRPr lang="en-US" sz="2400" b="1" dirty="0" smtClean="0">
              <a:solidFill>
                <a:schemeClr val="tx2">
                  <a:lumMod val="60000"/>
                  <a:lumOff val="40000"/>
                </a:schemeClr>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596336" y="0"/>
            <a:ext cx="1152128"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4" name="Picture 2" descr="C:\Users\Shanku\Desktop\blr\bl 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20" y="19588"/>
            <a:ext cx="2114550" cy="1171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2440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Vision </a:t>
            </a:r>
            <a:endParaRPr lang="en-IN" dirty="0"/>
          </a:p>
        </p:txBody>
      </p:sp>
      <p:sp>
        <p:nvSpPr>
          <p:cNvPr id="3" name="Content Placeholder 2"/>
          <p:cNvSpPr>
            <a:spLocks noGrp="1"/>
          </p:cNvSpPr>
          <p:nvPr>
            <p:ph idx="1"/>
          </p:nvPr>
        </p:nvSpPr>
        <p:spPr/>
        <p:txBody>
          <a:bodyPr>
            <a:normAutofit fontScale="85000" lnSpcReduction="20000"/>
          </a:bodyPr>
          <a:lstStyle/>
          <a:p>
            <a:pPr algn="just"/>
            <a:r>
              <a:rPr lang="en-IN" b="1" dirty="0" smtClean="0">
                <a:solidFill>
                  <a:schemeClr val="accent2">
                    <a:lumMod val="75000"/>
                  </a:schemeClr>
                </a:solidFill>
              </a:rPr>
              <a:t>Creating an enabling environment for integrated development of the full potential of fisheries of the country, along</a:t>
            </a:r>
            <a:r>
              <a:rPr lang="en-US" b="1" dirty="0" smtClean="0">
                <a:solidFill>
                  <a:schemeClr val="accent2">
                    <a:lumMod val="75000"/>
                  </a:schemeClr>
                </a:solidFill>
              </a:rPr>
              <a:t> </a:t>
            </a:r>
            <a:r>
              <a:rPr lang="en-IN" b="1" dirty="0" smtClean="0">
                <a:solidFill>
                  <a:schemeClr val="accent2">
                    <a:lumMod val="75000"/>
                  </a:schemeClr>
                </a:solidFill>
              </a:rPr>
              <a:t>with substantially improvement in the income status of fishers and fish farmers keeping in view the sustainability, bio-security and environmental concerns.</a:t>
            </a:r>
          </a:p>
          <a:p>
            <a:pPr algn="just"/>
            <a:r>
              <a:rPr lang="en-US" b="1" dirty="0" smtClean="0">
                <a:solidFill>
                  <a:schemeClr val="accent5"/>
                </a:solidFill>
              </a:rPr>
              <a:t>The structured plan scheme on Blue Revolution-Integrated Development and Management of Fisheries has been approved at a total central outlay of Rs 3000 cr. Budget allotment for Telangana is around Rs </a:t>
            </a:r>
            <a:r>
              <a:rPr lang="en-US" b="1" dirty="0" smtClean="0">
                <a:solidFill>
                  <a:schemeClr val="accent4">
                    <a:lumMod val="50000"/>
                  </a:schemeClr>
                </a:solidFill>
              </a:rPr>
              <a:t>20 C</a:t>
            </a:r>
            <a:r>
              <a:rPr lang="en-US" b="1" dirty="0" smtClean="0">
                <a:solidFill>
                  <a:schemeClr val="accent5"/>
                </a:solidFill>
              </a:rPr>
              <a:t>r for the duration (2015-16 to 2019-2020)</a:t>
            </a:r>
            <a:endParaRPr lang="en-IN" b="1" dirty="0">
              <a:solidFill>
                <a:schemeClr val="accent5"/>
              </a:solidFill>
            </a:endParaRPr>
          </a:p>
        </p:txBody>
      </p:sp>
      <p:pic>
        <p:nvPicPr>
          <p:cNvPr id="3075" name="Picture 3" descr="C:\Users\Shanku\Desktop\cs images\images (4).jf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3347864" cy="155679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596336" y="0"/>
            <a:ext cx="1152128"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274638"/>
            <a:ext cx="4392488" cy="634082"/>
          </a:xfrm>
        </p:spPr>
        <p:txBody>
          <a:bodyPr>
            <a:normAutofit fontScale="90000"/>
          </a:bodyPr>
          <a:lstStyle/>
          <a:p>
            <a:r>
              <a:rPr lang="en-US" b="1" dirty="0" smtClean="0">
                <a:solidFill>
                  <a:schemeClr val="accent4">
                    <a:lumMod val="50000"/>
                  </a:schemeClr>
                </a:solidFill>
              </a:rPr>
              <a:t>Objectives</a:t>
            </a:r>
            <a:endParaRPr lang="en-US" b="1" dirty="0">
              <a:solidFill>
                <a:schemeClr val="accent4">
                  <a:lumMod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2191164"/>
              </p:ext>
            </p:extLst>
          </p:nvPr>
        </p:nvGraphicFramePr>
        <p:xfrm>
          <a:off x="457200" y="1268760"/>
          <a:ext cx="843528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199" y="0"/>
            <a:ext cx="1767879" cy="1412776"/>
          </a:xfrm>
          <a:prstGeom prst="rect">
            <a:avLst/>
          </a:prstGeom>
        </p:spPr>
      </p:pic>
      <p:pic>
        <p:nvPicPr>
          <p:cNvPr id="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7596336" y="0"/>
            <a:ext cx="1152128"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84913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116632"/>
            <a:ext cx="5184576" cy="792088"/>
          </a:xfrm>
        </p:spPr>
        <p:txBody>
          <a:bodyPr>
            <a:normAutofit fontScale="90000"/>
          </a:bodyPr>
          <a:lstStyle/>
          <a:p>
            <a:r>
              <a:rPr lang="en-US" sz="3200" b="1" dirty="0" smtClean="0">
                <a:solidFill>
                  <a:srgbClr val="0099FF"/>
                </a:solidFill>
              </a:rPr>
              <a:t>Achievements of Blue revolution in Telangana</a:t>
            </a:r>
            <a:endParaRPr lang="en-IN"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77267676"/>
              </p:ext>
            </p:extLst>
          </p:nvPr>
        </p:nvGraphicFramePr>
        <p:xfrm>
          <a:off x="0" y="1382659"/>
          <a:ext cx="9144000" cy="52146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rved Up Arrow 2"/>
          <p:cNvSpPr/>
          <p:nvPr/>
        </p:nvSpPr>
        <p:spPr>
          <a:xfrm>
            <a:off x="3131840" y="6165304"/>
            <a:ext cx="1944216" cy="43204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Curved Down Arrow 3"/>
          <p:cNvSpPr/>
          <p:nvPr/>
        </p:nvSpPr>
        <p:spPr>
          <a:xfrm>
            <a:off x="5868144" y="1412776"/>
            <a:ext cx="648072" cy="14401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7812360" y="0"/>
            <a:ext cx="93610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8" name="Picture 2" descr="C:\Users\Shanku\Desktop\friday fresh\GUD.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76685"/>
            <a:ext cx="1979712" cy="13454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2701</TotalTime>
  <Words>3942</Words>
  <Application>Microsoft Office PowerPoint</Application>
  <PresentationFormat>On-screen Show (4:3)</PresentationFormat>
  <Paragraphs>469</Paragraphs>
  <Slides>56</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Office Theme</vt:lpstr>
      <vt:lpstr>PDF</vt:lpstr>
      <vt:lpstr>Present scenario of inland fisheries schemes in Telangana State</vt:lpstr>
      <vt:lpstr>Introduction</vt:lpstr>
      <vt:lpstr>Resources</vt:lpstr>
      <vt:lpstr>PowerPoint Presentation</vt:lpstr>
      <vt:lpstr>Budget allotted for implementation of schemes in Telangana</vt:lpstr>
      <vt:lpstr>Blue revolution(Neel kranti)</vt:lpstr>
      <vt:lpstr>Vision </vt:lpstr>
      <vt:lpstr>Objectives</vt:lpstr>
      <vt:lpstr>Achievements of Blue revolution in Telangana</vt:lpstr>
      <vt:lpstr>Component units of blue revolution</vt:lpstr>
      <vt:lpstr>Components..</vt:lpstr>
      <vt:lpstr>Components..</vt:lpstr>
      <vt:lpstr>          Grounding of components under blue revolution</vt:lpstr>
      <vt:lpstr>National Scheme for Welfare of Fishermen in Telangana</vt:lpstr>
      <vt:lpstr>Continue…</vt:lpstr>
      <vt:lpstr>Implementing agencies</vt:lpstr>
      <vt:lpstr>OUTCOME</vt:lpstr>
      <vt:lpstr>How far it is successful ??</vt:lpstr>
      <vt:lpstr>Is it beneficial to fishermen??</vt:lpstr>
      <vt:lpstr>Centrally Sponsored Scheme on Blue Revolution Pattern of Financial Assistance</vt:lpstr>
      <vt:lpstr>CONTINUE…</vt:lpstr>
      <vt:lpstr>CONTINUE..</vt:lpstr>
      <vt:lpstr>Continue..</vt:lpstr>
      <vt:lpstr>Promotion of cage culture in the State:</vt:lpstr>
      <vt:lpstr>Integrated Fisheries Development Scheme (IFDS)</vt:lpstr>
      <vt:lpstr>OBJECTIVES</vt:lpstr>
      <vt:lpstr>IFDS SELECTION PROCESS</vt:lpstr>
      <vt:lpstr> Salient features of the scheme:</vt:lpstr>
      <vt:lpstr>Administrative Set up for implementation of the scheme</vt:lpstr>
      <vt:lpstr>DLSC (Roles and responsibilities)</vt:lpstr>
      <vt:lpstr>SLSC (Roles and responsibilities)</vt:lpstr>
      <vt:lpstr>General Eligibility criteria for  Member Societies:</vt:lpstr>
      <vt:lpstr> Procedure for Selection of Beneficiaries:</vt:lpstr>
      <vt:lpstr>Components under IFDS</vt:lpstr>
      <vt:lpstr>Components…</vt:lpstr>
      <vt:lpstr>Continue…</vt:lpstr>
      <vt:lpstr>Marketing support </vt:lpstr>
      <vt:lpstr>Components …</vt:lpstr>
      <vt:lpstr>Marketing &amp;Transport </vt:lpstr>
      <vt:lpstr>Marketing assistance </vt:lpstr>
      <vt:lpstr>Infrastructure development projects</vt:lpstr>
      <vt:lpstr>Continue..</vt:lpstr>
      <vt:lpstr> Procurement &amp; Fund Flow:</vt:lpstr>
      <vt:lpstr>Supply of individual units to beneficiaries:</vt:lpstr>
      <vt:lpstr> b. Construction of infrastructure by Government:  </vt:lpstr>
      <vt:lpstr>  Monitoring:  </vt:lpstr>
      <vt:lpstr>Grounding survey under IFDS ??</vt:lpstr>
      <vt:lpstr>Benefits ?</vt:lpstr>
      <vt:lpstr>How far its useful ??   </vt:lpstr>
      <vt:lpstr>Advantages of IFDS to fishermen</vt:lpstr>
      <vt:lpstr>Innovative achievement </vt:lpstr>
      <vt:lpstr>Agenda of IFDS</vt:lpstr>
      <vt:lpstr> A Few Drawbacks of IFDS in extension activities</vt:lpstr>
      <vt:lpstr>Outcome of IFDS </vt:lpstr>
      <vt:lpstr>Conclusion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 scenario of inland fisheries schemes in Telangana state</dc:title>
  <dc:creator>Shanku</dc:creator>
  <cp:lastModifiedBy>Shanku</cp:lastModifiedBy>
  <cp:revision>365</cp:revision>
  <dcterms:created xsi:type="dcterms:W3CDTF">2006-08-16T00:00:00Z</dcterms:created>
  <dcterms:modified xsi:type="dcterms:W3CDTF">2020-02-15T20:46:47Z</dcterms:modified>
</cp:coreProperties>
</file>